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8" r:id="rId5"/>
    <p:sldId id="259" r:id="rId6"/>
    <p:sldId id="260" r:id="rId7"/>
    <p:sldId id="263" r:id="rId8"/>
    <p:sldId id="262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10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20A5A-9EDE-3140-8A3B-0211D677C874}" type="datetimeFigureOut">
              <a:rPr lang="en-US" smtClean="0"/>
              <a:t>08/01/2014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7AA7-A248-7A46-B8D7-7DC07D186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758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20A5A-9EDE-3140-8A3B-0211D677C874}" type="datetimeFigureOut">
              <a:rPr lang="en-US" smtClean="0"/>
              <a:t>08/01/2014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7AA7-A248-7A46-B8D7-7DC07D186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93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20A5A-9EDE-3140-8A3B-0211D677C874}" type="datetimeFigureOut">
              <a:rPr lang="en-US" smtClean="0"/>
              <a:t>08/01/2014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7AA7-A248-7A46-B8D7-7DC07D186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751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20A5A-9EDE-3140-8A3B-0211D677C874}" type="datetimeFigureOut">
              <a:rPr lang="en-US" smtClean="0"/>
              <a:t>08/01/2014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7AA7-A248-7A46-B8D7-7DC07D186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781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20A5A-9EDE-3140-8A3B-0211D677C874}" type="datetimeFigureOut">
              <a:rPr lang="en-US" smtClean="0"/>
              <a:t>08/01/2014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7AA7-A248-7A46-B8D7-7DC07D186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647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20A5A-9EDE-3140-8A3B-0211D677C874}" type="datetimeFigureOut">
              <a:rPr lang="en-US" smtClean="0"/>
              <a:t>08/01/2014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7AA7-A248-7A46-B8D7-7DC07D186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76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20A5A-9EDE-3140-8A3B-0211D677C874}" type="datetimeFigureOut">
              <a:rPr lang="en-US" smtClean="0"/>
              <a:t>08/01/2014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7AA7-A248-7A46-B8D7-7DC07D186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178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20A5A-9EDE-3140-8A3B-0211D677C874}" type="datetimeFigureOut">
              <a:rPr lang="en-US" smtClean="0"/>
              <a:t>08/01/2014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7AA7-A248-7A46-B8D7-7DC07D186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981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20A5A-9EDE-3140-8A3B-0211D677C874}" type="datetimeFigureOut">
              <a:rPr lang="en-US" smtClean="0"/>
              <a:t>08/01/2014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7AA7-A248-7A46-B8D7-7DC07D186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161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20A5A-9EDE-3140-8A3B-0211D677C874}" type="datetimeFigureOut">
              <a:rPr lang="en-US" smtClean="0"/>
              <a:t>08/01/2014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7AA7-A248-7A46-B8D7-7DC07D186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886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20A5A-9EDE-3140-8A3B-0211D677C874}" type="datetimeFigureOut">
              <a:rPr lang="en-US" smtClean="0"/>
              <a:t>08/01/2014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7AA7-A248-7A46-B8D7-7DC07D186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118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20A5A-9EDE-3140-8A3B-0211D677C874}" type="datetimeFigureOut">
              <a:rPr lang="en-US" smtClean="0"/>
              <a:t>08/01/2014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E7AA7-A248-7A46-B8D7-7DC07D186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021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7001"/>
            <a:ext cx="7772400" cy="347345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The Ottoman Empire and Europe, 1453-1922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Early Modern Diplomacy and Intermediaries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James E. Baldwin</a:t>
            </a:r>
          </a:p>
          <a:p>
            <a:r>
              <a:rPr lang="en-US" dirty="0" smtClean="0"/>
              <a:t>Department of History</a:t>
            </a:r>
          </a:p>
          <a:p>
            <a:r>
              <a:rPr lang="en-US" dirty="0" smtClean="0"/>
              <a:t>University of Warwick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9914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practice of diplomacy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Diplomacy conducted through face to face </a:t>
            </a:r>
            <a:r>
              <a:rPr lang="en-US" dirty="0" smtClean="0"/>
              <a:t>meetings</a:t>
            </a:r>
          </a:p>
          <a:p>
            <a:r>
              <a:rPr lang="en-US" dirty="0" smtClean="0"/>
              <a:t>Importance of gifts: Venice treacle, fabrics,</a:t>
            </a:r>
            <a:r>
              <a:rPr lang="en-US" dirty="0"/>
              <a:t> </a:t>
            </a:r>
            <a:r>
              <a:rPr lang="en-US" dirty="0" smtClean="0"/>
              <a:t>manuscripts, telescopes, barometers,</a:t>
            </a:r>
            <a:r>
              <a:rPr lang="en-US" dirty="0"/>
              <a:t> </a:t>
            </a:r>
            <a:r>
              <a:rPr lang="en-US" dirty="0" smtClean="0"/>
              <a:t>clocks</a:t>
            </a:r>
          </a:p>
          <a:p>
            <a:r>
              <a:rPr lang="en-US" dirty="0" smtClean="0"/>
              <a:t>Hospitality: coffee, sherbets, water, perfume</a:t>
            </a:r>
          </a:p>
          <a:p>
            <a:r>
              <a:rPr lang="en-US" dirty="0" smtClean="0"/>
              <a:t>The circulation of news was an important aspect of diplomacy</a:t>
            </a:r>
          </a:p>
          <a:p>
            <a:r>
              <a:rPr lang="en-US" dirty="0" smtClean="0"/>
              <a:t>Ambassadors sought favorable terms for their country’s trade, and supported individual merchants facing difficulties</a:t>
            </a:r>
          </a:p>
          <a:p>
            <a:r>
              <a:rPr lang="en-US" dirty="0" smtClean="0"/>
              <a:t>Ambassadors also responsible for supervising their own nationals: capitulations granted partial extra-territoriality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242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importance of intermediaries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European diplomats typically spoke Italian but little Turkish</a:t>
            </a:r>
          </a:p>
          <a:p>
            <a:r>
              <a:rPr lang="en-US" dirty="0" smtClean="0"/>
              <a:t>Ottoman officials rarely spoke Italian or other European languages</a:t>
            </a:r>
          </a:p>
          <a:p>
            <a:r>
              <a:rPr lang="en-US" dirty="0" smtClean="0"/>
              <a:t>Dragomans (interpreters) employed during meetings; they also translated and wrote letters and documents, and often conducted diplomacy themselves</a:t>
            </a:r>
          </a:p>
          <a:p>
            <a:r>
              <a:rPr lang="en-US" dirty="0" smtClean="0"/>
              <a:t>Dragomans provided cultural as well as linguistic translation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7426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were the dragomans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Dragomans employed by European embassies tended to be drawn from Greek and Levantine families resident in Constantinople</a:t>
            </a:r>
          </a:p>
          <a:p>
            <a:r>
              <a:rPr lang="en-US" dirty="0" smtClean="0"/>
              <a:t>Ottomans recruited dragomans from the same population, but also employed converts to Islam of European background</a:t>
            </a:r>
          </a:p>
          <a:p>
            <a:r>
              <a:rPr lang="en-US" dirty="0" smtClean="0"/>
              <a:t>Greek families from the </a:t>
            </a:r>
            <a:r>
              <a:rPr lang="en-US" dirty="0" err="1" smtClean="0"/>
              <a:t>Phanar</a:t>
            </a:r>
            <a:r>
              <a:rPr lang="en-US" dirty="0" smtClean="0"/>
              <a:t> district of Constantinople increasingly dominated the Ottoman dragoman service in the eighteenth century: these wealthy families were known as “</a:t>
            </a:r>
            <a:r>
              <a:rPr lang="en-US" dirty="0" err="1" smtClean="0"/>
              <a:t>Phanariotes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The need for intermediation allowed communities that transcended cultural and political boundaries, Natalie Rothman’s “trans-imperial subjects,” to prosper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907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Ottoman-European 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Frequent wars should not obscure the other dimensions of Ottoman-European interaction, in particular trade</a:t>
            </a:r>
          </a:p>
          <a:p>
            <a:r>
              <a:rPr lang="en-US" dirty="0" smtClean="0"/>
              <a:t>France, and later England and the Dutch Republic, maintained friendly relations with the Ottoman Empire most of the time</a:t>
            </a:r>
          </a:p>
          <a:p>
            <a:r>
              <a:rPr lang="en-US" dirty="0" smtClean="0"/>
              <a:t>In the case of the Ottomans’ principal rivals, Austria and Venice, there were long periods of peace during which commercial relations were pursued</a:t>
            </a:r>
          </a:p>
          <a:p>
            <a:r>
              <a:rPr lang="en-US" dirty="0" smtClean="0"/>
              <a:t>The main purpose of European diplomacy in the Ottoman Empire was to facilitate trade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840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English embassy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Before 1580, most English trade with the Ottoman Empire was conducted via Venice or Antwerp</a:t>
            </a:r>
          </a:p>
          <a:p>
            <a:r>
              <a:rPr lang="en-US" dirty="0" smtClean="0"/>
              <a:t>Levant Company formed in the 1570s</a:t>
            </a:r>
          </a:p>
          <a:p>
            <a:r>
              <a:rPr lang="en-US" dirty="0" smtClean="0"/>
              <a:t>The company receives a charter from Queen Elizabeth I in 1580</a:t>
            </a:r>
          </a:p>
          <a:p>
            <a:r>
              <a:rPr lang="en-US" dirty="0" smtClean="0"/>
              <a:t>In 1578, the company sends William </a:t>
            </a:r>
            <a:r>
              <a:rPr lang="en-US" dirty="0" err="1" smtClean="0"/>
              <a:t>Harborne</a:t>
            </a:r>
            <a:r>
              <a:rPr lang="en-US" dirty="0" smtClean="0"/>
              <a:t> to Constantinople to negotiate right of English to trade independently</a:t>
            </a:r>
          </a:p>
          <a:p>
            <a:r>
              <a:rPr lang="en-US" dirty="0" smtClean="0"/>
              <a:t>Sultan </a:t>
            </a:r>
            <a:r>
              <a:rPr lang="en-US" dirty="0" err="1" smtClean="0"/>
              <a:t>Murad</a:t>
            </a:r>
            <a:r>
              <a:rPr lang="en-US" dirty="0" smtClean="0"/>
              <a:t> III granted capitulations (‘</a:t>
            </a:r>
            <a:r>
              <a:rPr lang="en-US" dirty="0" err="1" smtClean="0"/>
              <a:t>ahdname</a:t>
            </a:r>
            <a:r>
              <a:rPr lang="en-US" dirty="0" smtClean="0"/>
              <a:t>) to England in 1580</a:t>
            </a:r>
          </a:p>
          <a:p>
            <a:r>
              <a:rPr lang="en-US" dirty="0" err="1" smtClean="0"/>
              <a:t>Harborne</a:t>
            </a:r>
            <a:r>
              <a:rPr lang="en-US" dirty="0" smtClean="0"/>
              <a:t> stays on in Constantinople as English ambassador: appointed by the Queen, but his salary paid by the Levant </a:t>
            </a:r>
            <a:r>
              <a:rPr lang="en-US" dirty="0" smtClean="0"/>
              <a:t>Company</a:t>
            </a:r>
          </a:p>
          <a:p>
            <a:r>
              <a:rPr lang="en-US" dirty="0" smtClean="0"/>
              <a:t>Levant Company still paying salaries of ambassador William Trumbull in the late seventeenth century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62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Sir William Trumbull, ambassador at Constantinople, 1686-91</a:t>
            </a:r>
            <a:endParaRPr lang="en-US" dirty="0"/>
          </a:p>
        </p:txBody>
      </p:sp>
      <p:pic>
        <p:nvPicPr>
          <p:cNvPr id="4" name="Content Placeholder 3" descr="Sir_William_Trumbull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6623" r="-766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77677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stanbul_city_ma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600"/>
            <a:ext cx="9144000" cy="6636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329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5932"/>
          </a:xfrm>
        </p:spPr>
        <p:txBody>
          <a:bodyPr>
            <a:normAutofit/>
          </a:bodyPr>
          <a:lstStyle/>
          <a:p>
            <a:r>
              <a:rPr lang="en-US" dirty="0" smtClean="0"/>
              <a:t>What about Ottoman diplomacy?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0570"/>
            <a:ext cx="8229600" cy="4905593"/>
          </a:xfrm>
        </p:spPr>
        <p:txBody>
          <a:bodyPr>
            <a:noAutofit/>
          </a:bodyPr>
          <a:lstStyle/>
          <a:p>
            <a:r>
              <a:rPr lang="en-US" sz="2400" dirty="0" smtClean="0"/>
              <a:t>Ottomans sent envoys to European capitals for specific missions, but they did not maintain permanent embassies until 1793 when embassy established in London</a:t>
            </a:r>
          </a:p>
          <a:p>
            <a:r>
              <a:rPr lang="en-US" sz="2400" dirty="0" smtClean="0"/>
              <a:t>Constantinople a more hospitable environment for foreigners than most European capitals due to diverse population and religious tolerance</a:t>
            </a:r>
          </a:p>
          <a:p>
            <a:r>
              <a:rPr lang="en-US" sz="2400" dirty="0" smtClean="0"/>
              <a:t>More importantly, trans-Mediterranean trade was much more significant to west Europeans than it was to Ottomans</a:t>
            </a:r>
          </a:p>
          <a:p>
            <a:r>
              <a:rPr lang="en-US" sz="2400" dirty="0" smtClean="0"/>
              <a:t>West Europeans depended on Ottoman Empire for many key commodities including coffee, pepper, spices and silk</a:t>
            </a:r>
          </a:p>
          <a:p>
            <a:r>
              <a:rPr lang="en-US" sz="2400" dirty="0" smtClean="0"/>
              <a:t>Mediterranean trade accounted for only 5-10% of total volume of Ottoman trade</a:t>
            </a:r>
          </a:p>
        </p:txBody>
      </p:sp>
    </p:spTree>
    <p:extLst>
      <p:ext uri="{BB962C8B-B14F-4D97-AF65-F5344CB8AC3E}">
        <p14:creationId xmlns:p14="http://schemas.microsoft.com/office/powerpoint/2010/main" val="2353656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Santa_Maria_Draperis_0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223" r="-8223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Santa Maria </a:t>
            </a:r>
            <a:r>
              <a:rPr lang="en-US" sz="3600" dirty="0" err="1" smtClean="0"/>
              <a:t>Draperis</a:t>
            </a:r>
            <a:r>
              <a:rPr lang="en-US" sz="3600" dirty="0" smtClean="0"/>
              <a:t>, est. 1584</a:t>
            </a:r>
          </a:p>
          <a:p>
            <a:r>
              <a:rPr lang="en-US" sz="3600" dirty="0" smtClean="0"/>
              <a:t>(current building dates from 1769)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31154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st antony di padua church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675" r="-1567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St Antony di Padua, est. 1725</a:t>
            </a:r>
          </a:p>
          <a:p>
            <a:r>
              <a:rPr lang="en-US" sz="3600" dirty="0" smtClean="0"/>
              <a:t>(current building dates from 1912)</a:t>
            </a:r>
          </a:p>
        </p:txBody>
      </p:sp>
    </p:spTree>
    <p:extLst>
      <p:ext uri="{BB962C8B-B14F-4D97-AF65-F5344CB8AC3E}">
        <p14:creationId xmlns:p14="http://schemas.microsoft.com/office/powerpoint/2010/main" val="5223016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stanbul_city_ma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600"/>
            <a:ext cx="9144000" cy="6636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597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560</Words>
  <Application>Microsoft Macintosh PowerPoint</Application>
  <PresentationFormat>On-screen Show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The Ottoman Empire and Europe, 1453-1922  Early Modern Diplomacy and Intermediaries</vt:lpstr>
      <vt:lpstr>Ottoman-European relations</vt:lpstr>
      <vt:lpstr>The English embassy</vt:lpstr>
      <vt:lpstr>Sir William Trumbull, ambassador at Constantinople, 1686-91</vt:lpstr>
      <vt:lpstr>PowerPoint Presentation</vt:lpstr>
      <vt:lpstr>What about Ottoman diplomacy?</vt:lpstr>
      <vt:lpstr>PowerPoint Presentation</vt:lpstr>
      <vt:lpstr>PowerPoint Presentation</vt:lpstr>
      <vt:lpstr>PowerPoint Presentation</vt:lpstr>
      <vt:lpstr>The practice of diplomacy</vt:lpstr>
      <vt:lpstr>The importance of intermediaries</vt:lpstr>
      <vt:lpstr>Who were the dragomans</vt:lpstr>
    </vt:vector>
  </TitlesOfParts>
  <Company>Queen Mary University of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Ottoman Empire and Europe, 1453-1922  Early Modern Diplomacy and Intermediaries</dc:title>
  <dc:creator>James Baldwin</dc:creator>
  <cp:lastModifiedBy>James Baldwin</cp:lastModifiedBy>
  <cp:revision>13</cp:revision>
  <dcterms:created xsi:type="dcterms:W3CDTF">2014-01-07T18:25:22Z</dcterms:created>
  <dcterms:modified xsi:type="dcterms:W3CDTF">2014-01-08T09:50:03Z</dcterms:modified>
</cp:coreProperties>
</file>