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handoutMasterIdLst>
    <p:handoutMasterId r:id="rId37"/>
  </p:handoutMasterIdLst>
  <p:sldIdLst>
    <p:sldId id="321" r:id="rId2"/>
    <p:sldId id="280" r:id="rId3"/>
    <p:sldId id="308" r:id="rId4"/>
    <p:sldId id="324" r:id="rId5"/>
    <p:sldId id="323" r:id="rId6"/>
    <p:sldId id="309" r:id="rId7"/>
    <p:sldId id="322" r:id="rId8"/>
    <p:sldId id="312" r:id="rId9"/>
    <p:sldId id="314" r:id="rId10"/>
    <p:sldId id="276" r:id="rId11"/>
    <p:sldId id="295" r:id="rId12"/>
    <p:sldId id="263" r:id="rId13"/>
    <p:sldId id="296" r:id="rId14"/>
    <p:sldId id="320" r:id="rId15"/>
    <p:sldId id="267" r:id="rId16"/>
    <p:sldId id="266" r:id="rId17"/>
    <p:sldId id="285" r:id="rId18"/>
    <p:sldId id="306" r:id="rId19"/>
    <p:sldId id="286" r:id="rId20"/>
    <p:sldId id="302" r:id="rId21"/>
    <p:sldId id="268" r:id="rId22"/>
    <p:sldId id="289" r:id="rId23"/>
    <p:sldId id="277" r:id="rId24"/>
    <p:sldId id="273" r:id="rId25"/>
    <p:sldId id="269" r:id="rId26"/>
    <p:sldId id="287" r:id="rId27"/>
    <p:sldId id="272" r:id="rId28"/>
    <p:sldId id="326" r:id="rId29"/>
    <p:sldId id="290" r:id="rId30"/>
    <p:sldId id="328" r:id="rId31"/>
    <p:sldId id="305" r:id="rId32"/>
    <p:sldId id="288" r:id="rId33"/>
    <p:sldId id="327" r:id="rId34"/>
    <p:sldId id="303" r:id="rId35"/>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1EB789-F53B-3544-9C77-2DC74B64A842}" v="1" dt="2024-12-02T12:34:53.1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965"/>
    <p:restoredTop sz="94580"/>
  </p:normalViewPr>
  <p:slideViewPr>
    <p:cSldViewPr>
      <p:cViewPr varScale="1">
        <p:scale>
          <a:sx n="102" d="100"/>
          <a:sy n="102" d="100"/>
        </p:scale>
        <p:origin x="184" y="2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904" y="2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E8A4D73-FFEB-D346-BB1E-95A38ECED7B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C299B737-2604-C641-B865-EA562774F9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45E75EE-193E-2A44-9273-B2A0BFF6D344}" type="datetimeFigureOut">
              <a:rPr lang="en-US" smtClean="0"/>
              <a:t>12/1/24</a:t>
            </a:fld>
            <a:endParaRPr lang="en-US"/>
          </a:p>
        </p:txBody>
      </p:sp>
      <p:sp>
        <p:nvSpPr>
          <p:cNvPr id="4" name="Footer Placeholder 3">
            <a:extLst>
              <a:ext uri="{FF2B5EF4-FFF2-40B4-BE49-F238E27FC236}">
                <a16:creationId xmlns:a16="http://schemas.microsoft.com/office/drawing/2014/main" id="{115658B5-81C5-EE4E-BE18-FE90094FA72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FD81D911-27B6-794E-A31B-38682BBE979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E37735-EE15-BC44-B805-FA7CE46914B4}" type="slidenum">
              <a:rPr lang="en-US" smtClean="0"/>
              <a:t>‹#›</a:t>
            </a:fld>
            <a:endParaRPr lang="en-US"/>
          </a:p>
        </p:txBody>
      </p:sp>
    </p:spTree>
    <p:extLst>
      <p:ext uri="{BB962C8B-B14F-4D97-AF65-F5344CB8AC3E}">
        <p14:creationId xmlns:p14="http://schemas.microsoft.com/office/powerpoint/2010/main" val="9446787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D36DB7-E6EB-F94F-8B81-B517A3D3D1ED}" type="datetimeFigureOut">
              <a:rPr lang="en-US" smtClean="0"/>
              <a:t>12/1/24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70C5F7-196D-6249-B998-CFB51BD71D50}" type="slidenum">
              <a:rPr lang="en-US" smtClean="0"/>
              <a:t>‹#›</a:t>
            </a:fld>
            <a:endParaRPr lang="en-US"/>
          </a:p>
        </p:txBody>
      </p:sp>
    </p:spTree>
    <p:extLst>
      <p:ext uri="{BB962C8B-B14F-4D97-AF65-F5344CB8AC3E}">
        <p14:creationId xmlns:p14="http://schemas.microsoft.com/office/powerpoint/2010/main" val="306118488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835654D-AD27-F846-BABB-3F47CAB7A948}" type="slidenum">
              <a:rPr lang="en-GB"/>
              <a:pPr>
                <a:defRPr/>
              </a:pPr>
              <a:t>‹#›</a:t>
            </a:fld>
            <a:endParaRPr lang="en-GB"/>
          </a:p>
        </p:txBody>
      </p:sp>
    </p:spTree>
    <p:extLst>
      <p:ext uri="{BB962C8B-B14F-4D97-AF65-F5344CB8AC3E}">
        <p14:creationId xmlns:p14="http://schemas.microsoft.com/office/powerpoint/2010/main" val="3834688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CBD9177-1EC7-CA41-886B-46D3AA5222DB}" type="slidenum">
              <a:rPr lang="en-GB"/>
              <a:pPr>
                <a:defRPr/>
              </a:pPr>
              <a:t>‹#›</a:t>
            </a:fld>
            <a:endParaRPr lang="en-GB"/>
          </a:p>
        </p:txBody>
      </p:sp>
    </p:spTree>
    <p:extLst>
      <p:ext uri="{BB962C8B-B14F-4D97-AF65-F5344CB8AC3E}">
        <p14:creationId xmlns:p14="http://schemas.microsoft.com/office/powerpoint/2010/main" val="2507037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0956242-C438-E04A-A271-DE127617A52F}" type="slidenum">
              <a:rPr lang="en-GB"/>
              <a:pPr>
                <a:defRPr/>
              </a:pPr>
              <a:t>‹#›</a:t>
            </a:fld>
            <a:endParaRPr lang="en-GB"/>
          </a:p>
        </p:txBody>
      </p:sp>
    </p:spTree>
    <p:extLst>
      <p:ext uri="{BB962C8B-B14F-4D97-AF65-F5344CB8AC3E}">
        <p14:creationId xmlns:p14="http://schemas.microsoft.com/office/powerpoint/2010/main" val="482022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53DF5BE-65B0-7E48-BEC3-4F70C214C513}" type="slidenum">
              <a:rPr lang="en-GB"/>
              <a:pPr>
                <a:defRPr/>
              </a:pPr>
              <a:t>‹#›</a:t>
            </a:fld>
            <a:endParaRPr lang="en-GB"/>
          </a:p>
        </p:txBody>
      </p:sp>
    </p:spTree>
    <p:extLst>
      <p:ext uri="{BB962C8B-B14F-4D97-AF65-F5344CB8AC3E}">
        <p14:creationId xmlns:p14="http://schemas.microsoft.com/office/powerpoint/2010/main" val="1813667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C586C45-939A-DA49-8B52-0CCF76FD096B}" type="slidenum">
              <a:rPr lang="en-GB"/>
              <a:pPr>
                <a:defRPr/>
              </a:pPr>
              <a:t>‹#›</a:t>
            </a:fld>
            <a:endParaRPr lang="en-GB"/>
          </a:p>
        </p:txBody>
      </p:sp>
    </p:spTree>
    <p:extLst>
      <p:ext uri="{BB962C8B-B14F-4D97-AF65-F5344CB8AC3E}">
        <p14:creationId xmlns:p14="http://schemas.microsoft.com/office/powerpoint/2010/main" val="2934112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EF1BC2C-69FF-E946-AADC-FDE41EAE51DA}" type="slidenum">
              <a:rPr lang="en-GB"/>
              <a:pPr>
                <a:defRPr/>
              </a:pPr>
              <a:t>‹#›</a:t>
            </a:fld>
            <a:endParaRPr lang="en-GB"/>
          </a:p>
        </p:txBody>
      </p:sp>
    </p:spTree>
    <p:extLst>
      <p:ext uri="{BB962C8B-B14F-4D97-AF65-F5344CB8AC3E}">
        <p14:creationId xmlns:p14="http://schemas.microsoft.com/office/powerpoint/2010/main" val="2771842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5687BF9-9521-A242-95B5-30762F640EE3}" type="slidenum">
              <a:rPr lang="en-GB"/>
              <a:pPr>
                <a:defRPr/>
              </a:pPr>
              <a:t>‹#›</a:t>
            </a:fld>
            <a:endParaRPr lang="en-GB"/>
          </a:p>
        </p:txBody>
      </p:sp>
    </p:spTree>
    <p:extLst>
      <p:ext uri="{BB962C8B-B14F-4D97-AF65-F5344CB8AC3E}">
        <p14:creationId xmlns:p14="http://schemas.microsoft.com/office/powerpoint/2010/main" val="323317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F45179D-04A6-CF48-BA54-900D41B9F824}" type="slidenum">
              <a:rPr lang="en-GB"/>
              <a:pPr>
                <a:defRPr/>
              </a:pPr>
              <a:t>‹#›</a:t>
            </a:fld>
            <a:endParaRPr lang="en-GB"/>
          </a:p>
        </p:txBody>
      </p:sp>
    </p:spTree>
    <p:extLst>
      <p:ext uri="{BB962C8B-B14F-4D97-AF65-F5344CB8AC3E}">
        <p14:creationId xmlns:p14="http://schemas.microsoft.com/office/powerpoint/2010/main" val="2763954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3825639-A2AE-D648-9DB8-7D1E21603371}" type="slidenum">
              <a:rPr lang="en-GB"/>
              <a:pPr>
                <a:defRPr/>
              </a:pPr>
              <a:t>‹#›</a:t>
            </a:fld>
            <a:endParaRPr lang="en-GB"/>
          </a:p>
        </p:txBody>
      </p:sp>
    </p:spTree>
    <p:extLst>
      <p:ext uri="{BB962C8B-B14F-4D97-AF65-F5344CB8AC3E}">
        <p14:creationId xmlns:p14="http://schemas.microsoft.com/office/powerpoint/2010/main" val="4434941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C77CE5D-1A10-3547-8CA8-E3C09F726D47}" type="slidenum">
              <a:rPr lang="en-GB"/>
              <a:pPr>
                <a:defRPr/>
              </a:pPr>
              <a:t>‹#›</a:t>
            </a:fld>
            <a:endParaRPr lang="en-GB"/>
          </a:p>
        </p:txBody>
      </p:sp>
    </p:spTree>
    <p:extLst>
      <p:ext uri="{BB962C8B-B14F-4D97-AF65-F5344CB8AC3E}">
        <p14:creationId xmlns:p14="http://schemas.microsoft.com/office/powerpoint/2010/main" val="4291498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39BA059-30BA-B441-9540-448F1C524C7B}" type="slidenum">
              <a:rPr lang="en-GB"/>
              <a:pPr>
                <a:defRPr/>
              </a:pPr>
              <a:t>‹#›</a:t>
            </a:fld>
            <a:endParaRPr lang="en-GB"/>
          </a:p>
        </p:txBody>
      </p:sp>
    </p:spTree>
    <p:extLst>
      <p:ext uri="{BB962C8B-B14F-4D97-AF65-F5344CB8AC3E}">
        <p14:creationId xmlns:p14="http://schemas.microsoft.com/office/powerpoint/2010/main" val="2634462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5533C1F-8449-8B42-B0C6-96A0ACBD9BF5}" type="slidenum">
              <a:rPr lang="en-GB"/>
              <a:pPr>
                <a:defRPr/>
              </a:pPr>
              <a:t>‹#›</a:t>
            </a:fld>
            <a:endParaRPr lang="en-GB"/>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pitchFamily="26" charset="0"/>
        </a:defRPr>
      </a:lvl6pPr>
      <a:lvl7pPr marL="914400" algn="ctr" rtl="0" fontAlgn="base">
        <a:spcBef>
          <a:spcPct val="0"/>
        </a:spcBef>
        <a:spcAft>
          <a:spcPct val="0"/>
        </a:spcAft>
        <a:defRPr sz="4400">
          <a:solidFill>
            <a:schemeClr val="tx2"/>
          </a:solidFill>
          <a:latin typeface="Times New Roman" pitchFamily="26" charset="0"/>
        </a:defRPr>
      </a:lvl7pPr>
      <a:lvl8pPr marL="1371600" algn="ctr" rtl="0" fontAlgn="base">
        <a:spcBef>
          <a:spcPct val="0"/>
        </a:spcBef>
        <a:spcAft>
          <a:spcPct val="0"/>
        </a:spcAft>
        <a:defRPr sz="4400">
          <a:solidFill>
            <a:schemeClr val="tx2"/>
          </a:solidFill>
          <a:latin typeface="Times New Roman" pitchFamily="26" charset="0"/>
        </a:defRPr>
      </a:lvl8pPr>
      <a:lvl9pPr marL="1828800" algn="ctr" rtl="0" fontAlgn="base">
        <a:spcBef>
          <a:spcPct val="0"/>
        </a:spcBef>
        <a:spcAft>
          <a:spcPct val="0"/>
        </a:spcAft>
        <a:defRPr sz="4400">
          <a:solidFill>
            <a:schemeClr val="tx2"/>
          </a:solidFill>
          <a:latin typeface="Times New Roman" pitchFamily="2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26"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26"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26"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26"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26"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26"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26"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2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hyperlink" Target="https://www.writerstoolbox.com/about/blog/why-peel-is-causing-good-schools-to-underperform"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hyperlink" Target="https://warwick.ac.uk/fac/cross_fac/academy/activities/learningcircles/transqueerpedagogies/keyterms/" TargetMode="Externa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97AA21D-19D6-B244-967F-0F05FFEA3D32}"/>
              </a:ext>
            </a:extLst>
          </p:cNvPr>
          <p:cNvSpPr txBox="1"/>
          <p:nvPr/>
        </p:nvSpPr>
        <p:spPr>
          <a:xfrm>
            <a:off x="755576" y="1700808"/>
            <a:ext cx="8281105" cy="3046988"/>
          </a:xfrm>
          <a:prstGeom prst="rect">
            <a:avLst/>
          </a:prstGeom>
          <a:noFill/>
        </p:spPr>
        <p:txBody>
          <a:bodyPr wrap="square" rtlCol="0">
            <a:spAutoFit/>
          </a:bodyPr>
          <a:lstStyle/>
          <a:p>
            <a:pPr algn="ctr"/>
            <a:r>
              <a:rPr lang="en-GB" dirty="0"/>
              <a:t>Who Do You Think You Are? The Question of Power/Knowledge and the Construction of the Human Subject: </a:t>
            </a:r>
          </a:p>
          <a:p>
            <a:pPr algn="ctr"/>
            <a:r>
              <a:rPr lang="en-GB" dirty="0"/>
              <a:t>Michel Foucault</a:t>
            </a:r>
          </a:p>
          <a:p>
            <a:endParaRPr lang="en-US" dirty="0"/>
          </a:p>
          <a:p>
            <a:endParaRPr lang="en-US" dirty="0"/>
          </a:p>
          <a:p>
            <a:endParaRPr lang="en-US" dirty="0"/>
          </a:p>
          <a:p>
            <a:pPr algn="ctr"/>
            <a:r>
              <a:rPr lang="en-US" dirty="0" err="1"/>
              <a:t>Dr</a:t>
            </a:r>
            <a:r>
              <a:rPr lang="en-US" dirty="0"/>
              <a:t> Claudia Stein </a:t>
            </a:r>
          </a:p>
          <a:p>
            <a:endParaRPr lang="en-US" dirty="0"/>
          </a:p>
        </p:txBody>
      </p:sp>
    </p:spTree>
    <p:extLst>
      <p:ext uri="{BB962C8B-B14F-4D97-AF65-F5344CB8AC3E}">
        <p14:creationId xmlns:p14="http://schemas.microsoft.com/office/powerpoint/2010/main" val="2907245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descr="Picture349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114800" cy="281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02" name="Picture 2" descr="archeology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07904" y="3048000"/>
            <a:ext cx="5072062" cy="381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5603" name="TextBox 1"/>
          <p:cNvSpPr txBox="1">
            <a:spLocks noChangeArrowheads="1"/>
          </p:cNvSpPr>
          <p:nvPr/>
        </p:nvSpPr>
        <p:spPr bwMode="auto">
          <a:xfrm>
            <a:off x="4283969" y="476672"/>
            <a:ext cx="4495997"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dirty="0"/>
          </a:p>
          <a:p>
            <a:pPr eaLnBrk="1" hangingPunct="1"/>
            <a:endParaRPr lang="en-US" dirty="0"/>
          </a:p>
        </p:txBody>
      </p:sp>
      <p:sp>
        <p:nvSpPr>
          <p:cNvPr id="3" name="TextBox 2"/>
          <p:cNvSpPr txBox="1"/>
          <p:nvPr/>
        </p:nvSpPr>
        <p:spPr>
          <a:xfrm>
            <a:off x="93785" y="3048001"/>
            <a:ext cx="3470152" cy="1446550"/>
          </a:xfrm>
          <a:prstGeom prst="rect">
            <a:avLst/>
          </a:prstGeom>
          <a:noFill/>
        </p:spPr>
        <p:txBody>
          <a:bodyPr wrap="square">
            <a:spAutoFit/>
          </a:bodyPr>
          <a:lstStyle/>
          <a:p>
            <a:pPr>
              <a:defRPr/>
            </a:pPr>
            <a:r>
              <a:rPr lang="en-US" b="1" dirty="0"/>
              <a:t>I</a:t>
            </a:r>
            <a:r>
              <a:rPr lang="en-US" sz="2000" b="1" dirty="0"/>
              <a:t>. Method of Archaeology (early works until ‘Crime and Punishment’)</a:t>
            </a:r>
          </a:p>
          <a:p>
            <a:pPr marL="342900" indent="-342900">
              <a:buFont typeface="Arial"/>
              <a:buChar char="•"/>
              <a:defRPr/>
            </a:pPr>
            <a:endParaRPr lang="en-US" dirty="0"/>
          </a:p>
        </p:txBody>
      </p:sp>
      <p:sp>
        <p:nvSpPr>
          <p:cNvPr id="4" name="TextBox 3">
            <a:extLst>
              <a:ext uri="{FF2B5EF4-FFF2-40B4-BE49-F238E27FC236}">
                <a16:creationId xmlns:a16="http://schemas.microsoft.com/office/drawing/2014/main" id="{2501BF0D-02BB-A04D-9665-813AD7924A8E}"/>
              </a:ext>
            </a:extLst>
          </p:cNvPr>
          <p:cNvSpPr txBox="1"/>
          <p:nvPr/>
        </p:nvSpPr>
        <p:spPr>
          <a:xfrm>
            <a:off x="93785" y="4221088"/>
            <a:ext cx="3470152" cy="2585323"/>
          </a:xfrm>
          <a:prstGeom prst="rect">
            <a:avLst/>
          </a:prstGeom>
          <a:noFill/>
        </p:spPr>
        <p:txBody>
          <a:bodyPr wrap="square" rtlCol="0">
            <a:spAutoFit/>
          </a:bodyPr>
          <a:lstStyle/>
          <a:p>
            <a:r>
              <a:rPr lang="en-US" sz="1800" dirty="0"/>
              <a:t>Investigation of the rules of </a:t>
            </a:r>
          </a:p>
          <a:p>
            <a:r>
              <a:rPr lang="en-US" sz="1800" dirty="0"/>
              <a:t>language at a given moment </a:t>
            </a:r>
          </a:p>
          <a:p>
            <a:r>
              <a:rPr lang="en-US" sz="1800" dirty="0"/>
              <a:t>in time.  These rules, he argues, ‘create’ a certain kind of reality about the human subject and the world.</a:t>
            </a:r>
          </a:p>
          <a:p>
            <a:endParaRPr lang="en-US" sz="1800" dirty="0"/>
          </a:p>
          <a:p>
            <a:r>
              <a:rPr lang="en-US" sz="1800" dirty="0"/>
              <a:t>All works are based on his close engagement with ‘linguistic turn’. </a:t>
            </a:r>
          </a:p>
        </p:txBody>
      </p:sp>
      <p:sp>
        <p:nvSpPr>
          <p:cNvPr id="2" name="TextBox 1">
            <a:extLst>
              <a:ext uri="{FF2B5EF4-FFF2-40B4-BE49-F238E27FC236}">
                <a16:creationId xmlns:a16="http://schemas.microsoft.com/office/drawing/2014/main" id="{8282F0CF-59C0-264E-BDDF-76D908D2DAFC}"/>
              </a:ext>
            </a:extLst>
          </p:cNvPr>
          <p:cNvSpPr txBox="1"/>
          <p:nvPr/>
        </p:nvSpPr>
        <p:spPr>
          <a:xfrm>
            <a:off x="4114801" y="213668"/>
            <a:ext cx="5029199" cy="830997"/>
          </a:xfrm>
          <a:prstGeom prst="rect">
            <a:avLst/>
          </a:prstGeom>
          <a:noFill/>
        </p:spPr>
        <p:txBody>
          <a:bodyPr wrap="square" rtlCol="0">
            <a:spAutoFit/>
          </a:bodyPr>
          <a:lstStyle/>
          <a:p>
            <a:pPr algn="ctr"/>
            <a:r>
              <a:rPr lang="en-US" b="1" dirty="0"/>
              <a:t>The history of the human subject </a:t>
            </a:r>
          </a:p>
          <a:p>
            <a:pPr algn="ctr"/>
            <a:r>
              <a:rPr lang="en-US" b="1" dirty="0"/>
              <a:t>Phase I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Box 1"/>
          <p:cNvSpPr txBox="1">
            <a:spLocks noChangeArrowheads="1"/>
          </p:cNvSpPr>
          <p:nvPr/>
        </p:nvSpPr>
        <p:spPr bwMode="auto">
          <a:xfrm>
            <a:off x="179512" y="0"/>
            <a:ext cx="7413501" cy="72327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800" dirty="0"/>
              <a:t>			</a:t>
            </a:r>
            <a:r>
              <a:rPr lang="en-US" sz="2800" b="1" dirty="0"/>
              <a:t>Method of Archaeology</a:t>
            </a:r>
          </a:p>
          <a:p>
            <a:pPr eaLnBrk="1" hangingPunct="1"/>
            <a:endParaRPr lang="en-US" b="1" dirty="0"/>
          </a:p>
          <a:p>
            <a:pPr eaLnBrk="1" hangingPunct="1"/>
            <a:r>
              <a:rPr lang="en-US" b="1" dirty="0"/>
              <a:t>Explores the conditions of possibility what can be said and thought at a particular moment in time</a:t>
            </a:r>
          </a:p>
          <a:p>
            <a:pPr marL="342900" indent="-342900" eaLnBrk="1" hangingPunct="1">
              <a:buFont typeface="Arial" panose="020B0604020202020204" pitchFamily="34" charset="0"/>
              <a:buChar char="•"/>
            </a:pPr>
            <a:endParaRPr lang="en-GB" dirty="0"/>
          </a:p>
          <a:p>
            <a:pPr marL="342900" indent="-342900" eaLnBrk="1" hangingPunct="1">
              <a:buFont typeface="Arial" panose="020B0604020202020204" pitchFamily="34" charset="0"/>
              <a:buChar char="•"/>
            </a:pPr>
            <a:r>
              <a:rPr lang="en-GB" sz="2000" dirty="0"/>
              <a:t>Is concerned with the </a:t>
            </a:r>
            <a:r>
              <a:rPr lang="en-GB" sz="2000" b="1" dirty="0"/>
              <a:t>analysis of language </a:t>
            </a:r>
            <a:r>
              <a:rPr lang="en-GB" sz="2000" dirty="0"/>
              <a:t>as a system of the possibility of human expression;  it is </a:t>
            </a:r>
            <a:r>
              <a:rPr lang="en-GB" sz="2000" b="1" dirty="0"/>
              <a:t>synchronic</a:t>
            </a:r>
            <a:r>
              <a:rPr lang="en-GB" sz="2000" dirty="0"/>
              <a:t> – at one moment in time </a:t>
            </a:r>
          </a:p>
          <a:p>
            <a:pPr marL="342900" indent="-342900" eaLnBrk="1" hangingPunct="1">
              <a:buFont typeface="Arial" panose="020B0604020202020204" pitchFamily="34" charset="0"/>
              <a:buChar char="•"/>
            </a:pPr>
            <a:endParaRPr lang="en-GB" sz="2000" b="1" dirty="0"/>
          </a:p>
          <a:p>
            <a:pPr marL="342900" indent="-342900" eaLnBrk="1" hangingPunct="1">
              <a:buFont typeface="Arial" panose="020B0604020202020204" pitchFamily="34" charset="0"/>
              <a:buChar char="•"/>
            </a:pPr>
            <a:r>
              <a:rPr lang="en-GB" sz="2000" b="1" dirty="0"/>
              <a:t>It does never try to explain historical change or the origin or distribution of power; power is not discussed in archaeology</a:t>
            </a:r>
            <a:endParaRPr lang="en-GB" sz="2000" dirty="0"/>
          </a:p>
          <a:p>
            <a:pPr eaLnBrk="1" hangingPunct="1"/>
            <a:endParaRPr lang="en-GB" sz="2000" dirty="0"/>
          </a:p>
          <a:p>
            <a:pPr marL="342900" indent="-342900" eaLnBrk="1" hangingPunct="1">
              <a:buFont typeface="Arial" panose="020B0604020202020204" pitchFamily="34" charset="0"/>
              <a:buChar char="•"/>
            </a:pPr>
            <a:r>
              <a:rPr lang="en-GB" sz="2000" dirty="0"/>
              <a:t>Inspired by ‘structuralism’ (see slides last week!) </a:t>
            </a:r>
          </a:p>
          <a:p>
            <a:pPr eaLnBrk="1" hangingPunct="1"/>
            <a:r>
              <a:rPr lang="en-GB" sz="2000" dirty="0"/>
              <a:t>	Foucault’s idea is that every mode of thinking (based on the 	structure and rules of language) involves implicit rules 	(maybe not even 	consciously formulated by those following 	them) that materially restrict the range of possible thoughts 	an individual is able to have. </a:t>
            </a:r>
          </a:p>
          <a:p>
            <a:pPr eaLnBrk="1" hangingPunct="1"/>
            <a:r>
              <a:rPr lang="en-GB" sz="2000" dirty="0"/>
              <a:t>Note: This is the case for the past as it is for the present: you can only speak what the current rules of language allows you to think and speak! </a:t>
            </a:r>
          </a:p>
          <a:p>
            <a:pPr eaLnBrk="1" hangingPunct="1"/>
            <a:r>
              <a:rPr lang="en-GB" sz="2000" dirty="0"/>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Box 2"/>
          <p:cNvSpPr txBox="1">
            <a:spLocks noChangeArrowheads="1"/>
          </p:cNvSpPr>
          <p:nvPr/>
        </p:nvSpPr>
        <p:spPr bwMode="auto">
          <a:xfrm>
            <a:off x="1828800" y="3048000"/>
            <a:ext cx="21313775" cy="4154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dirty="0"/>
              <a:t>Renaissance Episteme (1450-1650) </a:t>
            </a:r>
          </a:p>
          <a:p>
            <a:pPr eaLnBrk="1" hangingPunct="1"/>
            <a:endParaRPr lang="en-GB" dirty="0"/>
          </a:p>
          <a:p>
            <a:pPr eaLnBrk="1" hangingPunct="1"/>
            <a:r>
              <a:rPr lang="en-GB" dirty="0"/>
              <a:t>Classical Episteme (1650-1800)</a:t>
            </a:r>
          </a:p>
          <a:p>
            <a:pPr eaLnBrk="1" hangingPunct="1"/>
            <a:endParaRPr lang="en-GB" dirty="0"/>
          </a:p>
          <a:p>
            <a:pPr eaLnBrk="1" hangingPunct="1"/>
            <a:r>
              <a:rPr lang="en-GB" dirty="0"/>
              <a:t>Modern Episteme (1800-1966) </a:t>
            </a:r>
          </a:p>
          <a:p>
            <a:pPr eaLnBrk="1" hangingPunct="1"/>
            <a:endParaRPr lang="en-GB" dirty="0"/>
          </a:p>
          <a:p>
            <a:pPr eaLnBrk="1" hangingPunct="1"/>
            <a:r>
              <a:rPr lang="en-GB" dirty="0"/>
              <a:t>Postmodern Episteme (late1960s -?)</a:t>
            </a:r>
          </a:p>
          <a:p>
            <a:pPr eaLnBrk="1" hangingPunct="1"/>
            <a:endParaRPr lang="en-GB" dirty="0"/>
          </a:p>
          <a:p>
            <a:pPr eaLnBrk="1" hangingPunct="1"/>
            <a:r>
              <a:rPr lang="en-GB" b="1" dirty="0"/>
              <a:t>Where are we now? Post-Postmodern Episteme?</a:t>
            </a:r>
          </a:p>
          <a:p>
            <a:pPr eaLnBrk="1" hangingPunct="1"/>
            <a:r>
              <a:rPr lang="en-GB" dirty="0"/>
              <a:t> </a:t>
            </a:r>
          </a:p>
          <a:p>
            <a:pPr eaLnBrk="1" hangingPunct="1"/>
            <a:endParaRPr lang="en-US" dirty="0"/>
          </a:p>
        </p:txBody>
      </p:sp>
      <p:sp>
        <p:nvSpPr>
          <p:cNvPr id="28674" name="Rectangle 5"/>
          <p:cNvSpPr>
            <a:spLocks noChangeArrowheads="1"/>
          </p:cNvSpPr>
          <p:nvPr/>
        </p:nvSpPr>
        <p:spPr bwMode="auto">
          <a:xfrm>
            <a:off x="685800" y="762000"/>
            <a:ext cx="6172200" cy="1938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ja-JP" altLang="en-GB"/>
              <a:t>‘</a:t>
            </a:r>
            <a:r>
              <a:rPr lang="en-GB" altLang="ja-JP" dirty="0"/>
              <a:t>In any given culture and at any given moment there is always only one episteme that defines the conditions of possibility of all knowledge, whether expressed in theory or silently invested in a practice.</a:t>
            </a:r>
            <a:r>
              <a:rPr lang="ja-JP" altLang="en-GB"/>
              <a:t>’</a:t>
            </a:r>
            <a:r>
              <a:rPr lang="en-GB" altLang="ja-JP" dirty="0"/>
              <a:t> </a:t>
            </a:r>
            <a:endParaRPr lang="en-US" dirty="0"/>
          </a:p>
        </p:txBody>
      </p:sp>
      <p:sp>
        <p:nvSpPr>
          <p:cNvPr id="2" name="TextBox 1">
            <a:extLst>
              <a:ext uri="{FF2B5EF4-FFF2-40B4-BE49-F238E27FC236}">
                <a16:creationId xmlns:a16="http://schemas.microsoft.com/office/drawing/2014/main" id="{BBB92D9D-0CFC-944D-A0ED-E7728E90BE33}"/>
              </a:ext>
            </a:extLst>
          </p:cNvPr>
          <p:cNvSpPr txBox="1"/>
          <p:nvPr/>
        </p:nvSpPr>
        <p:spPr>
          <a:xfrm>
            <a:off x="827585" y="332656"/>
            <a:ext cx="7866556" cy="461665"/>
          </a:xfrm>
          <a:prstGeom prst="rect">
            <a:avLst/>
          </a:prstGeom>
          <a:noFill/>
        </p:spPr>
        <p:txBody>
          <a:bodyPr wrap="square" rtlCol="0">
            <a:spAutoFit/>
          </a:bodyPr>
          <a:lstStyle/>
          <a:p>
            <a:r>
              <a:rPr lang="en-US" b="1" dirty="0"/>
              <a:t>New </a:t>
            </a:r>
            <a:r>
              <a:rPr lang="en-US" b="1" dirty="0" err="1"/>
              <a:t>Periodisation</a:t>
            </a:r>
            <a:r>
              <a:rPr lang="en-US" b="1" dirty="0"/>
              <a:t> in History Writing : Epistemes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 descr="Picture349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114800" cy="281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7650" name="Picture 2" descr="archeology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2276872"/>
            <a:ext cx="5072062" cy="381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652" name="TextBox 3"/>
          <p:cNvSpPr txBox="1">
            <a:spLocks noChangeArrowheads="1"/>
          </p:cNvSpPr>
          <p:nvPr/>
        </p:nvSpPr>
        <p:spPr bwMode="auto">
          <a:xfrm>
            <a:off x="4571999" y="116632"/>
            <a:ext cx="4572001"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b="1" dirty="0"/>
              <a:t>The historian as an archaeologist </a:t>
            </a:r>
          </a:p>
          <a:p>
            <a:pPr eaLnBrk="1" hangingPunct="1"/>
            <a:r>
              <a:rPr lang="en-GB" b="1" dirty="0"/>
              <a:t>laying bare the ‘the episteme’</a:t>
            </a:r>
          </a:p>
          <a:p>
            <a:pPr eaLnBrk="1" hangingPunct="1"/>
            <a:endParaRPr lang="en-US" dirty="0"/>
          </a:p>
        </p:txBody>
      </p:sp>
      <p:sp>
        <p:nvSpPr>
          <p:cNvPr id="2" name="TextBox 1">
            <a:extLst>
              <a:ext uri="{FF2B5EF4-FFF2-40B4-BE49-F238E27FC236}">
                <a16:creationId xmlns:a16="http://schemas.microsoft.com/office/drawing/2014/main" id="{67AD5330-D1E8-B145-A5DE-3FBDA274197C}"/>
              </a:ext>
            </a:extLst>
          </p:cNvPr>
          <p:cNvSpPr txBox="1"/>
          <p:nvPr/>
        </p:nvSpPr>
        <p:spPr>
          <a:xfrm>
            <a:off x="107504" y="3140968"/>
            <a:ext cx="4007295" cy="3816429"/>
          </a:xfrm>
          <a:prstGeom prst="rect">
            <a:avLst/>
          </a:prstGeom>
          <a:noFill/>
        </p:spPr>
        <p:txBody>
          <a:bodyPr wrap="square" rtlCol="0">
            <a:spAutoFit/>
          </a:bodyPr>
          <a:lstStyle/>
          <a:p>
            <a:pPr eaLnBrk="1" hangingPunct="1"/>
            <a:r>
              <a:rPr lang="en-US" sz="2200" dirty="0"/>
              <a:t>An historian-archeologist uncovers the underlying rules </a:t>
            </a:r>
            <a:r>
              <a:rPr lang="en-GB" sz="2200" dirty="0"/>
              <a:t>(maybe not even consciously formulated by those following them) that materially restrict the range of possible thoughts </a:t>
            </a:r>
          </a:p>
          <a:p>
            <a:pPr eaLnBrk="1" hangingPunct="1"/>
            <a:endParaRPr lang="en-GB" sz="2200" dirty="0"/>
          </a:p>
          <a:p>
            <a:pPr eaLnBrk="1" hangingPunct="1"/>
            <a:r>
              <a:rPr lang="en-GB" sz="2200" dirty="0"/>
              <a:t>(he goes here beyond a mere analysis of language systems suggested by Saussure or Barthes)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3AB9073-B3F5-4B49-A5AA-08832DA1881A}"/>
              </a:ext>
            </a:extLst>
          </p:cNvPr>
          <p:cNvSpPr txBox="1"/>
          <p:nvPr/>
        </p:nvSpPr>
        <p:spPr>
          <a:xfrm>
            <a:off x="755577" y="1700808"/>
            <a:ext cx="8516560" cy="3785652"/>
          </a:xfrm>
          <a:prstGeom prst="rect">
            <a:avLst/>
          </a:prstGeom>
          <a:noFill/>
        </p:spPr>
        <p:txBody>
          <a:bodyPr wrap="square" rtlCol="0">
            <a:spAutoFit/>
          </a:bodyPr>
          <a:lstStyle/>
          <a:p>
            <a:endParaRPr lang="en-US" dirty="0"/>
          </a:p>
          <a:p>
            <a:r>
              <a:rPr lang="en-US" dirty="0"/>
              <a:t>What makes thought possible at a particular moment in time? How do people speak about it? Analysis of the rules of what is possible to say?</a:t>
            </a:r>
          </a:p>
          <a:p>
            <a:endParaRPr lang="en-US" dirty="0"/>
          </a:p>
          <a:p>
            <a:r>
              <a:rPr lang="en-US" dirty="0"/>
              <a:t>‘Discourse’ and ‘discourse’ analysis aims to overcome the </a:t>
            </a:r>
          </a:p>
          <a:p>
            <a:r>
              <a:rPr lang="en-US" dirty="0"/>
              <a:t>problems of traditional history writing which takes what is ‘said’  as a given. </a:t>
            </a:r>
          </a:p>
          <a:p>
            <a:endParaRPr lang="en-US" dirty="0"/>
          </a:p>
          <a:p>
            <a:endParaRPr lang="en-US" dirty="0"/>
          </a:p>
        </p:txBody>
      </p:sp>
      <p:sp>
        <p:nvSpPr>
          <p:cNvPr id="3" name="TextBox 2">
            <a:extLst>
              <a:ext uri="{FF2B5EF4-FFF2-40B4-BE49-F238E27FC236}">
                <a16:creationId xmlns:a16="http://schemas.microsoft.com/office/drawing/2014/main" id="{8553054C-BDE2-5048-B894-B1740BA21CC3}"/>
              </a:ext>
            </a:extLst>
          </p:cNvPr>
          <p:cNvSpPr txBox="1"/>
          <p:nvPr/>
        </p:nvSpPr>
        <p:spPr>
          <a:xfrm>
            <a:off x="179512" y="548681"/>
            <a:ext cx="9321663" cy="1200329"/>
          </a:xfrm>
          <a:prstGeom prst="rect">
            <a:avLst/>
          </a:prstGeom>
          <a:noFill/>
        </p:spPr>
        <p:txBody>
          <a:bodyPr wrap="square" rtlCol="0">
            <a:spAutoFit/>
          </a:bodyPr>
          <a:lstStyle/>
          <a:p>
            <a:r>
              <a:rPr lang="en-US" dirty="0"/>
              <a:t>The archaeologist-historian uses ‘discourse analysis’ to uncover</a:t>
            </a:r>
          </a:p>
          <a:p>
            <a:r>
              <a:rPr lang="en-US" dirty="0"/>
              <a:t>the invisible rules of language that organize what we can say and </a:t>
            </a:r>
          </a:p>
          <a:p>
            <a:r>
              <a:rPr lang="en-US" dirty="0"/>
              <a:t>not say at a particular moment in time</a:t>
            </a:r>
          </a:p>
        </p:txBody>
      </p:sp>
    </p:spTree>
    <p:extLst>
      <p:ext uri="{BB962C8B-B14F-4D97-AF65-F5344CB8AC3E}">
        <p14:creationId xmlns:p14="http://schemas.microsoft.com/office/powerpoint/2010/main" val="4250400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3" descr="97804153077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985427"/>
            <a:ext cx="2119313" cy="325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46" name="Picture 6" descr="041526737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8168" y="938338"/>
            <a:ext cx="2147888" cy="326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47" name="Picture 10" descr="s14298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228" y="938338"/>
            <a:ext cx="2112963" cy="3268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a:extLst>
              <a:ext uri="{FF2B5EF4-FFF2-40B4-BE49-F238E27FC236}">
                <a16:creationId xmlns:a16="http://schemas.microsoft.com/office/drawing/2014/main" id="{F08AE9CE-21A6-7D48-AE69-0741BC1B7BD9}"/>
              </a:ext>
            </a:extLst>
          </p:cNvPr>
          <p:cNvSpPr txBox="1"/>
          <p:nvPr/>
        </p:nvSpPr>
        <p:spPr>
          <a:xfrm>
            <a:off x="755576" y="260649"/>
            <a:ext cx="6153426" cy="461665"/>
          </a:xfrm>
          <a:prstGeom prst="rect">
            <a:avLst/>
          </a:prstGeom>
          <a:noFill/>
        </p:spPr>
        <p:txBody>
          <a:bodyPr wrap="square" rtlCol="0">
            <a:spAutoFit/>
          </a:bodyPr>
          <a:lstStyle/>
          <a:p>
            <a:r>
              <a:rPr lang="en-US" dirty="0"/>
              <a:t>Use of this method in the following books:</a:t>
            </a:r>
          </a:p>
        </p:txBody>
      </p:sp>
      <p:sp>
        <p:nvSpPr>
          <p:cNvPr id="3" name="TextBox 2">
            <a:extLst>
              <a:ext uri="{FF2B5EF4-FFF2-40B4-BE49-F238E27FC236}">
                <a16:creationId xmlns:a16="http://schemas.microsoft.com/office/drawing/2014/main" id="{BDB7D324-1785-1D44-AE35-89BEDFA69488}"/>
              </a:ext>
            </a:extLst>
          </p:cNvPr>
          <p:cNvSpPr txBox="1"/>
          <p:nvPr/>
        </p:nvSpPr>
        <p:spPr>
          <a:xfrm>
            <a:off x="107505" y="4365105"/>
            <a:ext cx="2033686" cy="2462213"/>
          </a:xfrm>
          <a:prstGeom prst="rect">
            <a:avLst/>
          </a:prstGeom>
          <a:noFill/>
        </p:spPr>
        <p:txBody>
          <a:bodyPr wrap="square" rtlCol="0">
            <a:spAutoFit/>
          </a:bodyPr>
          <a:lstStyle/>
          <a:p>
            <a:r>
              <a:rPr lang="en-GB" sz="1400" dirty="0"/>
              <a:t>Examination of the evolving meaning of madness  in European culture, law, politics, philosophy and medicine from the Middle Ages to the end of the eighteenth century, and a critique of historical method and the idea of history and its ideas of tracing origins</a:t>
            </a:r>
            <a:endParaRPr lang="en-US" sz="1400" dirty="0"/>
          </a:p>
        </p:txBody>
      </p:sp>
      <p:sp>
        <p:nvSpPr>
          <p:cNvPr id="4" name="TextBox 3">
            <a:extLst>
              <a:ext uri="{FF2B5EF4-FFF2-40B4-BE49-F238E27FC236}">
                <a16:creationId xmlns:a16="http://schemas.microsoft.com/office/drawing/2014/main" id="{C7D3F9FD-8FCC-734E-AC76-F90E3AE2C951}"/>
              </a:ext>
            </a:extLst>
          </p:cNvPr>
          <p:cNvSpPr txBox="1"/>
          <p:nvPr/>
        </p:nvSpPr>
        <p:spPr>
          <a:xfrm flipH="1">
            <a:off x="6444208" y="4437112"/>
            <a:ext cx="1656184" cy="2462213"/>
          </a:xfrm>
          <a:prstGeom prst="rect">
            <a:avLst/>
          </a:prstGeom>
          <a:noFill/>
        </p:spPr>
        <p:txBody>
          <a:bodyPr wrap="square" rtlCol="0">
            <a:spAutoFit/>
          </a:bodyPr>
          <a:lstStyle/>
          <a:p>
            <a:r>
              <a:rPr lang="en-GB" sz="1400" i="1" dirty="0"/>
              <a:t>Excavates</a:t>
            </a:r>
            <a:r>
              <a:rPr lang="en-GB" sz="1400" dirty="0"/>
              <a:t> the origins of the human sciences, which have their root in "life, labour, and language", that is: biology, economics, and linguistics; puts forward the idea of ‘epistemes’ </a:t>
            </a:r>
            <a:endParaRPr lang="en-US" sz="1400" dirty="0"/>
          </a:p>
        </p:txBody>
      </p:sp>
      <p:sp>
        <p:nvSpPr>
          <p:cNvPr id="5" name="TextBox 4">
            <a:extLst>
              <a:ext uri="{FF2B5EF4-FFF2-40B4-BE49-F238E27FC236}">
                <a16:creationId xmlns:a16="http://schemas.microsoft.com/office/drawing/2014/main" id="{99DA8F15-F6FA-7348-9B5D-CDFAE053F97C}"/>
              </a:ext>
            </a:extLst>
          </p:cNvPr>
          <p:cNvSpPr txBox="1"/>
          <p:nvPr/>
        </p:nvSpPr>
        <p:spPr>
          <a:xfrm>
            <a:off x="2699792" y="4581128"/>
            <a:ext cx="2376264" cy="1569660"/>
          </a:xfrm>
          <a:prstGeom prst="rect">
            <a:avLst/>
          </a:prstGeom>
          <a:noFill/>
        </p:spPr>
        <p:txBody>
          <a:bodyPr wrap="square" rtlCol="0">
            <a:spAutoFit/>
          </a:bodyPr>
          <a:lstStyle/>
          <a:p>
            <a:r>
              <a:rPr lang="en-GB" sz="1200" dirty="0"/>
              <a:t>Developing the themes explored in his previous work, </a:t>
            </a:r>
            <a:r>
              <a:rPr lang="en-GB" sz="1200" i="1" dirty="0"/>
              <a:t>Madness and Civilisation, </a:t>
            </a:r>
            <a:r>
              <a:rPr lang="en-GB" sz="1200" dirty="0"/>
              <a:t>Foucault traces the development of the medical profession, and specifically the institution of the </a:t>
            </a:r>
            <a:r>
              <a:rPr lang="en-GB" sz="1200" i="1" dirty="0"/>
              <a:t>Clinique; the rise of  the modern ‘medical gaze’ in the eighteenth century</a:t>
            </a:r>
            <a:endParaRPr lang="en-US" sz="1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3" descr="04152875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536" y="529902"/>
            <a:ext cx="3044825" cy="466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a:extLst>
              <a:ext uri="{FF2B5EF4-FFF2-40B4-BE49-F238E27FC236}">
                <a16:creationId xmlns:a16="http://schemas.microsoft.com/office/drawing/2014/main" id="{7188C222-E98C-6F41-A0DF-DA25253BEF9B}"/>
              </a:ext>
            </a:extLst>
          </p:cNvPr>
          <p:cNvSpPr txBox="1"/>
          <p:nvPr/>
        </p:nvSpPr>
        <p:spPr>
          <a:xfrm>
            <a:off x="4553124" y="3024733"/>
            <a:ext cx="4976257" cy="3416320"/>
          </a:xfrm>
          <a:prstGeom prst="rect">
            <a:avLst/>
          </a:prstGeom>
          <a:noFill/>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4" name="TextBox 3">
            <a:extLst>
              <a:ext uri="{FF2B5EF4-FFF2-40B4-BE49-F238E27FC236}">
                <a16:creationId xmlns:a16="http://schemas.microsoft.com/office/drawing/2014/main" id="{CBC377B1-B7B1-5C41-8773-67824AADF672}"/>
              </a:ext>
            </a:extLst>
          </p:cNvPr>
          <p:cNvSpPr txBox="1"/>
          <p:nvPr/>
        </p:nvSpPr>
        <p:spPr>
          <a:xfrm>
            <a:off x="2792289" y="416948"/>
            <a:ext cx="6800717" cy="4678204"/>
          </a:xfrm>
          <a:prstGeom prst="rect">
            <a:avLst/>
          </a:prstGeom>
          <a:noFill/>
        </p:spPr>
        <p:txBody>
          <a:bodyPr wrap="square" rtlCol="0">
            <a:spAutoFit/>
          </a:bodyPr>
          <a:lstStyle/>
          <a:p>
            <a:r>
              <a:rPr lang="en-US" sz="2000" b="1" dirty="0"/>
              <a:t>His Critique of traditional ‘Enlightened’ History Writing:</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1800" dirty="0"/>
              <a:t>Takes the human subject for granted (instead </a:t>
            </a:r>
          </a:p>
          <a:p>
            <a:r>
              <a:rPr lang="en-US" sz="1800" dirty="0"/>
              <a:t>    of historically understanding its ‘making’; </a:t>
            </a:r>
          </a:p>
          <a:p>
            <a:endParaRPr lang="en-US" sz="1800" dirty="0"/>
          </a:p>
          <a:p>
            <a:pPr marL="342900" indent="-342900">
              <a:buFont typeface="Arial" panose="020B0604020202020204" pitchFamily="34" charset="0"/>
              <a:buChar char="•"/>
            </a:pPr>
            <a:r>
              <a:rPr lang="en-US" sz="1800" dirty="0"/>
              <a:t>Search for </a:t>
            </a:r>
            <a:r>
              <a:rPr lang="en-US" sz="1800" b="1" dirty="0"/>
              <a:t>origins</a:t>
            </a:r>
            <a:r>
              <a:rPr lang="en-US" sz="1800" dirty="0"/>
              <a:t> of ideas/practices (no questioning of the </a:t>
            </a:r>
          </a:p>
          <a:p>
            <a:pPr marL="342900" indent="-342900">
              <a:buFont typeface="Arial" panose="020B0604020202020204" pitchFamily="34" charset="0"/>
              <a:buChar char="•"/>
            </a:pPr>
            <a:r>
              <a:rPr lang="en-US" sz="1800" dirty="0"/>
              <a:t>present ideas or practices; when did they start? How did they </a:t>
            </a:r>
          </a:p>
          <a:p>
            <a:pPr marL="342900" indent="-342900">
              <a:buFont typeface="Arial" panose="020B0604020202020204" pitchFamily="34" charset="0"/>
              <a:buChar char="•"/>
            </a:pPr>
            <a:r>
              <a:rPr lang="en-US" sz="1800" dirty="0"/>
              <a:t>Develop; focus on ‘authors’)</a:t>
            </a:r>
          </a:p>
          <a:p>
            <a:pPr marL="342900" indent="-342900">
              <a:buFont typeface="Arial" panose="020B0604020202020204" pitchFamily="34" charset="0"/>
              <a:buChar char="•"/>
            </a:pPr>
            <a:endParaRPr lang="en-US" sz="1800" dirty="0"/>
          </a:p>
          <a:p>
            <a:pPr marL="342900" indent="-342900">
              <a:buFont typeface="Arial" panose="020B0604020202020204" pitchFamily="34" charset="0"/>
              <a:buChar char="•"/>
            </a:pPr>
            <a:r>
              <a:rPr lang="en-US" sz="1800" dirty="0"/>
              <a:t>Focus on ‘discoveries’ and ‘break throughs’ by individuals in control of ‘reality’</a:t>
            </a:r>
          </a:p>
          <a:p>
            <a:pPr marL="342900" indent="-342900">
              <a:buFont typeface="Arial" panose="020B0604020202020204" pitchFamily="34" charset="0"/>
              <a:buChar char="•"/>
            </a:pPr>
            <a:endParaRPr lang="en-US" sz="1800" dirty="0"/>
          </a:p>
          <a:p>
            <a:pPr marL="342900" indent="-342900">
              <a:buFont typeface="Arial" panose="020B0604020202020204" pitchFamily="34" charset="0"/>
              <a:buChar char="•"/>
            </a:pPr>
            <a:r>
              <a:rPr lang="en-US" sz="1800" dirty="0"/>
              <a:t>Linear or stadial development of history from origins to now; history can offer ‘lessons’ from the past; history can tell us how to change the present (Marxism) </a:t>
            </a:r>
          </a:p>
          <a:p>
            <a:pPr marL="342900" indent="-342900">
              <a:buFont typeface="Arial" panose="020B0604020202020204" pitchFamily="34" charset="0"/>
              <a:buChar char="•"/>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Box 1"/>
          <p:cNvSpPr txBox="1">
            <a:spLocks noChangeArrowheads="1"/>
          </p:cNvSpPr>
          <p:nvPr/>
        </p:nvSpPr>
        <p:spPr bwMode="auto">
          <a:xfrm>
            <a:off x="827584" y="332656"/>
            <a:ext cx="7128792" cy="60016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b="1" dirty="0"/>
              <a:t>		Move to Phase II: </a:t>
            </a:r>
          </a:p>
          <a:p>
            <a:pPr eaLnBrk="1" hangingPunct="1"/>
            <a:endParaRPr lang="en-GB" b="1" dirty="0"/>
          </a:p>
          <a:p>
            <a:pPr eaLnBrk="1" hangingPunct="1"/>
            <a:r>
              <a:rPr lang="en-GB" dirty="0"/>
              <a:t>Realisation: It is not language and speech and thinking that make people ‘act’ but also ‘everyday practices’ and their engagement with the material world (e.g. objects)</a:t>
            </a:r>
            <a:endParaRPr lang="en-US" b="1" dirty="0"/>
          </a:p>
          <a:p>
            <a:pPr eaLnBrk="1" hangingPunct="1"/>
            <a:endParaRPr lang="en-GB" i="1" dirty="0"/>
          </a:p>
          <a:p>
            <a:pPr eaLnBrk="1" hangingPunct="1"/>
            <a:r>
              <a:rPr lang="en-GB" dirty="0"/>
              <a:t>And he is dissatisfied with traditional explanations for historical change in history writing at this time: </a:t>
            </a:r>
          </a:p>
          <a:p>
            <a:pPr eaLnBrk="1" hangingPunct="1"/>
            <a:endParaRPr lang="en-GB" i="1" dirty="0"/>
          </a:p>
          <a:p>
            <a:pPr eaLnBrk="1" hangingPunct="1"/>
            <a:r>
              <a:rPr lang="en-GB" i="1" dirty="0"/>
              <a:t>‘The traditional explanations as the spirit of the time, technology, social cultural influences struck me for the most part as being more than magical effective’. </a:t>
            </a:r>
          </a:p>
          <a:p>
            <a:pPr eaLnBrk="1" hangingPunct="1"/>
            <a:endParaRPr lang="en-GB" i="1" dirty="0"/>
          </a:p>
          <a:p>
            <a:pPr eaLnBrk="1" hangingPunct="1"/>
            <a:endParaRPr lang="en-US" dirty="0"/>
          </a:p>
          <a:p>
            <a:pPr eaLnBrk="1" hangingPunct="1"/>
            <a:endParaRPr lang="en-US" dirty="0"/>
          </a:p>
          <a:p>
            <a:pPr eaLnBrk="1" hangingPunct="1"/>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D453A2-494D-A84C-89FC-A3DF201099B8}"/>
              </a:ext>
            </a:extLst>
          </p:cNvPr>
          <p:cNvSpPr txBox="1"/>
          <p:nvPr/>
        </p:nvSpPr>
        <p:spPr>
          <a:xfrm>
            <a:off x="755576" y="476672"/>
            <a:ext cx="7416824" cy="6370975"/>
          </a:xfrm>
          <a:prstGeom prst="rect">
            <a:avLst/>
          </a:prstGeom>
          <a:noFill/>
        </p:spPr>
        <p:txBody>
          <a:bodyPr wrap="square" rtlCol="0">
            <a:spAutoFit/>
          </a:bodyPr>
          <a:lstStyle/>
          <a:p>
            <a:pPr eaLnBrk="1" hangingPunct="1"/>
            <a:r>
              <a:rPr lang="en-US" b="1" dirty="0"/>
              <a:t>2. Method of Genealogy (early 1970s) </a:t>
            </a:r>
          </a:p>
          <a:p>
            <a:pPr eaLnBrk="1" hangingPunct="1"/>
            <a:r>
              <a:rPr lang="en-US" b="1" dirty="0"/>
              <a:t>               </a:t>
            </a:r>
          </a:p>
          <a:p>
            <a:pPr eaLnBrk="1" hangingPunct="1"/>
            <a:r>
              <a:rPr lang="en-US" b="1" dirty="0"/>
              <a:t>	How can we think ‘power’ differently? </a:t>
            </a:r>
          </a:p>
          <a:p>
            <a:pPr eaLnBrk="1" hangingPunct="1"/>
            <a:endParaRPr lang="en-US" dirty="0"/>
          </a:p>
          <a:p>
            <a:pPr marL="342900" indent="-342900">
              <a:buFont typeface="Arial" panose="020B0604020202020204" pitchFamily="34" charset="0"/>
              <a:buChar char="•"/>
            </a:pPr>
            <a:r>
              <a:rPr lang="en-GB" dirty="0"/>
              <a:t>It is concerned with the analysis of historical ‘emergence’ – not search for ‘origins’</a:t>
            </a:r>
          </a:p>
          <a:p>
            <a:pPr eaLnBrk="1" hangingPunct="1"/>
            <a:r>
              <a:rPr lang="en-GB" dirty="0"/>
              <a:t> </a:t>
            </a:r>
          </a:p>
          <a:p>
            <a:pPr marL="342900" indent="-342900" eaLnBrk="1" hangingPunct="1">
              <a:buFont typeface="Arial" panose="020B0604020202020204" pitchFamily="34" charset="0"/>
              <a:buChar char="•"/>
            </a:pPr>
            <a:r>
              <a:rPr lang="en-GB" dirty="0"/>
              <a:t>A historical causal explanation that is material, multiple, and corporeal. </a:t>
            </a:r>
          </a:p>
          <a:p>
            <a:pPr eaLnBrk="1" hangingPunct="1"/>
            <a:endParaRPr lang="en-GB" dirty="0"/>
          </a:p>
          <a:p>
            <a:pPr marL="342900" indent="-342900" eaLnBrk="1" hangingPunct="1">
              <a:buFont typeface="Arial" panose="020B0604020202020204" pitchFamily="34" charset="0"/>
              <a:buChar char="•"/>
            </a:pPr>
            <a:r>
              <a:rPr lang="en-GB" dirty="0"/>
              <a:t>It is conceptualised not as a ‘discovery’, the culmination of events, or as the end of a process of development but rather as a particular momentary </a:t>
            </a:r>
            <a:r>
              <a:rPr lang="en-GB" u="sng" dirty="0"/>
              <a:t>manifestation of chances </a:t>
            </a:r>
            <a:r>
              <a:rPr lang="en-GB" dirty="0"/>
              <a:t>or as </a:t>
            </a:r>
            <a:r>
              <a:rPr lang="en-GB" u="sng" dirty="0"/>
              <a:t>a struggle</a:t>
            </a:r>
            <a:r>
              <a:rPr lang="en-GB" dirty="0"/>
              <a:t> between forces of power.</a:t>
            </a:r>
          </a:p>
          <a:p>
            <a:pPr marL="342900" indent="-342900" eaLnBrk="1" hangingPunct="1">
              <a:buFont typeface="Arial" panose="020B0604020202020204" pitchFamily="34" charset="0"/>
              <a:buChar char="•"/>
            </a:pPr>
            <a:endParaRPr lang="en-GB" dirty="0"/>
          </a:p>
          <a:p>
            <a:pPr marL="342900" indent="-342900" eaLnBrk="1" hangingPunct="1">
              <a:buFont typeface="Arial" panose="020B0604020202020204" pitchFamily="34" charset="0"/>
              <a:buChar char="•"/>
            </a:pPr>
            <a:endParaRPr lang="en-GB" dirty="0"/>
          </a:p>
          <a:p>
            <a:pPr marL="342900" indent="-342900" eaLnBrk="1" hangingPunct="1">
              <a:buFont typeface="Arial" panose="020B0604020202020204" pitchFamily="34" charset="0"/>
              <a:buChar char="•"/>
            </a:pPr>
            <a:endParaRPr lang="en-GB" dirty="0"/>
          </a:p>
        </p:txBody>
      </p:sp>
    </p:spTree>
    <p:extLst>
      <p:ext uri="{BB962C8B-B14F-4D97-AF65-F5344CB8AC3E}">
        <p14:creationId xmlns:p14="http://schemas.microsoft.com/office/powerpoint/2010/main" val="35344507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ChangeArrowheads="1"/>
          </p:cNvSpPr>
          <p:nvPr/>
        </p:nvSpPr>
        <p:spPr bwMode="auto">
          <a:xfrm>
            <a:off x="683568" y="476672"/>
            <a:ext cx="7488832" cy="61247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endParaRPr lang="en-GB" dirty="0"/>
          </a:p>
          <a:p>
            <a:r>
              <a:rPr lang="en-GB" sz="2800" b="1" dirty="0"/>
              <a:t>Genealogy is a the critical </a:t>
            </a:r>
            <a:r>
              <a:rPr lang="ja-JP" altLang="en-GB" sz="2800" b="1"/>
              <a:t>‘</a:t>
            </a:r>
            <a:r>
              <a:rPr lang="en-GB" altLang="ja-JP" sz="2800" b="1" dirty="0"/>
              <a:t>history of the present</a:t>
            </a:r>
            <a:r>
              <a:rPr lang="ja-JP" altLang="en-GB" sz="2800" b="1"/>
              <a:t>’</a:t>
            </a:r>
            <a:endParaRPr lang="en-GB" altLang="ja-JP" sz="2800" b="1" dirty="0"/>
          </a:p>
          <a:p>
            <a:endParaRPr lang="en-GB" dirty="0"/>
          </a:p>
          <a:p>
            <a:r>
              <a:rPr lang="en-GB" dirty="0"/>
              <a:t>The subject matter of this kind of history is the origins of present rules, practices or institutions that claim authority over us. It  starts from an investigation of the present.</a:t>
            </a:r>
          </a:p>
          <a:p>
            <a:endParaRPr lang="en-GB" dirty="0"/>
          </a:p>
          <a:p>
            <a:r>
              <a:rPr lang="en-GB" dirty="0"/>
              <a:t>	What claims authority over us now? What makes us 	think that certain ideas, practices, institutions in the 	present are </a:t>
            </a:r>
            <a:r>
              <a:rPr lang="ja-JP" altLang="en-GB"/>
              <a:t>‘</a:t>
            </a:r>
            <a:r>
              <a:rPr lang="en-GB" altLang="ja-JP" dirty="0"/>
              <a:t>normal; what makes us </a:t>
            </a:r>
            <a:r>
              <a:rPr lang="en-GB" altLang="ja-JP" dirty="0" err="1"/>
              <a:t>acept</a:t>
            </a:r>
            <a:r>
              <a:rPr lang="en-GB" altLang="ja-JP" dirty="0"/>
              <a:t> labels?  </a:t>
            </a:r>
          </a:p>
          <a:p>
            <a:endParaRPr lang="en-GB" dirty="0"/>
          </a:p>
          <a:p>
            <a:r>
              <a:rPr lang="en-GB" dirty="0"/>
              <a:t>The aim is not to understand the past for its own sake, but to understand and evaluate the present, particularly with a view to discrediting unjustified claims of knowledge authority and power.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88640"/>
            <a:ext cx="7920880" cy="4585871"/>
          </a:xfrm>
          <a:prstGeom prst="rect">
            <a:avLst/>
          </a:prstGeom>
          <a:noFill/>
        </p:spPr>
        <p:txBody>
          <a:bodyPr wrap="square" rtlCol="0">
            <a:spAutoFit/>
          </a:bodyPr>
          <a:lstStyle/>
          <a:p>
            <a:r>
              <a:rPr lang="en-US" sz="2800" b="1" dirty="0"/>
              <a:t>Linguistic Turn (def.): </a:t>
            </a:r>
          </a:p>
          <a:p>
            <a:endParaRPr lang="en-US" dirty="0"/>
          </a:p>
          <a:p>
            <a:r>
              <a:rPr lang="en-GB" dirty="0"/>
              <a:t>Major philosophical development in the 20</a:t>
            </a:r>
            <a:r>
              <a:rPr lang="en-GB" baseline="30000" dirty="0"/>
              <a:t>th</a:t>
            </a:r>
            <a:r>
              <a:rPr lang="en-GB" dirty="0"/>
              <a:t> century that focusses primarily on the analysis of language (not only spoken language!) and the relations between language, language users and ‘the world’ (also called ‘reality’). </a:t>
            </a:r>
          </a:p>
          <a:p>
            <a:endParaRPr lang="en-GB" dirty="0"/>
          </a:p>
          <a:p>
            <a:endParaRPr lang="en-GB" dirty="0"/>
          </a:p>
          <a:p>
            <a:r>
              <a:rPr lang="en-US" dirty="0"/>
              <a:t>The term ‘the linguistic turn’ is coined in the 1970s in the US and covers different theoretical approaches (e.g. French theorist such as Barthes, Derrida, </a:t>
            </a:r>
            <a:r>
              <a:rPr lang="en-US"/>
              <a:t>Lyotard etc. </a:t>
            </a:r>
            <a:r>
              <a:rPr lang="en-US" dirty="0"/>
              <a:t>and American literary critics such as Hayden White). </a:t>
            </a:r>
          </a:p>
        </p:txBody>
      </p:sp>
      <p:sp>
        <p:nvSpPr>
          <p:cNvPr id="3" name="TextBox 2">
            <a:extLst>
              <a:ext uri="{FF2B5EF4-FFF2-40B4-BE49-F238E27FC236}">
                <a16:creationId xmlns:a16="http://schemas.microsoft.com/office/drawing/2014/main" id="{EFDBE36D-2590-FF4E-BF0D-526743711A0A}"/>
              </a:ext>
            </a:extLst>
          </p:cNvPr>
          <p:cNvSpPr txBox="1"/>
          <p:nvPr/>
        </p:nvSpPr>
        <p:spPr>
          <a:xfrm>
            <a:off x="1242646" y="386862"/>
            <a:ext cx="2954655" cy="461665"/>
          </a:xfrm>
          <a:prstGeom prst="rect">
            <a:avLst/>
          </a:prstGeom>
          <a:noFill/>
        </p:spPr>
        <p:txBody>
          <a:bodyPr wrap="none" rtlCol="0">
            <a:spAutoFit/>
          </a:bodyPr>
          <a:lstStyle/>
          <a:p>
            <a:r>
              <a:rPr lang="en-US" dirty="0"/>
              <a:t>			</a:t>
            </a:r>
          </a:p>
        </p:txBody>
      </p:sp>
    </p:spTree>
    <p:extLst>
      <p:ext uri="{BB962C8B-B14F-4D97-AF65-F5344CB8AC3E}">
        <p14:creationId xmlns:p14="http://schemas.microsoft.com/office/powerpoint/2010/main" val="30671789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9552" y="476672"/>
            <a:ext cx="7560840" cy="6001643"/>
          </a:xfrm>
          <a:prstGeom prst="rect">
            <a:avLst/>
          </a:prstGeom>
        </p:spPr>
        <p:txBody>
          <a:bodyPr wrap="square">
            <a:spAutoFit/>
          </a:bodyPr>
          <a:lstStyle/>
          <a:p>
            <a:r>
              <a:rPr lang="en-GB" dirty="0"/>
              <a:t>Genealogy involves an investigation of how knowledge and power are always closely linked  						</a:t>
            </a:r>
          </a:p>
          <a:p>
            <a:endParaRPr lang="en-GB" dirty="0"/>
          </a:p>
          <a:p>
            <a:r>
              <a:rPr lang="en-GB" dirty="0"/>
              <a:t>			</a:t>
            </a:r>
            <a:r>
              <a:rPr lang="en-GB" b="1" dirty="0"/>
              <a:t>knowledge/power</a:t>
            </a:r>
          </a:p>
          <a:p>
            <a:endParaRPr lang="en-GB" dirty="0"/>
          </a:p>
          <a:p>
            <a:endParaRPr lang="en-GB" sz="2000" dirty="0"/>
          </a:p>
          <a:p>
            <a:endParaRPr lang="en-GB" sz="2000" dirty="0"/>
          </a:p>
          <a:p>
            <a:r>
              <a:rPr lang="en-GB" sz="2000" dirty="0"/>
              <a:t>Aim of all knowledge/power strategies: to discipline the individual human body and to regulate large numbers of human bodies in form of populations</a:t>
            </a:r>
          </a:p>
          <a:p>
            <a:endParaRPr lang="en-GB" sz="2000" dirty="0"/>
          </a:p>
          <a:p>
            <a:endParaRPr lang="en-GB" sz="2000" dirty="0"/>
          </a:p>
          <a:p>
            <a:endParaRPr lang="en-GB" sz="2000" dirty="0"/>
          </a:p>
          <a:p>
            <a:endParaRPr lang="en-GB" sz="2000" dirty="0"/>
          </a:p>
          <a:p>
            <a:r>
              <a:rPr lang="en-GB" sz="2000" dirty="0"/>
              <a:t> </a:t>
            </a:r>
          </a:p>
          <a:p>
            <a:endParaRPr lang="en-GB" sz="2000" dirty="0"/>
          </a:p>
          <a:p>
            <a:endParaRPr lang="en-GB" sz="2000" dirty="0"/>
          </a:p>
        </p:txBody>
      </p:sp>
    </p:spTree>
    <p:extLst>
      <p:ext uri="{BB962C8B-B14F-4D97-AF65-F5344CB8AC3E}">
        <p14:creationId xmlns:p14="http://schemas.microsoft.com/office/powerpoint/2010/main" val="39714767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6" descr="foucaul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42888"/>
            <a:ext cx="4121150" cy="6615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Box 2"/>
          <p:cNvSpPr txBox="1"/>
          <p:nvPr/>
        </p:nvSpPr>
        <p:spPr>
          <a:xfrm>
            <a:off x="4372670" y="2982436"/>
            <a:ext cx="4771330" cy="4031873"/>
          </a:xfrm>
          <a:prstGeom prst="rect">
            <a:avLst/>
          </a:prstGeom>
          <a:noFill/>
        </p:spPr>
        <p:txBody>
          <a:bodyPr wrap="square" rtlCol="0">
            <a:spAutoFit/>
          </a:bodyPr>
          <a:lstStyle/>
          <a:p>
            <a:endParaRPr lang="en-US" dirty="0"/>
          </a:p>
          <a:p>
            <a:endParaRPr lang="en-US" b="1" dirty="0"/>
          </a:p>
          <a:p>
            <a:r>
              <a:rPr lang="en-US" sz="2000" b="1" dirty="0"/>
              <a:t>Overarching question: </a:t>
            </a:r>
          </a:p>
          <a:p>
            <a:r>
              <a:rPr lang="en-US" sz="2000" dirty="0"/>
              <a:t>Are modern forms of punishment (prisons and attempts at </a:t>
            </a:r>
            <a:r>
              <a:rPr lang="en-US" sz="2000" dirty="0" err="1"/>
              <a:t>reabilitation</a:t>
            </a:r>
            <a:r>
              <a:rPr lang="en-US" sz="2000" dirty="0"/>
              <a:t>) really more ‘humaine’ than  direct corporeal punishment in the pre-modern era?  What knowledge/power strategies are hiding behind the ‘grand story’ of Western humanitarianism?   </a:t>
            </a:r>
          </a:p>
          <a:p>
            <a:endParaRPr lang="en-US" dirty="0"/>
          </a:p>
          <a:p>
            <a:endParaRPr lang="en-US" dirty="0"/>
          </a:p>
        </p:txBody>
      </p:sp>
      <p:sp>
        <p:nvSpPr>
          <p:cNvPr id="2" name="TextBox 1">
            <a:extLst>
              <a:ext uri="{FF2B5EF4-FFF2-40B4-BE49-F238E27FC236}">
                <a16:creationId xmlns:a16="http://schemas.microsoft.com/office/drawing/2014/main" id="{2AD99937-FA69-0B4C-BEAF-F2816BD378F1}"/>
              </a:ext>
            </a:extLst>
          </p:cNvPr>
          <p:cNvSpPr txBox="1"/>
          <p:nvPr/>
        </p:nvSpPr>
        <p:spPr>
          <a:xfrm>
            <a:off x="4372670" y="1340768"/>
            <a:ext cx="4957743" cy="1631216"/>
          </a:xfrm>
          <a:prstGeom prst="rect">
            <a:avLst/>
          </a:prstGeom>
          <a:noFill/>
        </p:spPr>
        <p:txBody>
          <a:bodyPr wrap="square" rtlCol="0">
            <a:spAutoFit/>
          </a:bodyPr>
          <a:lstStyle/>
          <a:p>
            <a:r>
              <a:rPr lang="en-US" sz="2000" dirty="0"/>
              <a:t>Claim: Disciplinary power is a modern form of power emerging in the course of the seventeenth-century (note: the time of what we call traditionally ‘the Enlightenment’! So, his book is a critique of an Enlightenment )</a:t>
            </a:r>
          </a:p>
        </p:txBody>
      </p:sp>
      <p:sp>
        <p:nvSpPr>
          <p:cNvPr id="4" name="TextBox 3">
            <a:extLst>
              <a:ext uri="{FF2B5EF4-FFF2-40B4-BE49-F238E27FC236}">
                <a16:creationId xmlns:a16="http://schemas.microsoft.com/office/drawing/2014/main" id="{3459A9DB-96C0-504E-BA00-CBAFD89776CC}"/>
              </a:ext>
            </a:extLst>
          </p:cNvPr>
          <p:cNvSpPr txBox="1"/>
          <p:nvPr/>
        </p:nvSpPr>
        <p:spPr>
          <a:xfrm>
            <a:off x="4372670" y="242889"/>
            <a:ext cx="5068877" cy="461665"/>
          </a:xfrm>
          <a:prstGeom prst="rect">
            <a:avLst/>
          </a:prstGeom>
          <a:noFill/>
        </p:spPr>
        <p:txBody>
          <a:bodyPr wrap="square" rtlCol="0">
            <a:spAutoFit/>
          </a:bodyPr>
          <a:lstStyle/>
          <a:p>
            <a:r>
              <a:rPr lang="en-US" b="1" dirty="0"/>
              <a:t>1.        Discipline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ChangeArrowheads="1"/>
          </p:cNvSpPr>
          <p:nvPr/>
        </p:nvSpPr>
        <p:spPr bwMode="auto">
          <a:xfrm>
            <a:off x="1241376" y="908720"/>
            <a:ext cx="5616624" cy="52629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GB" dirty="0"/>
              <a:t>‘Discipline’ (or disciplinary power) may be defined neither with an institution nor with an apparatus; it is a type of power, a modality for its exercise, comprising a whole set of instruments, techniques, procedures, levels of applications, targets.’ </a:t>
            </a:r>
          </a:p>
          <a:p>
            <a:endParaRPr lang="en-GB" dirty="0"/>
          </a:p>
          <a:p>
            <a:r>
              <a:rPr lang="en-GB" b="1" dirty="0"/>
              <a:t>Ultimate goal of all disciplinary measures: </a:t>
            </a:r>
          </a:p>
          <a:p>
            <a:r>
              <a:rPr lang="en-GB" dirty="0"/>
              <a:t>Discipline produces ‘</a:t>
            </a:r>
            <a:r>
              <a:rPr lang="en-GB" b="1" dirty="0"/>
              <a:t>docile</a:t>
            </a:r>
            <a:r>
              <a:rPr lang="en-GB" dirty="0"/>
              <a:t>’ bodies. Bodies which act without being told to act in a particular way. The do it voluntarily and even ‘like’ doing it. Docile bodies feel pleasure when they discipline themselves! </a:t>
            </a:r>
            <a:endParaRPr lang="en-US" dirty="0"/>
          </a:p>
        </p:txBody>
      </p:sp>
      <p:sp>
        <p:nvSpPr>
          <p:cNvPr id="3" name="TextBox 2"/>
          <p:cNvSpPr txBox="1"/>
          <p:nvPr/>
        </p:nvSpPr>
        <p:spPr>
          <a:xfrm>
            <a:off x="827584" y="188641"/>
            <a:ext cx="5616624" cy="461665"/>
          </a:xfrm>
          <a:prstGeom prst="rect">
            <a:avLst/>
          </a:prstGeom>
          <a:noFill/>
        </p:spPr>
        <p:txBody>
          <a:bodyPr wrap="square" rtlCol="0">
            <a:spAutoFit/>
          </a:bodyPr>
          <a:lstStyle/>
          <a:p>
            <a:r>
              <a:rPr lang="en-US" dirty="0"/>
              <a:t>What is ‘discipline’ as a form of power?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 descr="auto-icon-lg.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762000"/>
            <a:ext cx="2819400" cy="4105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7890" name="Picture 2" descr="Jeremy_Bentham_Auto-Ico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608" y="2636912"/>
            <a:ext cx="3048000" cy="4064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7891" name="TextBox 3"/>
          <p:cNvSpPr txBox="1">
            <a:spLocks noChangeArrowheads="1"/>
          </p:cNvSpPr>
          <p:nvPr/>
        </p:nvSpPr>
        <p:spPr bwMode="auto">
          <a:xfrm>
            <a:off x="0" y="609600"/>
            <a:ext cx="5715000"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i="1" dirty="0"/>
              <a:t>Discipline and Punish </a:t>
            </a:r>
            <a:r>
              <a:rPr lang="en-US" dirty="0"/>
              <a:t>investigates the 3 forms of  ‘discipline’ directed at individual body</a:t>
            </a:r>
          </a:p>
          <a:p>
            <a:pPr eaLnBrk="1" hangingPunct="1"/>
            <a:endParaRPr lang="en-US" dirty="0"/>
          </a:p>
          <a:p>
            <a:pPr eaLnBrk="1" hangingPunct="1"/>
            <a:r>
              <a:rPr lang="en-US" dirty="0"/>
              <a:t>1. </a:t>
            </a:r>
            <a:r>
              <a:rPr lang="en-US" b="1" dirty="0"/>
              <a:t>Hierarchical Spatial Observation </a:t>
            </a:r>
          </a:p>
        </p:txBody>
      </p:sp>
      <p:sp>
        <p:nvSpPr>
          <p:cNvPr id="37892" name="TextBox 1"/>
          <p:cNvSpPr txBox="1">
            <a:spLocks noChangeArrowheads="1"/>
          </p:cNvSpPr>
          <p:nvPr/>
        </p:nvSpPr>
        <p:spPr bwMode="auto">
          <a:xfrm>
            <a:off x="3923928" y="4867275"/>
            <a:ext cx="3938137"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a:t>Foucault uses ideas of Jeremy Bentham, the founder of British utilitarianism to show this in form of a specific architecture….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3" descr="dp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769047"/>
            <a:ext cx="7143750" cy="5578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1235792" y="274663"/>
            <a:ext cx="5253361" cy="461665"/>
          </a:xfrm>
          <a:prstGeom prst="rect">
            <a:avLst/>
          </a:prstGeom>
          <a:noFill/>
        </p:spPr>
        <p:txBody>
          <a:bodyPr wrap="none" rtlCol="0">
            <a:spAutoFit/>
          </a:bodyPr>
          <a:lstStyle/>
          <a:p>
            <a:r>
              <a:rPr lang="en-US" dirty="0"/>
              <a:t>Bentham’s idea of the prison </a:t>
            </a:r>
            <a:r>
              <a:rPr lang="en-US" dirty="0" err="1"/>
              <a:t>panopticum</a:t>
            </a:r>
            <a:endParaRPr lang="en-US" dirty="0"/>
          </a:p>
        </p:txBody>
      </p:sp>
      <p:sp>
        <p:nvSpPr>
          <p:cNvPr id="3" name="TextBox 2"/>
          <p:cNvSpPr txBox="1"/>
          <p:nvPr/>
        </p:nvSpPr>
        <p:spPr>
          <a:xfrm>
            <a:off x="7251254" y="2780928"/>
            <a:ext cx="2217291" cy="1200329"/>
          </a:xfrm>
          <a:prstGeom prst="rect">
            <a:avLst/>
          </a:prstGeom>
          <a:noFill/>
        </p:spPr>
        <p:txBody>
          <a:bodyPr wrap="square" rtlCol="0">
            <a:spAutoFit/>
          </a:bodyPr>
          <a:lstStyle/>
          <a:p>
            <a:r>
              <a:rPr lang="en-US" dirty="0"/>
              <a:t>‘Discipline’ </a:t>
            </a:r>
          </a:p>
          <a:p>
            <a:r>
              <a:rPr lang="en-US" dirty="0"/>
              <a:t>inbuild in </a:t>
            </a:r>
          </a:p>
          <a:p>
            <a:r>
              <a:rPr lang="en-US" dirty="0"/>
              <a:t>architecture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412776"/>
            <a:ext cx="5184000" cy="3755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9938" name="Rectangle 5"/>
          <p:cNvSpPr>
            <a:spLocks noChangeArrowheads="1"/>
          </p:cNvSpPr>
          <p:nvPr/>
        </p:nvSpPr>
        <p:spPr bwMode="auto">
          <a:xfrm>
            <a:off x="5508104" y="620688"/>
            <a:ext cx="3240360" cy="2308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ja-JP" altLang="en-GB"/>
              <a:t>‘</a:t>
            </a:r>
            <a:r>
              <a:rPr lang="en-GB" altLang="ja-JP"/>
              <a:t>….we induce in the inmate a state of consciousness and permanent  visibility that assures the automatic functioning of power.</a:t>
            </a:r>
            <a:r>
              <a:rPr lang="ja-JP" altLang="en-GB"/>
              <a:t>’</a:t>
            </a:r>
            <a:r>
              <a:rPr lang="en-GB" altLang="ja-JP"/>
              <a:t> </a:t>
            </a:r>
            <a:endParaRPr lang="en-US"/>
          </a:p>
        </p:txBody>
      </p:sp>
      <p:sp>
        <p:nvSpPr>
          <p:cNvPr id="2" name="TextBox 1">
            <a:extLst>
              <a:ext uri="{FF2B5EF4-FFF2-40B4-BE49-F238E27FC236}">
                <a16:creationId xmlns:a16="http://schemas.microsoft.com/office/drawing/2014/main" id="{89266C27-6F08-E490-DDBC-027AAC46F6C5}"/>
              </a:ext>
            </a:extLst>
          </p:cNvPr>
          <p:cNvSpPr txBox="1"/>
          <p:nvPr/>
        </p:nvSpPr>
        <p:spPr>
          <a:xfrm>
            <a:off x="5508104" y="3469710"/>
            <a:ext cx="3658742" cy="1200329"/>
          </a:xfrm>
          <a:prstGeom prst="rect">
            <a:avLst/>
          </a:prstGeom>
          <a:noFill/>
        </p:spPr>
        <p:txBody>
          <a:bodyPr wrap="square" rtlCol="0">
            <a:spAutoFit/>
          </a:bodyPr>
          <a:lstStyle/>
          <a:p>
            <a:r>
              <a:rPr lang="en-US" dirty="0"/>
              <a:t>They discipline themselves and behave as expected from them</a:t>
            </a:r>
          </a:p>
        </p:txBody>
      </p:sp>
      <p:sp>
        <p:nvSpPr>
          <p:cNvPr id="4" name="TextBox 3">
            <a:extLst>
              <a:ext uri="{FF2B5EF4-FFF2-40B4-BE49-F238E27FC236}">
                <a16:creationId xmlns:a16="http://schemas.microsoft.com/office/drawing/2014/main" id="{E60C554A-EEE0-25DF-9DE6-2A226FE28952}"/>
              </a:ext>
            </a:extLst>
          </p:cNvPr>
          <p:cNvSpPr txBox="1"/>
          <p:nvPr/>
        </p:nvSpPr>
        <p:spPr>
          <a:xfrm>
            <a:off x="1" y="5593057"/>
            <a:ext cx="9392510" cy="1200329"/>
          </a:xfrm>
          <a:prstGeom prst="rect">
            <a:avLst/>
          </a:prstGeom>
          <a:noFill/>
        </p:spPr>
        <p:txBody>
          <a:bodyPr wrap="square" rtlCol="0">
            <a:spAutoFit/>
          </a:bodyPr>
          <a:lstStyle/>
          <a:p>
            <a:r>
              <a:rPr lang="en-US" dirty="0"/>
              <a:t>Foucault claims that this type of discipline is not only visible in </a:t>
            </a:r>
          </a:p>
          <a:p>
            <a:r>
              <a:rPr lang="en-US" dirty="0"/>
              <a:t>Buildings but permeates in other forms throughout modern society (e.g.</a:t>
            </a:r>
          </a:p>
          <a:p>
            <a:r>
              <a:rPr lang="en-US" dirty="0"/>
              <a:t>security systems at </a:t>
            </a:r>
            <a:r>
              <a:rPr lang="en-US" dirty="0" err="1"/>
              <a:t>aiports</a:t>
            </a:r>
            <a:r>
              <a:rPr lang="en-US" dirty="0"/>
              <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Box 1"/>
          <p:cNvSpPr txBox="1">
            <a:spLocks noChangeArrowheads="1"/>
          </p:cNvSpPr>
          <p:nvPr/>
        </p:nvSpPr>
        <p:spPr bwMode="auto">
          <a:xfrm>
            <a:off x="1938338" y="2019300"/>
            <a:ext cx="5605462"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a:p>
          <a:p>
            <a:pPr eaLnBrk="1" hangingPunct="1"/>
            <a:endParaRPr lang="en-US"/>
          </a:p>
          <a:p>
            <a:pPr eaLnBrk="1" hangingPunct="1"/>
            <a:endParaRPr lang="en-US"/>
          </a:p>
        </p:txBody>
      </p:sp>
      <p:sp>
        <p:nvSpPr>
          <p:cNvPr id="40962" name="Rectangle 2"/>
          <p:cNvSpPr>
            <a:spLocks noChangeArrowheads="1"/>
          </p:cNvSpPr>
          <p:nvPr/>
        </p:nvSpPr>
        <p:spPr bwMode="auto">
          <a:xfrm>
            <a:off x="899592" y="0"/>
            <a:ext cx="5958408" cy="37856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endParaRPr lang="en-GB" dirty="0"/>
          </a:p>
          <a:p>
            <a:endParaRPr lang="en-GB" dirty="0"/>
          </a:p>
          <a:p>
            <a:endParaRPr lang="en-GB" dirty="0"/>
          </a:p>
          <a:p>
            <a:endParaRPr lang="en-GB" dirty="0"/>
          </a:p>
          <a:p>
            <a:endParaRPr lang="en-GB" dirty="0"/>
          </a:p>
          <a:p>
            <a:r>
              <a:rPr lang="en-GB" dirty="0"/>
              <a:t>	Individuals are judged not by the 	intrinsic rightness or wrongness of their 	acts but by where their actions are 	placed on a ranked scale that compares 	them to everyone else. </a:t>
            </a:r>
          </a:p>
        </p:txBody>
      </p:sp>
      <p:sp>
        <p:nvSpPr>
          <p:cNvPr id="3" name="TextBox 2"/>
          <p:cNvSpPr txBox="1"/>
          <p:nvPr/>
        </p:nvSpPr>
        <p:spPr>
          <a:xfrm>
            <a:off x="107504" y="4293096"/>
            <a:ext cx="8496944" cy="2677656"/>
          </a:xfrm>
          <a:prstGeom prst="rect">
            <a:avLst/>
          </a:prstGeom>
          <a:noFill/>
        </p:spPr>
        <p:txBody>
          <a:bodyPr wrap="square" rtlCol="0">
            <a:spAutoFit/>
          </a:bodyPr>
          <a:lstStyle/>
          <a:p>
            <a:r>
              <a:rPr lang="en-US" dirty="0"/>
              <a:t>We are subjected to a whole set of </a:t>
            </a:r>
            <a:r>
              <a:rPr lang="en-US" b="1" dirty="0"/>
              <a:t>micro-</a:t>
            </a:r>
            <a:r>
              <a:rPr lang="en-US" b="1" dirty="0" err="1"/>
              <a:t>normalising</a:t>
            </a:r>
            <a:r>
              <a:rPr lang="en-US" b="1" dirty="0"/>
              <a:t> judgements </a:t>
            </a:r>
            <a:r>
              <a:rPr lang="en-US" dirty="0"/>
              <a:t>(regarding time keeping, speech, practices of body </a:t>
            </a:r>
            <a:r>
              <a:rPr lang="en-US" dirty="0" err="1"/>
              <a:t>etc</a:t>
            </a:r>
            <a:r>
              <a:rPr lang="en-US" dirty="0"/>
              <a:t>). We use ‘discipline’ to punish those who do not conform to the ‘normalizing judgement’.</a:t>
            </a:r>
          </a:p>
          <a:p>
            <a:endParaRPr lang="en-US" dirty="0"/>
          </a:p>
          <a:p>
            <a:r>
              <a:rPr lang="en-US" dirty="0"/>
              <a:t>Question: In what ways is a school and university marking system a form of ‘normalizing judgement’? What are the punishments?</a:t>
            </a:r>
          </a:p>
        </p:txBody>
      </p:sp>
      <p:sp>
        <p:nvSpPr>
          <p:cNvPr id="2" name="TextBox 1">
            <a:extLst>
              <a:ext uri="{FF2B5EF4-FFF2-40B4-BE49-F238E27FC236}">
                <a16:creationId xmlns:a16="http://schemas.microsoft.com/office/drawing/2014/main" id="{751860EA-A84B-F564-EFB4-1079DE680254}"/>
              </a:ext>
            </a:extLst>
          </p:cNvPr>
          <p:cNvSpPr txBox="1"/>
          <p:nvPr/>
        </p:nvSpPr>
        <p:spPr>
          <a:xfrm>
            <a:off x="1143000" y="332656"/>
            <a:ext cx="6309320" cy="954107"/>
          </a:xfrm>
          <a:prstGeom prst="rect">
            <a:avLst/>
          </a:prstGeom>
          <a:noFill/>
        </p:spPr>
        <p:txBody>
          <a:bodyPr wrap="square" rtlCol="0">
            <a:spAutoFit/>
          </a:bodyPr>
          <a:lstStyle/>
          <a:p>
            <a:r>
              <a:rPr lang="en-US" sz="2800" b="1" dirty="0"/>
              <a:t>        2. </a:t>
            </a:r>
            <a:r>
              <a:rPr lang="en-GB" sz="2800" b="1" dirty="0"/>
              <a:t>Normalising Judgement</a:t>
            </a:r>
          </a:p>
          <a:p>
            <a:endParaRPr lang="en-US" sz="2800" b="1"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3" descr="dp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163653"/>
            <a:ext cx="6739086" cy="50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179512" y="332656"/>
            <a:ext cx="9968516" cy="830997"/>
          </a:xfrm>
          <a:prstGeom prst="rect">
            <a:avLst/>
          </a:prstGeom>
          <a:noFill/>
        </p:spPr>
        <p:txBody>
          <a:bodyPr wrap="square" rtlCol="0">
            <a:spAutoFit/>
          </a:bodyPr>
          <a:lstStyle/>
          <a:p>
            <a:r>
              <a:rPr lang="en-US" dirty="0"/>
              <a:t>Example of how normalizing judgement works: micro-management of the body in 19</a:t>
            </a:r>
            <a:r>
              <a:rPr lang="en-US" baseline="30000" dirty="0"/>
              <a:t>th</a:t>
            </a:r>
            <a:r>
              <a:rPr lang="en-US" dirty="0"/>
              <a:t> school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A5D1F58-88F9-B416-4ECA-B2B73CC94589}"/>
              </a:ext>
            </a:extLst>
          </p:cNvPr>
          <p:cNvSpPr txBox="1"/>
          <p:nvPr/>
        </p:nvSpPr>
        <p:spPr>
          <a:xfrm>
            <a:off x="827584" y="293221"/>
            <a:ext cx="7920881" cy="5632311"/>
          </a:xfrm>
          <a:prstGeom prst="rect">
            <a:avLst/>
          </a:prstGeom>
          <a:noFill/>
        </p:spPr>
        <p:txBody>
          <a:bodyPr wrap="square" rtlCol="0">
            <a:spAutoFit/>
          </a:bodyPr>
          <a:lstStyle/>
          <a:p>
            <a:r>
              <a:rPr lang="en-US" dirty="0"/>
              <a:t>Another  example of ‘</a:t>
            </a:r>
            <a:r>
              <a:rPr lang="en-US" dirty="0" err="1"/>
              <a:t>normalising</a:t>
            </a:r>
            <a:r>
              <a:rPr lang="en-US" dirty="0"/>
              <a:t> judgement’</a:t>
            </a:r>
          </a:p>
          <a:p>
            <a:endParaRPr lang="en-US" dirty="0"/>
          </a:p>
          <a:p>
            <a:r>
              <a:rPr lang="en-US" dirty="0">
                <a:hlinkClick r:id="rId2"/>
              </a:rPr>
              <a:t>https://www.writerstoolbox.com/about/blog/why-peel-is-causing-good-schools-to-underperform</a:t>
            </a:r>
            <a:endParaRPr lang="en-US" dirty="0"/>
          </a:p>
          <a:p>
            <a:endParaRPr lang="en-US" dirty="0"/>
          </a:p>
          <a:p>
            <a:endParaRPr lang="en-US" dirty="0"/>
          </a:p>
          <a:p>
            <a:endParaRPr lang="en-US" dirty="0"/>
          </a:p>
          <a:p>
            <a:r>
              <a:rPr lang="en-US" dirty="0"/>
              <a:t>Question: Why do educators still embrace PEEL (and its following systems) although they know that it is reduces human capacities of ‘thinking’ to a one fits all model – a model that has failed long ago and didn’t deliver what it promised.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1109809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Box 1"/>
          <p:cNvSpPr txBox="1">
            <a:spLocks noChangeArrowheads="1"/>
          </p:cNvSpPr>
          <p:nvPr/>
        </p:nvSpPr>
        <p:spPr bwMode="auto">
          <a:xfrm>
            <a:off x="1043608" y="548681"/>
            <a:ext cx="7057405" cy="390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dirty="0"/>
              <a:t>3. Examination</a:t>
            </a:r>
          </a:p>
          <a:p>
            <a:pPr eaLnBrk="1" hangingPunct="1"/>
            <a:endParaRPr lang="en-GB" dirty="0"/>
          </a:p>
          <a:p>
            <a:pPr eaLnBrk="1" hangingPunct="1"/>
            <a:r>
              <a:rPr lang="en-GB" sz="2000" dirty="0"/>
              <a:t>This form of discipline combines </a:t>
            </a:r>
            <a:r>
              <a:rPr lang="ja-JP" altLang="en-GB" sz="2000"/>
              <a:t>‘</a:t>
            </a:r>
            <a:r>
              <a:rPr lang="en-GB" altLang="ja-JP" sz="2000" dirty="0"/>
              <a:t>normalising judgement</a:t>
            </a:r>
            <a:r>
              <a:rPr lang="ja-JP" altLang="en-GB" sz="2000" dirty="0"/>
              <a:t>’</a:t>
            </a:r>
            <a:r>
              <a:rPr lang="en-GB" altLang="ja-JP" sz="2000" dirty="0"/>
              <a:t> with </a:t>
            </a:r>
            <a:r>
              <a:rPr lang="ja-JP" altLang="en-GB" sz="2000" dirty="0"/>
              <a:t>‘</a:t>
            </a:r>
            <a:r>
              <a:rPr lang="en-GB" altLang="ja-JP" sz="2000" dirty="0"/>
              <a:t>hierarchical observation</a:t>
            </a:r>
            <a:r>
              <a:rPr lang="ja-JP" altLang="en-GB" sz="2000" dirty="0"/>
              <a:t>’</a:t>
            </a:r>
            <a:r>
              <a:rPr lang="en-GB" altLang="ja-JP" sz="2000" dirty="0"/>
              <a:t> to create a </a:t>
            </a:r>
            <a:r>
              <a:rPr lang="ja-JP" altLang="en-GB" sz="2000" dirty="0"/>
              <a:t>‘</a:t>
            </a:r>
            <a:r>
              <a:rPr lang="en-GB" altLang="ja-JP" sz="2000" dirty="0"/>
              <a:t>normalising gaze</a:t>
            </a:r>
            <a:r>
              <a:rPr lang="ja-JP" altLang="en-GB" sz="2000" dirty="0"/>
              <a:t>’</a:t>
            </a:r>
            <a:r>
              <a:rPr lang="en-GB" altLang="ja-JP" sz="2000" dirty="0"/>
              <a:t> through which individuals may be classified or judged. The ultimate form of discipline to turn bodies into ‘docile bodies’. </a:t>
            </a:r>
          </a:p>
          <a:p>
            <a:pPr eaLnBrk="1" hangingPunct="1"/>
            <a:endParaRPr lang="en-GB" altLang="ja-JP" sz="2000" dirty="0"/>
          </a:p>
          <a:p>
            <a:pPr eaLnBrk="1" hangingPunct="1"/>
            <a:r>
              <a:rPr lang="en-GB" altLang="ja-JP" sz="2000" dirty="0"/>
              <a:t>The medical examination in a doctor’s office is a prime locus of modern </a:t>
            </a:r>
            <a:r>
              <a:rPr lang="en-GB" altLang="ja-JP" sz="2000" b="1" dirty="0"/>
              <a:t>power/knowledge</a:t>
            </a:r>
            <a:r>
              <a:rPr lang="en-GB" altLang="ja-JP" sz="2000" dirty="0"/>
              <a:t>. </a:t>
            </a:r>
          </a:p>
          <a:p>
            <a:pPr eaLnBrk="1" hangingPunct="1"/>
            <a:endParaRPr lang="en-GB" sz="2000" dirty="0"/>
          </a:p>
          <a:p>
            <a:pPr eaLnBrk="1" hangingPunct="1"/>
            <a:r>
              <a:rPr lang="en-GB" sz="2000" dirty="0"/>
              <a:t>	There is no knowledge without power and 	vice-versa 	(medical knowledge is the most striking example)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F70F34F-F189-C441-879C-40974FECB5CB}"/>
              </a:ext>
            </a:extLst>
          </p:cNvPr>
          <p:cNvSpPr txBox="1"/>
          <p:nvPr/>
        </p:nvSpPr>
        <p:spPr>
          <a:xfrm>
            <a:off x="597877" y="445477"/>
            <a:ext cx="8663949" cy="4893647"/>
          </a:xfrm>
          <a:prstGeom prst="rect">
            <a:avLst/>
          </a:prstGeom>
          <a:noFill/>
        </p:spPr>
        <p:txBody>
          <a:bodyPr wrap="square" rtlCol="0">
            <a:spAutoFit/>
          </a:bodyPr>
          <a:lstStyle/>
          <a:p>
            <a:endParaRPr lang="en-US" b="1" dirty="0"/>
          </a:p>
          <a:p>
            <a:r>
              <a:rPr lang="en-US" b="1" dirty="0"/>
              <a:t>At stake in the problematization of language is the big question of ‘reality’ (i.e. how do we understand ‘the world’ around us and ourselves as human beings) </a:t>
            </a:r>
          </a:p>
          <a:p>
            <a:endParaRPr lang="en-US" b="1" dirty="0"/>
          </a:p>
          <a:p>
            <a:pPr marL="342900" indent="-342900">
              <a:buFont typeface="Arial" panose="020B0604020202020204" pitchFamily="34" charset="0"/>
              <a:buChar char="•"/>
            </a:pPr>
            <a:r>
              <a:rPr lang="en-US" dirty="0"/>
              <a:t>Can humans ever ‘get’ at truth of ‘the world’, considering that they always have to use some form of language to communicate their experiences of ‘reality’? (This includes scientific ‘languages’)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 For historians, in particular, this raises the big question whether they can ever get at the ‘experiences’ of their actors in the past? After all, their main tool is ‘language’. </a:t>
            </a:r>
            <a:endParaRPr lang="en-US" b="1" dirty="0"/>
          </a:p>
        </p:txBody>
      </p:sp>
    </p:spTree>
    <p:extLst>
      <p:ext uri="{BB962C8B-B14F-4D97-AF65-F5344CB8AC3E}">
        <p14:creationId xmlns:p14="http://schemas.microsoft.com/office/powerpoint/2010/main" val="5016221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C024265-D65C-B057-792B-DC48656C0C54}"/>
              </a:ext>
            </a:extLst>
          </p:cNvPr>
          <p:cNvSpPr txBox="1"/>
          <p:nvPr/>
        </p:nvSpPr>
        <p:spPr>
          <a:xfrm>
            <a:off x="467544" y="1998132"/>
            <a:ext cx="8208913" cy="2308324"/>
          </a:xfrm>
          <a:prstGeom prst="rect">
            <a:avLst/>
          </a:prstGeom>
          <a:noFill/>
        </p:spPr>
        <p:txBody>
          <a:bodyPr wrap="square" rtlCol="0">
            <a:spAutoFit/>
          </a:bodyPr>
          <a:lstStyle/>
          <a:p>
            <a:endParaRPr lang="en-GB" b="0" i="0" dirty="0">
              <a:solidFill>
                <a:srgbClr val="1F1F1F"/>
              </a:solidFill>
              <a:effectLst/>
              <a:latin typeface="Google Sans"/>
            </a:endParaRPr>
          </a:p>
          <a:p>
            <a:r>
              <a:rPr lang="en-GB" b="0" i="0" dirty="0">
                <a:solidFill>
                  <a:srgbClr val="1F1F1F"/>
                </a:solidFill>
                <a:effectLst/>
                <a:latin typeface="Google Sans"/>
              </a:rPr>
              <a:t>In </a:t>
            </a:r>
            <a:r>
              <a:rPr lang="en-GB" b="0" i="0" dirty="0">
                <a:solidFill>
                  <a:srgbClr val="040C28"/>
                </a:solidFill>
                <a:effectLst/>
                <a:latin typeface="Google Sans"/>
              </a:rPr>
              <a:t>1973</a:t>
            </a:r>
            <a:r>
              <a:rPr lang="en-GB" b="0" i="0" dirty="0">
                <a:solidFill>
                  <a:srgbClr val="1F1F1F"/>
                </a:solidFill>
                <a:effectLst/>
                <a:latin typeface="Google Sans"/>
              </a:rPr>
              <a:t>, the American Psychiatric Association (APA) removed the diagnosis of “homosexuality” from the second edition of its Diagnostic and Statistical Manual (DSM). This resulted after comparing competing theories, those that pathologized homosexuality and those that viewed it as normal.</a:t>
            </a:r>
            <a:endParaRPr lang="en-US" dirty="0"/>
          </a:p>
        </p:txBody>
      </p:sp>
      <p:sp>
        <p:nvSpPr>
          <p:cNvPr id="3" name="TextBox 2">
            <a:extLst>
              <a:ext uri="{FF2B5EF4-FFF2-40B4-BE49-F238E27FC236}">
                <a16:creationId xmlns:a16="http://schemas.microsoft.com/office/drawing/2014/main" id="{2D187ABA-2F44-EC22-82E4-0DFE55FA646A}"/>
              </a:ext>
            </a:extLst>
          </p:cNvPr>
          <p:cNvSpPr txBox="1"/>
          <p:nvPr/>
        </p:nvSpPr>
        <p:spPr>
          <a:xfrm>
            <a:off x="107505" y="620688"/>
            <a:ext cx="9093062" cy="1569660"/>
          </a:xfrm>
          <a:prstGeom prst="rect">
            <a:avLst/>
          </a:prstGeom>
          <a:noFill/>
        </p:spPr>
        <p:txBody>
          <a:bodyPr wrap="square" rtlCol="0">
            <a:spAutoFit/>
          </a:bodyPr>
          <a:lstStyle/>
          <a:p>
            <a:r>
              <a:rPr lang="en-US" dirty="0"/>
              <a:t>A reminder: how fast knowledge categories change…</a:t>
            </a:r>
          </a:p>
          <a:p>
            <a:endParaRPr lang="en-US" dirty="0"/>
          </a:p>
          <a:p>
            <a:r>
              <a:rPr lang="en-US" dirty="0"/>
              <a:t>Homosexuality was classified as a ‘disease’ until it became ‘normal’ in </a:t>
            </a:r>
          </a:p>
          <a:p>
            <a:r>
              <a:rPr lang="en-US" dirty="0"/>
              <a:t>the 1970s: </a:t>
            </a:r>
          </a:p>
        </p:txBody>
      </p:sp>
      <p:sp>
        <p:nvSpPr>
          <p:cNvPr id="4" name="TextBox 3">
            <a:extLst>
              <a:ext uri="{FF2B5EF4-FFF2-40B4-BE49-F238E27FC236}">
                <a16:creationId xmlns:a16="http://schemas.microsoft.com/office/drawing/2014/main" id="{F7C11B0E-13CA-5B3F-865C-30EE9D7D485F}"/>
              </a:ext>
            </a:extLst>
          </p:cNvPr>
          <p:cNvSpPr txBox="1"/>
          <p:nvPr/>
        </p:nvSpPr>
        <p:spPr>
          <a:xfrm>
            <a:off x="107505" y="4584526"/>
            <a:ext cx="8784975" cy="1938992"/>
          </a:xfrm>
          <a:prstGeom prst="rect">
            <a:avLst/>
          </a:prstGeom>
          <a:noFill/>
        </p:spPr>
        <p:txBody>
          <a:bodyPr wrap="square" rtlCol="0">
            <a:spAutoFit/>
          </a:bodyPr>
          <a:lstStyle/>
          <a:p>
            <a:r>
              <a:rPr lang="en-US" sz="2000" dirty="0"/>
              <a:t>Question: Which medical classifications (diagnoses) did you encounter? What does it mean when you are classified as ‘a medical case'? Can you identify ‘normative judgement’ and ‘hierarchical observation’ in a medical classification (e.g. diagnosis)? What if you resist such a medical classification (diagnosis (e.g. in school, at university, at the workplace)? Where is ‘knowledge/power’ hidden behind a medical diagnosis?</a:t>
            </a:r>
          </a:p>
        </p:txBody>
      </p:sp>
    </p:spTree>
    <p:extLst>
      <p:ext uri="{BB962C8B-B14F-4D97-AF65-F5344CB8AC3E}">
        <p14:creationId xmlns:p14="http://schemas.microsoft.com/office/powerpoint/2010/main" val="2274613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9CE488F-21E0-F045-83A1-95FE64FE7373}"/>
              </a:ext>
            </a:extLst>
          </p:cNvPr>
          <p:cNvSpPr txBox="1"/>
          <p:nvPr/>
        </p:nvSpPr>
        <p:spPr>
          <a:xfrm>
            <a:off x="179512" y="0"/>
            <a:ext cx="8925199" cy="3785652"/>
          </a:xfrm>
          <a:prstGeom prst="rect">
            <a:avLst/>
          </a:prstGeom>
          <a:noFill/>
        </p:spPr>
        <p:txBody>
          <a:bodyPr wrap="square" rtlCol="0">
            <a:spAutoFit/>
          </a:bodyPr>
          <a:lstStyle/>
          <a:p>
            <a:r>
              <a:rPr lang="en-US" dirty="0"/>
              <a:t>Foucault realizes that power is not only disciplinary and directed at the individual human body; it also targets groups of people (e.g. as a population, for example)</a:t>
            </a:r>
          </a:p>
          <a:p>
            <a:endParaRPr lang="en-US" dirty="0"/>
          </a:p>
          <a:p>
            <a:endParaRPr lang="en-US" dirty="0"/>
          </a:p>
          <a:p>
            <a:endParaRPr lang="en-US" dirty="0"/>
          </a:p>
          <a:p>
            <a:r>
              <a:rPr lang="en-US" dirty="0"/>
              <a:t> </a:t>
            </a:r>
          </a:p>
          <a:p>
            <a:r>
              <a:rPr lang="en-US" dirty="0"/>
              <a:t>Investigation of </a:t>
            </a:r>
            <a:r>
              <a:rPr lang="en-US" b="1" dirty="0"/>
              <a:t>regulatory power </a:t>
            </a:r>
            <a:r>
              <a:rPr lang="en-US" dirty="0"/>
              <a:t>directed at many bodies, entire  ‘populations’ emerging in the seventeenth/eighteenth century (e.g. health of populations) </a:t>
            </a:r>
          </a:p>
        </p:txBody>
      </p:sp>
      <p:sp>
        <p:nvSpPr>
          <p:cNvPr id="4" name="TextBox 3">
            <a:extLst>
              <a:ext uri="{FF2B5EF4-FFF2-40B4-BE49-F238E27FC236}">
                <a16:creationId xmlns:a16="http://schemas.microsoft.com/office/drawing/2014/main" id="{1E7FC851-6BE4-774F-A617-B95CB3102FC8}"/>
              </a:ext>
            </a:extLst>
          </p:cNvPr>
          <p:cNvSpPr txBox="1"/>
          <p:nvPr/>
        </p:nvSpPr>
        <p:spPr>
          <a:xfrm flipH="1">
            <a:off x="1187623" y="908720"/>
            <a:ext cx="7560839" cy="1569660"/>
          </a:xfrm>
          <a:prstGeom prst="rect">
            <a:avLst/>
          </a:prstGeom>
          <a:noFill/>
        </p:spPr>
        <p:txBody>
          <a:bodyPr wrap="square" rtlCol="0">
            <a:spAutoFit/>
          </a:bodyPr>
          <a:lstStyle/>
          <a:p>
            <a:endParaRPr lang="en-US" dirty="0"/>
          </a:p>
          <a:p>
            <a:r>
              <a:rPr lang="en-US" dirty="0"/>
              <a:t>Human sexuality is  THE central mechanism to exercise power over both individual bodies and large population; it is prime tool of modern governmental power</a:t>
            </a:r>
          </a:p>
        </p:txBody>
      </p:sp>
      <p:pic>
        <p:nvPicPr>
          <p:cNvPr id="6" name="Picture 5">
            <a:extLst>
              <a:ext uri="{FF2B5EF4-FFF2-40B4-BE49-F238E27FC236}">
                <a16:creationId xmlns:a16="http://schemas.microsoft.com/office/drawing/2014/main" id="{D76CA934-A237-C04F-851F-E393233E817B}"/>
              </a:ext>
            </a:extLst>
          </p:cNvPr>
          <p:cNvPicPr>
            <a:picLocks noChangeAspect="1"/>
          </p:cNvPicPr>
          <p:nvPr/>
        </p:nvPicPr>
        <p:blipFill>
          <a:blip r:embed="rId2"/>
          <a:stretch>
            <a:fillRect/>
          </a:stretch>
        </p:blipFill>
        <p:spPr>
          <a:xfrm>
            <a:off x="0" y="3413884"/>
            <a:ext cx="2755900" cy="4394200"/>
          </a:xfrm>
          <a:prstGeom prst="rect">
            <a:avLst/>
          </a:prstGeom>
        </p:spPr>
      </p:pic>
      <p:pic>
        <p:nvPicPr>
          <p:cNvPr id="8" name="Picture 7">
            <a:extLst>
              <a:ext uri="{FF2B5EF4-FFF2-40B4-BE49-F238E27FC236}">
                <a16:creationId xmlns:a16="http://schemas.microsoft.com/office/drawing/2014/main" id="{3E8DBA08-043D-3647-B283-D9AB3B9124DA}"/>
              </a:ext>
            </a:extLst>
          </p:cNvPr>
          <p:cNvPicPr>
            <a:picLocks noChangeAspect="1"/>
          </p:cNvPicPr>
          <p:nvPr/>
        </p:nvPicPr>
        <p:blipFill>
          <a:blip r:embed="rId3"/>
          <a:stretch>
            <a:fillRect/>
          </a:stretch>
        </p:blipFill>
        <p:spPr>
          <a:xfrm>
            <a:off x="3226411" y="3413884"/>
            <a:ext cx="2831400" cy="4356000"/>
          </a:xfrm>
          <a:prstGeom prst="rect">
            <a:avLst/>
          </a:prstGeom>
        </p:spPr>
      </p:pic>
      <p:pic>
        <p:nvPicPr>
          <p:cNvPr id="14" name="Picture 13">
            <a:extLst>
              <a:ext uri="{FF2B5EF4-FFF2-40B4-BE49-F238E27FC236}">
                <a16:creationId xmlns:a16="http://schemas.microsoft.com/office/drawing/2014/main" id="{9EA4AC45-8D4C-6F4C-AF02-88A1EF6618CE}"/>
              </a:ext>
            </a:extLst>
          </p:cNvPr>
          <p:cNvPicPr>
            <a:picLocks noChangeAspect="1"/>
          </p:cNvPicPr>
          <p:nvPr/>
        </p:nvPicPr>
        <p:blipFill>
          <a:blip r:embed="rId4"/>
          <a:stretch>
            <a:fillRect/>
          </a:stretch>
        </p:blipFill>
        <p:spPr>
          <a:xfrm>
            <a:off x="6368640" y="3413884"/>
            <a:ext cx="2775360" cy="4248000"/>
          </a:xfrm>
          <a:prstGeom prst="rect">
            <a:avLst/>
          </a:prstGeom>
        </p:spPr>
      </p:pic>
    </p:spTree>
    <p:extLst>
      <p:ext uri="{BB962C8B-B14F-4D97-AF65-F5344CB8AC3E}">
        <p14:creationId xmlns:p14="http://schemas.microsoft.com/office/powerpoint/2010/main" val="24113292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4"/>
          <p:cNvSpPr>
            <a:spLocks noChangeArrowheads="1"/>
          </p:cNvSpPr>
          <p:nvPr/>
        </p:nvSpPr>
        <p:spPr bwMode="auto">
          <a:xfrm>
            <a:off x="609600" y="796925"/>
            <a:ext cx="7010400" cy="52629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b="1" dirty="0" err="1"/>
              <a:t>Biopower</a:t>
            </a:r>
            <a:r>
              <a:rPr lang="en-US" b="1" dirty="0"/>
              <a:t>:</a:t>
            </a:r>
          </a:p>
          <a:p>
            <a:endParaRPr lang="en-US" dirty="0"/>
          </a:p>
          <a:p>
            <a:r>
              <a:rPr lang="en-US" dirty="0"/>
              <a:t>‘I mean a number of phenomena that seem to me to be quite significant, namely, the set of mechanisms through which the basic biological features of the human species became the object of a political strategy, of a general strategy of power, or, in other words, how, starting from the 18</a:t>
            </a:r>
            <a:r>
              <a:rPr lang="en-US" baseline="30000" dirty="0"/>
              <a:t>th</a:t>
            </a:r>
            <a:r>
              <a:rPr lang="en-US" dirty="0"/>
              <a:t> century, modern Western societies took on board the fundamental biological fact that human</a:t>
            </a:r>
            <a:r>
              <a:rPr lang="en-GB" dirty="0"/>
              <a:t> </a:t>
            </a:r>
            <a:r>
              <a:rPr lang="en-US" dirty="0"/>
              <a:t>beings are a species. This is what I have called biopower.’ </a:t>
            </a:r>
          </a:p>
          <a:p>
            <a:endParaRPr lang="en-US" dirty="0"/>
          </a:p>
          <a:p>
            <a:r>
              <a:rPr lang="en-US" dirty="0"/>
              <a:t>Sexuality is a main target of knowledge/power strategies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DC8FA1F-BE14-7A70-5F02-811CDDC94F33}"/>
              </a:ext>
            </a:extLst>
          </p:cNvPr>
          <p:cNvSpPr txBox="1"/>
          <p:nvPr/>
        </p:nvSpPr>
        <p:spPr>
          <a:xfrm>
            <a:off x="827584" y="116632"/>
            <a:ext cx="6624736" cy="8586966"/>
          </a:xfrm>
          <a:prstGeom prst="rect">
            <a:avLst/>
          </a:prstGeom>
          <a:noFill/>
        </p:spPr>
        <p:txBody>
          <a:bodyPr wrap="square" rtlCol="0">
            <a:spAutoFit/>
          </a:bodyPr>
          <a:lstStyle/>
          <a:p>
            <a:r>
              <a:rPr lang="en-US" dirty="0"/>
              <a:t>	‘Sexuality’ since Foucault’s death in 1984 </a:t>
            </a:r>
          </a:p>
          <a:p>
            <a:endParaRPr lang="en-US" dirty="0"/>
          </a:p>
          <a:p>
            <a:r>
              <a:rPr lang="en-US" dirty="0"/>
              <a:t>‘Who Do You Think You Are’ – what is your identity -- is today often answered by referring to one’s sexuality.</a:t>
            </a:r>
          </a:p>
          <a:p>
            <a:endParaRPr lang="en-US" dirty="0"/>
          </a:p>
          <a:p>
            <a:r>
              <a:rPr lang="en-US" dirty="0"/>
              <a:t>We have seen an explosion of new categories in this area of human identity:</a:t>
            </a:r>
          </a:p>
          <a:p>
            <a:r>
              <a:rPr lang="en-US" dirty="0">
                <a:hlinkClick r:id="rId2"/>
              </a:rPr>
              <a:t>https://warwick.ac.uk/fac/cross_fac/academy/activities/learningcircles/transqueerpedagogies/keyterms/</a:t>
            </a:r>
            <a:endParaRPr lang="en-US" dirty="0"/>
          </a:p>
          <a:p>
            <a:endParaRPr lang="en-US" dirty="0"/>
          </a:p>
          <a:p>
            <a:r>
              <a:rPr lang="en-US" dirty="0"/>
              <a:t>What about ‘knowledge/power’ in each of these language categories? Are you ‘living’ what you really are or are you part of the strategic knowledge/power game? Are your really ‘freeing’ yourself or are you performing a sexual identity that is ‘given’ to you by knowledge/power as Foucault might say? Are you in fact being ‘</a:t>
            </a:r>
            <a:r>
              <a:rPr lang="en-US" dirty="0" err="1"/>
              <a:t>normalised</a:t>
            </a:r>
            <a:r>
              <a:rPr lang="en-US" dirty="0"/>
              <a:t>’? </a:t>
            </a:r>
          </a:p>
          <a:p>
            <a:endParaRPr lang="en-US" dirty="0"/>
          </a:p>
          <a:p>
            <a:r>
              <a:rPr lang="en-US" dirty="0"/>
              <a:t> </a:t>
            </a:r>
          </a:p>
          <a:p>
            <a:endParaRPr lang="en-US" dirty="0"/>
          </a:p>
          <a:p>
            <a:endParaRPr lang="en-US" dirty="0"/>
          </a:p>
          <a:p>
            <a:endParaRPr lang="en-US" dirty="0"/>
          </a:p>
        </p:txBody>
      </p:sp>
    </p:spTree>
    <p:extLst>
      <p:ext uri="{BB962C8B-B14F-4D97-AF65-F5344CB8AC3E}">
        <p14:creationId xmlns:p14="http://schemas.microsoft.com/office/powerpoint/2010/main" val="13425377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2888650-8EAD-2444-8B10-A62F8B815F5D}"/>
              </a:ext>
            </a:extLst>
          </p:cNvPr>
          <p:cNvSpPr txBox="1"/>
          <p:nvPr/>
        </p:nvSpPr>
        <p:spPr>
          <a:xfrm>
            <a:off x="2555631" y="3223846"/>
            <a:ext cx="2376409" cy="461665"/>
          </a:xfrm>
          <a:prstGeom prst="rect">
            <a:avLst/>
          </a:prstGeom>
          <a:noFill/>
        </p:spPr>
        <p:txBody>
          <a:bodyPr wrap="square" rtlCol="0">
            <a:spAutoFit/>
          </a:bodyPr>
          <a:lstStyle/>
          <a:p>
            <a:r>
              <a:rPr lang="en-US" dirty="0"/>
              <a:t>            The End</a:t>
            </a:r>
          </a:p>
        </p:txBody>
      </p:sp>
    </p:spTree>
    <p:extLst>
      <p:ext uri="{BB962C8B-B14F-4D97-AF65-F5344CB8AC3E}">
        <p14:creationId xmlns:p14="http://schemas.microsoft.com/office/powerpoint/2010/main" val="482738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C394AE0-F23D-134D-9606-2A658DBC9931}"/>
              </a:ext>
            </a:extLst>
          </p:cNvPr>
          <p:cNvSpPr/>
          <p:nvPr/>
        </p:nvSpPr>
        <p:spPr>
          <a:xfrm>
            <a:off x="1691680" y="692696"/>
            <a:ext cx="5166320" cy="6617196"/>
          </a:xfrm>
          <a:prstGeom prst="rect">
            <a:avLst/>
          </a:prstGeom>
        </p:spPr>
        <p:txBody>
          <a:bodyPr wrap="square">
            <a:spAutoFit/>
          </a:bodyPr>
          <a:lstStyle/>
          <a:p>
            <a:r>
              <a:rPr lang="en-US" sz="2000" dirty="0"/>
              <a:t>Reality is NOT representable in any form of human culture (whether written, spoken, visual or dramatic) </a:t>
            </a:r>
          </a:p>
          <a:p>
            <a:endParaRPr lang="en-US" dirty="0"/>
          </a:p>
          <a:p>
            <a:endParaRPr lang="en-US" dirty="0"/>
          </a:p>
          <a:p>
            <a:r>
              <a:rPr lang="en-US" sz="2000" dirty="0"/>
              <a:t>Because ‘reality’ is not representable in any form, no authoritative account can exist of anything) </a:t>
            </a:r>
          </a:p>
          <a:p>
            <a:pPr marL="285750" indent="-285750">
              <a:buFont typeface="Wingdings" charset="2"/>
              <a:buChar char="v"/>
            </a:pPr>
            <a:endParaRPr lang="en-US" dirty="0"/>
          </a:p>
          <a:p>
            <a:endParaRPr lang="en-US" dirty="0"/>
          </a:p>
          <a:p>
            <a:endParaRPr lang="en-US" sz="2000" dirty="0"/>
          </a:p>
          <a:p>
            <a:r>
              <a:rPr lang="en-US" sz="2000" dirty="0"/>
              <a:t>Nobody (including historians) can make claims of possessing a ‘universal’ truth of anything. There is never a single single authority on a given subject of knowledge (this includes claims made in the natural sciences!)</a:t>
            </a:r>
          </a:p>
          <a:p>
            <a:endParaRPr lang="en-US" sz="2000" dirty="0"/>
          </a:p>
          <a:p>
            <a:r>
              <a:rPr lang="en-US" sz="2000" dirty="0"/>
              <a:t>Reminder: ‘The Death of the Author’ (Barthes)</a:t>
            </a:r>
          </a:p>
          <a:p>
            <a:pPr marL="285750" indent="-285750">
              <a:buFont typeface="Wingdings" charset="2"/>
              <a:buChar char="v"/>
            </a:pPr>
            <a:endParaRPr lang="en-US" dirty="0"/>
          </a:p>
          <a:p>
            <a:pPr marL="285750" indent="-285750">
              <a:buFont typeface="Wingdings" charset="2"/>
              <a:buChar char="v"/>
            </a:pPr>
            <a:endParaRPr lang="en-US" dirty="0"/>
          </a:p>
        </p:txBody>
      </p:sp>
      <p:sp>
        <p:nvSpPr>
          <p:cNvPr id="4" name="TextBox 3">
            <a:extLst>
              <a:ext uri="{FF2B5EF4-FFF2-40B4-BE49-F238E27FC236}">
                <a16:creationId xmlns:a16="http://schemas.microsoft.com/office/drawing/2014/main" id="{AF368904-D49C-6A4C-8705-1829E7EE4D77}"/>
              </a:ext>
            </a:extLst>
          </p:cNvPr>
          <p:cNvSpPr txBox="1"/>
          <p:nvPr/>
        </p:nvSpPr>
        <p:spPr>
          <a:xfrm>
            <a:off x="71638" y="0"/>
            <a:ext cx="8964858" cy="1077218"/>
          </a:xfrm>
          <a:prstGeom prst="rect">
            <a:avLst/>
          </a:prstGeom>
          <a:noFill/>
        </p:spPr>
        <p:txBody>
          <a:bodyPr wrap="square" rtlCol="0">
            <a:spAutoFit/>
          </a:bodyPr>
          <a:lstStyle/>
          <a:p>
            <a:r>
              <a:rPr lang="en-US" sz="3200" b="1" dirty="0"/>
              <a:t>The answer of postwar ‘linguistic turn’ enthusiasts is clear</a:t>
            </a:r>
            <a:r>
              <a:rPr lang="en-US" sz="3200" dirty="0"/>
              <a:t>: </a:t>
            </a:r>
          </a:p>
        </p:txBody>
      </p:sp>
      <p:sp>
        <p:nvSpPr>
          <p:cNvPr id="5" name="Down Arrow 4">
            <a:extLst>
              <a:ext uri="{FF2B5EF4-FFF2-40B4-BE49-F238E27FC236}">
                <a16:creationId xmlns:a16="http://schemas.microsoft.com/office/drawing/2014/main" id="{5888B002-E740-6540-9875-270CABFBB81B}"/>
              </a:ext>
            </a:extLst>
          </p:cNvPr>
          <p:cNvSpPr/>
          <p:nvPr/>
        </p:nvSpPr>
        <p:spPr>
          <a:xfrm>
            <a:off x="3852504" y="1644745"/>
            <a:ext cx="484632" cy="66090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Down Arrow 5">
            <a:extLst>
              <a:ext uri="{FF2B5EF4-FFF2-40B4-BE49-F238E27FC236}">
                <a16:creationId xmlns:a16="http://schemas.microsoft.com/office/drawing/2014/main" id="{A41CB057-1255-6D45-89DD-2F843C74DDB6}"/>
              </a:ext>
            </a:extLst>
          </p:cNvPr>
          <p:cNvSpPr/>
          <p:nvPr/>
        </p:nvSpPr>
        <p:spPr>
          <a:xfrm>
            <a:off x="3790208" y="3296414"/>
            <a:ext cx="484632" cy="77403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054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EFB6AF7-30CD-9F47-8345-9B6DF77442A6}"/>
              </a:ext>
            </a:extLst>
          </p:cNvPr>
          <p:cNvSpPr txBox="1"/>
          <p:nvPr/>
        </p:nvSpPr>
        <p:spPr>
          <a:xfrm>
            <a:off x="323528" y="476672"/>
            <a:ext cx="8820472" cy="4154984"/>
          </a:xfrm>
          <a:prstGeom prst="rect">
            <a:avLst/>
          </a:prstGeom>
          <a:noFill/>
        </p:spPr>
        <p:txBody>
          <a:bodyPr wrap="square" rtlCol="0">
            <a:spAutoFit/>
          </a:bodyPr>
          <a:lstStyle/>
          <a:p>
            <a:r>
              <a:rPr lang="en-US" dirty="0"/>
              <a:t>Because there is no </a:t>
            </a:r>
            <a:r>
              <a:rPr lang="en-US" dirty="0" err="1"/>
              <a:t>authoratative</a:t>
            </a:r>
            <a:r>
              <a:rPr lang="en-US" dirty="0"/>
              <a:t>  account of anything, postmodern ‘linguistic turn’ practitioners target accounts which claim to represent such a ‘universal truth’.</a:t>
            </a:r>
          </a:p>
          <a:p>
            <a:endParaRPr lang="en-US" dirty="0"/>
          </a:p>
          <a:p>
            <a:r>
              <a:rPr lang="en-US" dirty="0"/>
              <a:t>Target: the hidden ‘metanarratives’ of modernity that originated in the Enlightenment – the ‘grand narratives’ or ‘metanarratives’ of modernity</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endParaRPr lang="en-US" dirty="0"/>
          </a:p>
        </p:txBody>
      </p:sp>
      <p:sp>
        <p:nvSpPr>
          <p:cNvPr id="5" name="TextBox 4">
            <a:extLst>
              <a:ext uri="{FF2B5EF4-FFF2-40B4-BE49-F238E27FC236}">
                <a16:creationId xmlns:a16="http://schemas.microsoft.com/office/drawing/2014/main" id="{59387B49-CAB3-B746-84EC-18A2D81D098E}"/>
              </a:ext>
            </a:extLst>
          </p:cNvPr>
          <p:cNvSpPr txBox="1"/>
          <p:nvPr/>
        </p:nvSpPr>
        <p:spPr>
          <a:xfrm>
            <a:off x="1187624" y="3068960"/>
            <a:ext cx="6048672" cy="3385542"/>
          </a:xfrm>
          <a:prstGeom prst="rect">
            <a:avLst/>
          </a:prstGeom>
          <a:noFill/>
        </p:spPr>
        <p:txBody>
          <a:bodyPr wrap="square" rtlCol="0">
            <a:spAutoFit/>
          </a:bodyPr>
          <a:lstStyle/>
          <a:p>
            <a:r>
              <a:rPr lang="en-GB" sz="2200" dirty="0"/>
              <a:t>‘Simplifying to the extreme, I define postmodern (scholarship) as incredulity toward metanarratives. ... The narrative function is losing its function, its great heroes, its great dangers, its great voyages, its great goal. It is being dispersed in clouds of narrative language ... Where, after </a:t>
            </a:r>
            <a:r>
              <a:rPr lang="en-GB" sz="2200" b="1" dirty="0"/>
              <a:t>the metanarratives</a:t>
            </a:r>
            <a:r>
              <a:rPr lang="en-GB" sz="2200" dirty="0"/>
              <a:t>, can legitimacy reside?’</a:t>
            </a:r>
          </a:p>
          <a:p>
            <a:r>
              <a:rPr lang="en-GB" sz="1800" dirty="0"/>
              <a:t>Jean-François Lyotard, The Postmodern Condition: A Report of Knowledge (1979). </a:t>
            </a:r>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1957116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3" descr="CFR04243_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1160463"/>
            <a:ext cx="6480175" cy="4537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314" name="TextBox 2"/>
          <p:cNvSpPr txBox="1">
            <a:spLocks noChangeArrowheads="1"/>
          </p:cNvSpPr>
          <p:nvPr/>
        </p:nvSpPr>
        <p:spPr bwMode="auto">
          <a:xfrm>
            <a:off x="2555777" y="6021288"/>
            <a:ext cx="435302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a:t>Michel Foucault 1926-1984</a:t>
            </a:r>
          </a:p>
        </p:txBody>
      </p:sp>
      <p:sp>
        <p:nvSpPr>
          <p:cNvPr id="2" name="TextBox 1">
            <a:extLst>
              <a:ext uri="{FF2B5EF4-FFF2-40B4-BE49-F238E27FC236}">
                <a16:creationId xmlns:a16="http://schemas.microsoft.com/office/drawing/2014/main" id="{79AAB178-7CB5-9B40-9D32-0A2BED27ADC4}"/>
              </a:ext>
            </a:extLst>
          </p:cNvPr>
          <p:cNvSpPr txBox="1"/>
          <p:nvPr/>
        </p:nvSpPr>
        <p:spPr>
          <a:xfrm>
            <a:off x="251520" y="188640"/>
            <a:ext cx="8986134" cy="830997"/>
          </a:xfrm>
          <a:prstGeom prst="rect">
            <a:avLst/>
          </a:prstGeom>
          <a:noFill/>
        </p:spPr>
        <p:txBody>
          <a:bodyPr wrap="square" rtlCol="0">
            <a:spAutoFit/>
          </a:bodyPr>
          <a:lstStyle/>
          <a:p>
            <a:r>
              <a:rPr lang="en-US" dirty="0"/>
              <a:t>Attacking Enlightenment ‘metanarratives’: the nature of knowledge and the nature of power and the nature of history writing</a:t>
            </a:r>
          </a:p>
        </p:txBody>
      </p:sp>
    </p:spTree>
    <p:extLst>
      <p:ext uri="{BB962C8B-B14F-4D97-AF65-F5344CB8AC3E}">
        <p14:creationId xmlns:p14="http://schemas.microsoft.com/office/powerpoint/2010/main" val="526783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C93D494-73AE-8744-8981-7EFC7AB7A690}"/>
              </a:ext>
            </a:extLst>
          </p:cNvPr>
          <p:cNvSpPr txBox="1"/>
          <p:nvPr/>
        </p:nvSpPr>
        <p:spPr>
          <a:xfrm>
            <a:off x="899592" y="1844824"/>
            <a:ext cx="6768752" cy="4278094"/>
          </a:xfrm>
          <a:prstGeom prst="rect">
            <a:avLst/>
          </a:prstGeom>
          <a:noFill/>
        </p:spPr>
        <p:txBody>
          <a:bodyPr wrap="square" rtlCol="0">
            <a:spAutoFit/>
          </a:bodyPr>
          <a:lstStyle/>
          <a:p>
            <a:r>
              <a:rPr lang="en-GB" dirty="0"/>
              <a:t>‘It (history writing) consists in uncovering ... thought and trying to change it: showing that things are not as obvious as people believe, making it so that what is taken for granted is no longer taken for granted. To practice criticism is to make harder those acts which are now too easy... [A]s soon as people begin to no longer be able to think things the way they have been thinking them, transformation becomes at the same time very urgent, very difficult and entirely possible.’</a:t>
            </a:r>
          </a:p>
          <a:p>
            <a:endParaRPr lang="en-GB" sz="1400" dirty="0"/>
          </a:p>
          <a:p>
            <a:r>
              <a:rPr lang="en-GB" sz="1400" dirty="0"/>
              <a:t>M. Foucault, ‘So, is it important to think?’ in </a:t>
            </a:r>
          </a:p>
          <a:p>
            <a:r>
              <a:rPr lang="en-GB" sz="1400" dirty="0"/>
              <a:t>The </a:t>
            </a:r>
            <a:r>
              <a:rPr lang="en-GB" sz="1400" i="1" dirty="0"/>
              <a:t>Essential Foucault: Selections from Essential Works of Foucault</a:t>
            </a:r>
            <a:r>
              <a:rPr lang="en-GB" sz="1400" dirty="0"/>
              <a:t>, 1954-1984, ed. by P. </a:t>
            </a:r>
            <a:r>
              <a:rPr lang="en-GB" sz="1400" dirty="0" err="1"/>
              <a:t>Rabinow</a:t>
            </a:r>
            <a:r>
              <a:rPr lang="en-GB" sz="1400" dirty="0"/>
              <a:t> and N Rose (New York, 1994).</a:t>
            </a:r>
            <a:endParaRPr lang="en-US" sz="1400" dirty="0"/>
          </a:p>
        </p:txBody>
      </p:sp>
      <p:sp>
        <p:nvSpPr>
          <p:cNvPr id="3" name="TextBox 2">
            <a:extLst>
              <a:ext uri="{FF2B5EF4-FFF2-40B4-BE49-F238E27FC236}">
                <a16:creationId xmlns:a16="http://schemas.microsoft.com/office/drawing/2014/main" id="{60CEF1D6-4390-B340-AC3E-B9580784C192}"/>
              </a:ext>
            </a:extLst>
          </p:cNvPr>
          <p:cNvSpPr txBox="1"/>
          <p:nvPr/>
        </p:nvSpPr>
        <p:spPr>
          <a:xfrm>
            <a:off x="1629508" y="5943600"/>
            <a:ext cx="184731" cy="461665"/>
          </a:xfrm>
          <a:prstGeom prst="rect">
            <a:avLst/>
          </a:prstGeom>
          <a:noFill/>
        </p:spPr>
        <p:txBody>
          <a:bodyPr wrap="none" rtlCol="0">
            <a:spAutoFit/>
          </a:bodyPr>
          <a:lstStyle/>
          <a:p>
            <a:endParaRPr lang="en-US" dirty="0"/>
          </a:p>
        </p:txBody>
      </p:sp>
      <p:sp>
        <p:nvSpPr>
          <p:cNvPr id="4" name="TextBox 3">
            <a:extLst>
              <a:ext uri="{FF2B5EF4-FFF2-40B4-BE49-F238E27FC236}">
                <a16:creationId xmlns:a16="http://schemas.microsoft.com/office/drawing/2014/main" id="{6225430D-FD13-C04C-917D-27E8B89EEDF2}"/>
              </a:ext>
            </a:extLst>
          </p:cNvPr>
          <p:cNvSpPr txBox="1"/>
          <p:nvPr/>
        </p:nvSpPr>
        <p:spPr>
          <a:xfrm>
            <a:off x="1277815" y="351692"/>
            <a:ext cx="6501395" cy="830997"/>
          </a:xfrm>
          <a:prstGeom prst="rect">
            <a:avLst/>
          </a:prstGeom>
          <a:noFill/>
        </p:spPr>
        <p:txBody>
          <a:bodyPr wrap="none" rtlCol="0">
            <a:spAutoFit/>
          </a:bodyPr>
          <a:lstStyle/>
          <a:p>
            <a:endParaRPr lang="en-US" b="1" dirty="0"/>
          </a:p>
          <a:p>
            <a:r>
              <a:rPr lang="en-US" b="1" dirty="0"/>
              <a:t>History Writing as a Demasking of ‘the Present’</a:t>
            </a:r>
          </a:p>
        </p:txBody>
      </p:sp>
    </p:spTree>
    <p:extLst>
      <p:ext uri="{BB962C8B-B14F-4D97-AF65-F5344CB8AC3E}">
        <p14:creationId xmlns:p14="http://schemas.microsoft.com/office/powerpoint/2010/main" val="33228326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3" descr="protest_image">
            <a:extLst>
              <a:ext uri="{FF2B5EF4-FFF2-40B4-BE49-F238E27FC236}">
                <a16:creationId xmlns:a16="http://schemas.microsoft.com/office/drawing/2014/main" id="{780AB7C7-3275-F24E-A249-12F79D4A26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7751" y="1532986"/>
            <a:ext cx="5715000" cy="267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6" name="TextBox 2">
            <a:extLst>
              <a:ext uri="{FF2B5EF4-FFF2-40B4-BE49-F238E27FC236}">
                <a16:creationId xmlns:a16="http://schemas.microsoft.com/office/drawing/2014/main" id="{45351583-574F-2F4B-8056-8D4D1D7F326C}"/>
              </a:ext>
            </a:extLst>
          </p:cNvPr>
          <p:cNvSpPr txBox="1">
            <a:spLocks noChangeArrowheads="1"/>
          </p:cNvSpPr>
          <p:nvPr/>
        </p:nvSpPr>
        <p:spPr bwMode="auto">
          <a:xfrm>
            <a:off x="611560" y="4440478"/>
            <a:ext cx="874516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1800" dirty="0"/>
              <a:t>Foucault and Jean-Paul Sartre at a political manifestation  </a:t>
            </a:r>
          </a:p>
        </p:txBody>
      </p:sp>
      <p:sp>
        <p:nvSpPr>
          <p:cNvPr id="16387" name="TextBox 1">
            <a:extLst>
              <a:ext uri="{FF2B5EF4-FFF2-40B4-BE49-F238E27FC236}">
                <a16:creationId xmlns:a16="http://schemas.microsoft.com/office/drawing/2014/main" id="{61C50E96-77DB-A34E-BBAE-702B9C1FE0E7}"/>
              </a:ext>
            </a:extLst>
          </p:cNvPr>
          <p:cNvSpPr txBox="1">
            <a:spLocks noChangeArrowheads="1"/>
          </p:cNvSpPr>
          <p:nvPr/>
        </p:nvSpPr>
        <p:spPr bwMode="auto">
          <a:xfrm>
            <a:off x="1691680" y="332657"/>
            <a:ext cx="507107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dirty="0"/>
              <a:t>Foucault is an ‘intellectual engage’ who takes this critique of ‘the present’ serious….</a:t>
            </a:r>
          </a:p>
        </p:txBody>
      </p:sp>
      <p:sp>
        <p:nvSpPr>
          <p:cNvPr id="2" name="TextBox 1">
            <a:extLst>
              <a:ext uri="{FF2B5EF4-FFF2-40B4-BE49-F238E27FC236}">
                <a16:creationId xmlns:a16="http://schemas.microsoft.com/office/drawing/2014/main" id="{EBE96618-AAF1-6747-ADB9-AA84E1504355}"/>
              </a:ext>
            </a:extLst>
          </p:cNvPr>
          <p:cNvSpPr txBox="1"/>
          <p:nvPr/>
        </p:nvSpPr>
        <p:spPr>
          <a:xfrm>
            <a:off x="1835696" y="4941168"/>
            <a:ext cx="5351809" cy="1938992"/>
          </a:xfrm>
          <a:prstGeom prst="rect">
            <a:avLst/>
          </a:prstGeom>
          <a:noFill/>
        </p:spPr>
        <p:txBody>
          <a:bodyPr wrap="square" rtlCol="0">
            <a:spAutoFit/>
          </a:bodyPr>
          <a:lstStyle/>
          <a:p>
            <a:pPr marL="342900" indent="-342900">
              <a:buFont typeface="Arial" panose="020B0604020202020204" pitchFamily="34" charset="0"/>
              <a:buChar char="•"/>
            </a:pPr>
            <a:r>
              <a:rPr lang="en-US" dirty="0"/>
              <a:t>Prison reform movement (e.g. </a:t>
            </a:r>
            <a:r>
              <a:rPr lang="en-US" i="1" dirty="0"/>
              <a:t>Discipline and Punish</a:t>
            </a:r>
            <a:r>
              <a:rPr lang="en-US" dirty="0"/>
              <a:t>)</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Anti-psychiatry movement (e.g. </a:t>
            </a:r>
            <a:r>
              <a:rPr lang="en-US" i="1" dirty="0"/>
              <a:t>History of Madness; </a:t>
            </a:r>
            <a:r>
              <a:rPr lang="en-US" dirty="0"/>
              <a:t>his dissertation)</a:t>
            </a:r>
          </a:p>
        </p:txBody>
      </p:sp>
    </p:spTree>
    <p:extLst>
      <p:ext uri="{BB962C8B-B14F-4D97-AF65-F5344CB8AC3E}">
        <p14:creationId xmlns:p14="http://schemas.microsoft.com/office/powerpoint/2010/main" val="340879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1"/>
          <p:cNvSpPr txBox="1">
            <a:spLocks noChangeArrowheads="1"/>
          </p:cNvSpPr>
          <p:nvPr/>
        </p:nvSpPr>
        <p:spPr bwMode="auto">
          <a:xfrm>
            <a:off x="1882775" y="2687638"/>
            <a:ext cx="3146425"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a:p>
        </p:txBody>
      </p:sp>
      <p:sp>
        <p:nvSpPr>
          <p:cNvPr id="14338" name="Rectangle 2"/>
          <p:cNvSpPr>
            <a:spLocks noChangeArrowheads="1"/>
          </p:cNvSpPr>
          <p:nvPr/>
        </p:nvSpPr>
        <p:spPr bwMode="auto">
          <a:xfrm>
            <a:off x="1187450" y="1341438"/>
            <a:ext cx="6120854" cy="41549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endParaRPr lang="en-GB" dirty="0"/>
          </a:p>
          <a:p>
            <a:r>
              <a:rPr lang="en-GB" b="1" dirty="0"/>
              <a:t>A history of the human subject and ‘the self</a:t>
            </a:r>
            <a:r>
              <a:rPr lang="en-GB" dirty="0"/>
              <a:t>’</a:t>
            </a:r>
          </a:p>
          <a:p>
            <a:r>
              <a:rPr lang="en-GB" dirty="0"/>
              <a:t> </a:t>
            </a:r>
          </a:p>
          <a:p>
            <a:r>
              <a:rPr lang="ja-JP" altLang="en-GB"/>
              <a:t>‘</a:t>
            </a:r>
            <a:r>
              <a:rPr lang="en-GB" altLang="ja-JP" dirty="0"/>
              <a:t>… the interaction between oneself and others and in the technologies of individual domination, the history of how an individual acts upon himself (or herself); </a:t>
            </a:r>
          </a:p>
          <a:p>
            <a:endParaRPr lang="en-GB" altLang="ja-JP" dirty="0"/>
          </a:p>
          <a:p>
            <a:r>
              <a:rPr lang="en-GB" altLang="ja-JP" dirty="0"/>
              <a:t>I am interested in the technologies of the self and a history of the subject.’ </a:t>
            </a:r>
          </a:p>
          <a:p>
            <a:endParaRPr lang="en-GB" dirty="0"/>
          </a:p>
        </p:txBody>
      </p:sp>
      <p:sp>
        <p:nvSpPr>
          <p:cNvPr id="2" name="TextBox 1">
            <a:extLst>
              <a:ext uri="{FF2B5EF4-FFF2-40B4-BE49-F238E27FC236}">
                <a16:creationId xmlns:a16="http://schemas.microsoft.com/office/drawing/2014/main" id="{4655039F-AC4B-A340-8A12-A47EE065ADD6}"/>
              </a:ext>
            </a:extLst>
          </p:cNvPr>
          <p:cNvSpPr txBox="1"/>
          <p:nvPr/>
        </p:nvSpPr>
        <p:spPr>
          <a:xfrm>
            <a:off x="395537" y="404664"/>
            <a:ext cx="8892958" cy="830997"/>
          </a:xfrm>
          <a:prstGeom prst="rect">
            <a:avLst/>
          </a:prstGeom>
          <a:noFill/>
        </p:spPr>
        <p:txBody>
          <a:bodyPr wrap="square" rtlCol="0">
            <a:spAutoFit/>
          </a:bodyPr>
          <a:lstStyle/>
          <a:p>
            <a:r>
              <a:rPr lang="en-US" dirty="0"/>
              <a:t>Towards the end of his life, he identifies the key concern that runs through all his work as….</a:t>
            </a:r>
          </a:p>
        </p:txBody>
      </p:sp>
      <p:sp>
        <p:nvSpPr>
          <p:cNvPr id="3" name="TextBox 2">
            <a:extLst>
              <a:ext uri="{FF2B5EF4-FFF2-40B4-BE49-F238E27FC236}">
                <a16:creationId xmlns:a16="http://schemas.microsoft.com/office/drawing/2014/main" id="{DACAD057-2757-67EE-BC97-1A3DBFC4B6DA}"/>
              </a:ext>
            </a:extLst>
          </p:cNvPr>
          <p:cNvSpPr txBox="1"/>
          <p:nvPr/>
        </p:nvSpPr>
        <p:spPr>
          <a:xfrm>
            <a:off x="395537" y="5723906"/>
            <a:ext cx="9167736" cy="830997"/>
          </a:xfrm>
          <a:prstGeom prst="rect">
            <a:avLst/>
          </a:prstGeom>
          <a:noFill/>
        </p:spPr>
        <p:txBody>
          <a:bodyPr wrap="square" rtlCol="0">
            <a:spAutoFit/>
          </a:bodyPr>
          <a:lstStyle/>
          <a:p>
            <a:r>
              <a:rPr lang="en-US" b="1" dirty="0"/>
              <a:t>Claim</a:t>
            </a:r>
            <a:r>
              <a:rPr lang="en-US" dirty="0"/>
              <a:t>: What we experience as our ‘selfhood’ (or our ‘identity’) is </a:t>
            </a:r>
          </a:p>
          <a:p>
            <a:r>
              <a:rPr lang="en-US" dirty="0"/>
              <a:t> a construct of knowledge/power</a:t>
            </a:r>
          </a:p>
        </p:txBody>
      </p:sp>
    </p:spTree>
    <p:extLst>
      <p:ext uri="{BB962C8B-B14F-4D97-AF65-F5344CB8AC3E}">
        <p14:creationId xmlns:p14="http://schemas.microsoft.com/office/powerpoint/2010/main" val="698541116"/>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8732</TotalTime>
  <Words>2925</Words>
  <Application>Microsoft Macintosh PowerPoint</Application>
  <PresentationFormat>On-screen Show (4:3)</PresentationFormat>
  <Paragraphs>250</Paragraphs>
  <Slides>34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Arial</vt:lpstr>
      <vt:lpstr>Calibri</vt:lpstr>
      <vt:lpstr>Google Sans</vt:lpstr>
      <vt:lpstr>Times New Roman</vt:lpstr>
      <vt:lpstr>Wingdings</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IGH Griffiths</dc:creator>
  <cp:lastModifiedBy>Stein, Claudia</cp:lastModifiedBy>
  <cp:revision>91</cp:revision>
  <cp:lastPrinted>2020-12-07T09:23:52Z</cp:lastPrinted>
  <dcterms:created xsi:type="dcterms:W3CDTF">2013-11-18T09:34:19Z</dcterms:created>
  <dcterms:modified xsi:type="dcterms:W3CDTF">2024-12-02T12:45:36Z</dcterms:modified>
</cp:coreProperties>
</file>