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6" d="100"/>
          <a:sy n="96" d="100"/>
        </p:scale>
        <p:origin x="-10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GB"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GB"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GB"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30/09/19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GB"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GB"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GB"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GB" smtClean="0"/>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GB"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GB"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GB" smtClean="0"/>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GB" smtClean="0"/>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GB"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GB"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GB"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0FAA508-F0CD-46EA-95FB-26B559A0B5D9}" type="datetimeFigureOut">
              <a:rPr lang="en-US" smtClean="0"/>
              <a:t>30/09/19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30/09/19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a:xfrm>
            <a:off x="6580094" y="188259"/>
            <a:ext cx="2133600" cy="365125"/>
          </a:xfrm>
        </p:spPr>
        <p:txBody>
          <a:bodyPr/>
          <a:lstStyle/>
          <a:p>
            <a:fld id="{70FAA508-F0CD-46EA-95FB-26B559A0B5D9}" type="datetimeFigureOut">
              <a:rPr lang="en-US" smtClean="0"/>
              <a:t>30/09/19</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A822907-8A9D-4F6B-98F6-913902AD56B5}" type="slidenum">
              <a:rPr lang="en-US" smtClean="0"/>
              <a:t>‹#›</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70FAA508-F0CD-46EA-95FB-26B559A0B5D9}" type="datetimeFigureOut">
              <a:rPr lang="en-US" smtClean="0"/>
              <a:t>30/09/19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AA508-F0CD-46EA-95FB-26B559A0B5D9}" type="datetimeFigureOut">
              <a:rPr lang="en-US" smtClean="0"/>
              <a:t>30/09/19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GB"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30/09/19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GB"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0FAA508-F0CD-46EA-95FB-26B559A0B5D9}" type="datetimeFigureOut">
              <a:rPr lang="en-US" smtClean="0"/>
              <a:t>30/09/19</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A822907-8A9D-4F6B-98F6-913902AD56B5}" type="slidenum">
              <a:rPr lang="en-US" smtClean="0"/>
              <a:t>‹#›</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claudia.stein@warwick.ac.uk" TargetMode="External"/><Relationship Id="rId3" Type="http://schemas.openxmlformats.org/officeDocument/2006/relationships/hyperlink" Target="mailto:s.mann.2@warwick.ac.u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Being Human: Human Nature from the Renaissance to Freud (HI281)</a:t>
            </a:r>
            <a:endParaRPr lang="en-US" dirty="0"/>
          </a:p>
        </p:txBody>
      </p:sp>
      <p:sp>
        <p:nvSpPr>
          <p:cNvPr id="3" name="Subtitle 2"/>
          <p:cNvSpPr>
            <a:spLocks noGrp="1"/>
          </p:cNvSpPr>
          <p:nvPr>
            <p:ph type="subTitle" idx="1"/>
          </p:nvPr>
        </p:nvSpPr>
        <p:spPr/>
        <p:txBody>
          <a:bodyPr/>
          <a:lstStyle/>
          <a:p>
            <a:endParaRPr lang="en-US" dirty="0" smtClean="0"/>
          </a:p>
          <a:p>
            <a:r>
              <a:rPr lang="en-US" dirty="0" err="1" smtClean="0"/>
              <a:t>Dr</a:t>
            </a:r>
            <a:r>
              <a:rPr lang="en-US" dirty="0" smtClean="0"/>
              <a:t> Claudia Stein (</a:t>
            </a:r>
            <a:r>
              <a:rPr lang="en-US" dirty="0" smtClean="0">
                <a:hlinkClick r:id="rId2"/>
              </a:rPr>
              <a:t>claudia.stein@warwick.ac.uk</a:t>
            </a:r>
            <a:r>
              <a:rPr lang="en-US" dirty="0" smtClean="0"/>
              <a:t>, H3.12)</a:t>
            </a:r>
          </a:p>
          <a:p>
            <a:r>
              <a:rPr lang="en-US" dirty="0" err="1" smtClean="0"/>
              <a:t>Dr</a:t>
            </a:r>
            <a:r>
              <a:rPr lang="en-US" dirty="0" smtClean="0"/>
              <a:t> Sophie Mann (</a:t>
            </a:r>
            <a:r>
              <a:rPr lang="en-US" dirty="0" smtClean="0">
                <a:hlinkClick r:id="rId3"/>
              </a:rPr>
              <a:t>s.mann.2@warwick.ac.uk</a:t>
            </a:r>
            <a:r>
              <a:rPr lang="en-US" dirty="0" smtClean="0"/>
              <a:t>, H0.31)</a:t>
            </a:r>
            <a:endParaRPr lang="en-US" dirty="0"/>
          </a:p>
        </p:txBody>
      </p:sp>
    </p:spTree>
    <p:extLst>
      <p:ext uri="{BB962C8B-B14F-4D97-AF65-F5344CB8AC3E}">
        <p14:creationId xmlns:p14="http://schemas.microsoft.com/office/powerpoint/2010/main" val="115122282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Why is history vital when we think about ‘human nature?’</a:t>
            </a:r>
            <a:endParaRPr lang="en-US" sz="2800" dirty="0"/>
          </a:p>
        </p:txBody>
      </p:sp>
      <p:sp>
        <p:nvSpPr>
          <p:cNvPr id="3" name="Content Placeholder 2"/>
          <p:cNvSpPr>
            <a:spLocks noGrp="1"/>
          </p:cNvSpPr>
          <p:nvPr>
            <p:ph idx="1"/>
          </p:nvPr>
        </p:nvSpPr>
        <p:spPr/>
        <p:txBody>
          <a:bodyPr/>
          <a:lstStyle/>
          <a:p>
            <a:r>
              <a:rPr lang="en-US" dirty="0" smtClean="0"/>
              <a:t>If human nature is entirely dependent on</a:t>
            </a:r>
            <a:r>
              <a:rPr lang="en-GB" dirty="0" smtClean="0"/>
              <a:t> </a:t>
            </a:r>
            <a:r>
              <a:rPr lang="en-GB" dirty="0"/>
              <a:t>the specific culture in which it is thought and talked </a:t>
            </a:r>
            <a:r>
              <a:rPr lang="en-GB" dirty="0" smtClean="0"/>
              <a:t>about, </a:t>
            </a:r>
            <a:r>
              <a:rPr lang="en-GB" dirty="0"/>
              <a:t>human nature is entirely historical, not universal. </a:t>
            </a:r>
            <a:endParaRPr lang="en-GB" dirty="0" smtClean="0"/>
          </a:p>
          <a:p>
            <a:r>
              <a:rPr lang="en-US" dirty="0"/>
              <a:t>T</a:t>
            </a:r>
            <a:r>
              <a:rPr lang="en-US" dirty="0" smtClean="0"/>
              <a:t>he </a:t>
            </a:r>
            <a:r>
              <a:rPr lang="en-US" dirty="0"/>
              <a:t>claims we make today are also </a:t>
            </a:r>
            <a:r>
              <a:rPr lang="en-US" dirty="0" smtClean="0"/>
              <a:t>historical.</a:t>
            </a:r>
            <a:r>
              <a:rPr lang="en-GB" dirty="0" smtClean="0"/>
              <a:t> </a:t>
            </a:r>
            <a:endParaRPr lang="en-US" dirty="0"/>
          </a:p>
        </p:txBody>
      </p:sp>
    </p:spTree>
    <p:extLst>
      <p:ext uri="{BB962C8B-B14F-4D97-AF65-F5344CB8AC3E}">
        <p14:creationId xmlns:p14="http://schemas.microsoft.com/office/powerpoint/2010/main" val="22104429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5" y="224907"/>
            <a:ext cx="8539705" cy="6442915"/>
          </a:xfrm>
        </p:spPr>
        <p:txBody>
          <a:bodyPr>
            <a:normAutofit/>
          </a:bodyPr>
          <a:lstStyle/>
          <a:p>
            <a:pPr marL="0" indent="0">
              <a:lnSpc>
                <a:spcPct val="120000"/>
              </a:lnSpc>
              <a:buNone/>
            </a:pPr>
            <a:r>
              <a:rPr lang="en-GB" dirty="0"/>
              <a:t>‘Evolutionary psychologists have suggested, for instance, that revulsion at the practice of slavery is part of human nature because we have a natural aversion to being humiliated and imprisoned…For most of human history, though, slavery was regarded as natural as individual freedom is today. Only in the past two hundred years have we begun to view the practice with revulsion. We have done so partly because of the political ideas generated by the Enlightenment, partly because of the changing economic needs of capitalism, and partly because of the social struggles of the enslaved and the oppressed. Certainly, today we view opposition to slavery as an essential aspect of our humanity, and see those who advocate slavery as in some way inhuman - but it's a belief that we have arrived at historically, not naturally. To understand human values such as the belief in equality we need to explore not so much human psychology as human history’</a:t>
            </a:r>
            <a:r>
              <a:rPr lang="en-GB" dirty="0" smtClean="0"/>
              <a:t>.</a:t>
            </a:r>
            <a:endParaRPr lang="en-GB" dirty="0"/>
          </a:p>
          <a:p>
            <a:pPr marL="0" indent="0">
              <a:buNone/>
            </a:pPr>
            <a:r>
              <a:rPr lang="en-GB" sz="1400" dirty="0" err="1"/>
              <a:t>Kenan</a:t>
            </a:r>
            <a:r>
              <a:rPr lang="en-GB" sz="1400" dirty="0"/>
              <a:t> Malik, </a:t>
            </a:r>
            <a:r>
              <a:rPr lang="en-US" sz="1400" dirty="0"/>
              <a:t>‘what science can and cannot tell us about human nature’ in </a:t>
            </a:r>
            <a:r>
              <a:rPr lang="en-US" sz="1400" i="1" dirty="0"/>
              <a:t>Human Nature: Fact and Fiction </a:t>
            </a:r>
            <a:r>
              <a:rPr lang="en-US" sz="1400" dirty="0"/>
              <a:t>(2006), chapter 9.</a:t>
            </a:r>
            <a:endParaRPr lang="en-GB" sz="1400" dirty="0"/>
          </a:p>
          <a:p>
            <a:endParaRPr lang="en-US" dirty="0"/>
          </a:p>
        </p:txBody>
      </p:sp>
    </p:spTree>
    <p:extLst>
      <p:ext uri="{BB962C8B-B14F-4D97-AF65-F5344CB8AC3E}">
        <p14:creationId xmlns:p14="http://schemas.microsoft.com/office/powerpoint/2010/main" val="90764163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idx="1"/>
          </p:nvPr>
        </p:nvSpPr>
        <p:spPr/>
        <p:txBody>
          <a:bodyPr/>
          <a:lstStyle/>
          <a:p>
            <a:pPr marL="0" indent="0">
              <a:buNone/>
            </a:pPr>
            <a:r>
              <a:rPr lang="en-US" b="1" dirty="0"/>
              <a:t>Second Year Early modern options</a:t>
            </a:r>
            <a:endParaRPr lang="en-US" dirty="0"/>
          </a:p>
          <a:p>
            <a:r>
              <a:rPr lang="en-US" dirty="0"/>
              <a:t>1 x 1500 word Essay (10%) Deadline: TERM 1, Week 5</a:t>
            </a:r>
          </a:p>
          <a:p>
            <a:r>
              <a:rPr lang="en-US" dirty="0"/>
              <a:t>1 x 3000 word Essay (40%) Deadline: TERM 2, Week 5</a:t>
            </a:r>
          </a:p>
          <a:p>
            <a:r>
              <a:rPr lang="en-US" dirty="0"/>
              <a:t>2 hour Exam (40%) Deadline: TERM 3 Weeks 4-9</a:t>
            </a:r>
          </a:p>
          <a:p>
            <a:r>
              <a:rPr lang="en-US" dirty="0"/>
              <a:t>Oral Participation/engagement (10%)</a:t>
            </a:r>
            <a:endParaRPr lang="en-US" dirty="0"/>
          </a:p>
        </p:txBody>
      </p:sp>
    </p:spTree>
    <p:extLst>
      <p:ext uri="{BB962C8B-B14F-4D97-AF65-F5344CB8AC3E}">
        <p14:creationId xmlns:p14="http://schemas.microsoft.com/office/powerpoint/2010/main" val="38413215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Nature’</a:t>
            </a:r>
            <a:endParaRPr lang="en-US" dirty="0"/>
          </a:p>
        </p:txBody>
      </p:sp>
      <p:sp>
        <p:nvSpPr>
          <p:cNvPr id="3" name="Content Placeholder 2"/>
          <p:cNvSpPr>
            <a:spLocks noGrp="1"/>
          </p:cNvSpPr>
          <p:nvPr>
            <p:ph idx="1"/>
          </p:nvPr>
        </p:nvSpPr>
        <p:spPr/>
        <p:txBody>
          <a:bodyPr/>
          <a:lstStyle/>
          <a:p>
            <a:r>
              <a:rPr lang="en-US" dirty="0" smtClean="0"/>
              <a:t>Definitions?</a:t>
            </a:r>
          </a:p>
          <a:p>
            <a:r>
              <a:rPr lang="en-US" dirty="0" smtClean="0"/>
              <a:t>OED “</a:t>
            </a:r>
            <a:r>
              <a:rPr lang="en-GB" dirty="0" smtClean="0"/>
              <a:t>The </a:t>
            </a:r>
            <a:r>
              <a:rPr lang="en-GB" dirty="0"/>
              <a:t>inherent character or nature of human beings; the sum of traits, characteristics, and predispositions attributed to or associated with human </a:t>
            </a:r>
            <a:r>
              <a:rPr lang="en-GB" dirty="0" smtClean="0"/>
              <a:t>beings”</a:t>
            </a:r>
          </a:p>
          <a:p>
            <a:r>
              <a:rPr lang="en-GB" dirty="0" smtClean="0"/>
              <a:t>What does that include? </a:t>
            </a:r>
            <a:endParaRPr lang="en-GB" dirty="0"/>
          </a:p>
          <a:p>
            <a:r>
              <a:rPr lang="en-GB" dirty="0" smtClean="0"/>
              <a:t>How human beings think and feel, our value systems and moral codes, how we behave and interact with fellow humans</a:t>
            </a:r>
            <a:endParaRPr lang="en-US" dirty="0"/>
          </a:p>
        </p:txBody>
      </p:sp>
    </p:spTree>
    <p:extLst>
      <p:ext uri="{BB962C8B-B14F-4D97-AF65-F5344CB8AC3E}">
        <p14:creationId xmlns:p14="http://schemas.microsoft.com/office/powerpoint/2010/main" val="21571474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Have our views on ‘human nature’ changed since the turn of the last century?</a:t>
            </a:r>
            <a:endParaRPr lang="en-US" sz="2400" dirty="0"/>
          </a:p>
        </p:txBody>
      </p:sp>
      <p:sp>
        <p:nvSpPr>
          <p:cNvPr id="3" name="Content Placeholder 2"/>
          <p:cNvSpPr>
            <a:spLocks noGrp="1"/>
          </p:cNvSpPr>
          <p:nvPr>
            <p:ph idx="1"/>
          </p:nvPr>
        </p:nvSpPr>
        <p:spPr/>
        <p:txBody>
          <a:bodyPr>
            <a:normAutofit lnSpcReduction="10000"/>
          </a:bodyPr>
          <a:lstStyle/>
          <a:p>
            <a:pPr marL="0" indent="0">
              <a:buNone/>
            </a:pPr>
            <a:r>
              <a:rPr lang="en-GB" dirty="0"/>
              <a:t>‘These are knowing, anti-heroic times… Where previous centuries saw Man as, to paraphrase Hamlet, noble in reason, infinite in faculties, in action like an angel, in apprehension like a God, today we see a much baser being, whose actions have covered him in wretchedness and shame. Following a century despoiled by two world wars and the Holocaust, Hiroshima and ethnic cleansing, by gulags and concentration camps, the “dignity of Man” appears at best ironic, at worst dangerously self-deluded’. </a:t>
            </a:r>
          </a:p>
          <a:p>
            <a:pPr marL="0" indent="0">
              <a:buNone/>
            </a:pPr>
            <a:endParaRPr lang="en-GB" sz="1200" dirty="0"/>
          </a:p>
          <a:p>
            <a:pPr marL="0" indent="0">
              <a:buNone/>
            </a:pPr>
            <a:r>
              <a:rPr lang="en-GB" sz="1400" dirty="0" err="1"/>
              <a:t>Kenan</a:t>
            </a:r>
            <a:r>
              <a:rPr lang="en-GB" sz="1400" dirty="0"/>
              <a:t> Malik, </a:t>
            </a:r>
            <a:r>
              <a:rPr lang="en-US" sz="1400" i="1" dirty="0"/>
              <a:t>Man, Beast and Zombie: What Science Can and Cannot Tell us about Human Nature </a:t>
            </a:r>
            <a:r>
              <a:rPr lang="en-US" sz="1400" dirty="0"/>
              <a:t>(London, 2002), 4.</a:t>
            </a:r>
          </a:p>
          <a:p>
            <a:pPr marL="0" indent="0">
              <a:buNone/>
            </a:pPr>
            <a:endParaRPr lang="en-US" dirty="0"/>
          </a:p>
        </p:txBody>
      </p:sp>
    </p:spTree>
    <p:extLst>
      <p:ext uri="{BB962C8B-B14F-4D97-AF65-F5344CB8AC3E}">
        <p14:creationId xmlns:p14="http://schemas.microsoft.com/office/powerpoint/2010/main" val="32346795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human nature </a:t>
            </a:r>
            <a:r>
              <a:rPr lang="en-US" dirty="0" err="1" smtClean="0"/>
              <a:t>transhistorical</a:t>
            </a:r>
            <a:r>
              <a:rPr lang="en-US" dirty="0" smtClean="0"/>
              <a:t> or relative?</a:t>
            </a:r>
            <a:endParaRPr lang="en-US" dirty="0"/>
          </a:p>
        </p:txBody>
      </p:sp>
      <p:sp>
        <p:nvSpPr>
          <p:cNvPr id="3" name="Content Placeholder 2"/>
          <p:cNvSpPr>
            <a:spLocks noGrp="1"/>
          </p:cNvSpPr>
          <p:nvPr>
            <p:ph idx="1"/>
          </p:nvPr>
        </p:nvSpPr>
        <p:spPr>
          <a:xfrm>
            <a:off x="1058257" y="2595562"/>
            <a:ext cx="7666643" cy="4164868"/>
          </a:xfrm>
        </p:spPr>
        <p:txBody>
          <a:bodyPr/>
          <a:lstStyle/>
          <a:p>
            <a:r>
              <a:rPr lang="en-US" dirty="0" smtClean="0"/>
              <a:t>Our argument:</a:t>
            </a:r>
          </a:p>
          <a:p>
            <a:pPr marL="0" indent="0">
              <a:buNone/>
            </a:pPr>
            <a:r>
              <a:rPr lang="en-GB" dirty="0"/>
              <a:t>human nature is not a ‘thing’, but rather it is a construct, it is socio-culturally constructed.  At different moments in time, ‘being human’ has been constructed and interpreted differently according to dominant values, norms, and systems of knowledge. And this module investigates those differences over time in Western culture and how they link to wider social, cultural and economic contexts</a:t>
            </a:r>
            <a:r>
              <a:rPr lang="en-GB" dirty="0" smtClean="0"/>
              <a:t>.</a:t>
            </a:r>
            <a:endParaRPr lang="en-GB" dirty="0"/>
          </a:p>
          <a:p>
            <a:pPr marL="0" indent="0">
              <a:buNone/>
            </a:pPr>
            <a:endParaRPr lang="en-GB" dirty="0"/>
          </a:p>
        </p:txBody>
      </p:sp>
    </p:spTree>
    <p:extLst>
      <p:ext uri="{BB962C8B-B14F-4D97-AF65-F5344CB8AC3E}">
        <p14:creationId xmlns:p14="http://schemas.microsoft.com/office/powerpoint/2010/main" val="37133222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today’s assumptions about human nature?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biological framework: proponents </a:t>
            </a:r>
            <a:r>
              <a:rPr lang="en-US" dirty="0"/>
              <a:t>of this </a:t>
            </a:r>
            <a:r>
              <a:rPr lang="en-US" dirty="0" smtClean="0"/>
              <a:t>view - evolutionary </a:t>
            </a:r>
            <a:r>
              <a:rPr lang="en-US" dirty="0"/>
              <a:t>biologists, evolutionary psychologists and cognitive neuroscientists. Famous examples include O.E. Wilson and Richard Dawkins</a:t>
            </a:r>
            <a:r>
              <a:rPr lang="en-US" dirty="0" smtClean="0"/>
              <a:t>. </a:t>
            </a:r>
          </a:p>
          <a:p>
            <a:r>
              <a:rPr lang="en-US" dirty="0" smtClean="0"/>
              <a:t>They put forward the conviction that the distinctive aspects of being human can be explained in purely naturalistic terms. In this framework what it means to be human can be reduced to what it means to be a biological species.</a:t>
            </a:r>
          </a:p>
          <a:p>
            <a:r>
              <a:rPr lang="en-US" dirty="0" smtClean="0"/>
              <a:t>‘Sociobiology’ – the belief that </a:t>
            </a:r>
            <a:r>
              <a:rPr lang="en-GB" dirty="0"/>
              <a:t>that human sentiment and behaviour is shaped entirely by the desire to maximise the spread of one’s genes. So what we do, think, believe and feel is completely determined by our genetic set up</a:t>
            </a:r>
            <a:r>
              <a:rPr lang="en-GB" dirty="0" smtClean="0"/>
              <a:t>.</a:t>
            </a:r>
            <a:endParaRPr lang="en-GB" dirty="0"/>
          </a:p>
        </p:txBody>
      </p:sp>
    </p:spTree>
    <p:extLst>
      <p:ext uri="{BB962C8B-B14F-4D97-AF65-F5344CB8AC3E}">
        <p14:creationId xmlns:p14="http://schemas.microsoft.com/office/powerpoint/2010/main" val="39048032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Is scientific knowledge about ‘human nature’ more objective than other forms of knowledge?</a:t>
            </a:r>
            <a:endParaRPr lang="en-US" sz="2400" dirty="0"/>
          </a:p>
        </p:txBody>
      </p:sp>
      <p:sp>
        <p:nvSpPr>
          <p:cNvPr id="3" name="Content Placeholder 2"/>
          <p:cNvSpPr>
            <a:spLocks noGrp="1"/>
          </p:cNvSpPr>
          <p:nvPr>
            <p:ph idx="1"/>
          </p:nvPr>
        </p:nvSpPr>
        <p:spPr/>
        <p:txBody>
          <a:bodyPr>
            <a:normAutofit fontScale="77500" lnSpcReduction="20000"/>
          </a:bodyPr>
          <a:lstStyle/>
          <a:p>
            <a:r>
              <a:rPr lang="en-GB" dirty="0"/>
              <a:t>T</a:t>
            </a:r>
            <a:r>
              <a:rPr lang="en-GB" dirty="0" smtClean="0"/>
              <a:t>he </a:t>
            </a:r>
            <a:r>
              <a:rPr lang="en-GB" dirty="0"/>
              <a:t>interpretations scientists place on their data are often shaped by cultural attitudes, needs and possibilities. So scientific knowledge about human nature is always produced </a:t>
            </a:r>
            <a:r>
              <a:rPr lang="en-GB" i="1" dirty="0"/>
              <a:t>in </a:t>
            </a:r>
            <a:r>
              <a:rPr lang="en-GB" dirty="0"/>
              <a:t>a specific culture at a specific moment in time – and as a result, reflects many of the values of the culture in which it is practiced. </a:t>
            </a:r>
            <a:endParaRPr lang="en-US" i="1" dirty="0" smtClean="0"/>
          </a:p>
          <a:p>
            <a:r>
              <a:rPr lang="en-US" i="1" dirty="0" smtClean="0"/>
              <a:t>“People </a:t>
            </a:r>
            <a:r>
              <a:rPr lang="en-US" i="1" dirty="0"/>
              <a:t>bring a prior view of what sort of being a human is to bear on their descriptions of people. There are no neutral descriptions. We need a historical and philosophical perspective in order to bring into the open the origins and implications of our self-</a:t>
            </a:r>
            <a:r>
              <a:rPr lang="en-US" i="1" dirty="0" smtClean="0"/>
              <a:t>descriptions”. </a:t>
            </a:r>
            <a:r>
              <a:rPr lang="en-US" dirty="0" smtClean="0"/>
              <a:t>(Roger Smith, p4.)</a:t>
            </a:r>
            <a:r>
              <a:rPr lang="en-GB" dirty="0" smtClean="0"/>
              <a:t> </a:t>
            </a:r>
          </a:p>
          <a:p>
            <a:r>
              <a:rPr lang="en-GB" dirty="0"/>
              <a:t>Our culture assumes certain social norms about men and women – and then </a:t>
            </a:r>
            <a:r>
              <a:rPr lang="en-GB" dirty="0" smtClean="0"/>
              <a:t>explains </a:t>
            </a:r>
            <a:r>
              <a:rPr lang="en-GB" dirty="0"/>
              <a:t>them as traits fixed and rooted in an unaltered biological core. What this course seeks to demonstrate is that the human traits taken to be fixed and universal, are of course nothing of the sort. </a:t>
            </a:r>
            <a:endParaRPr lang="en-US" dirty="0" smtClean="0"/>
          </a:p>
        </p:txBody>
      </p:sp>
    </p:spTree>
    <p:extLst>
      <p:ext uri="{BB962C8B-B14F-4D97-AF65-F5344CB8AC3E}">
        <p14:creationId xmlns:p14="http://schemas.microsoft.com/office/powerpoint/2010/main" val="28162479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195" y="264596"/>
            <a:ext cx="8862900" cy="6389996"/>
          </a:xfrm>
        </p:spPr>
        <p:txBody>
          <a:bodyPr/>
          <a:lstStyle/>
          <a:p>
            <a:r>
              <a:rPr lang="en-GB" dirty="0"/>
              <a:t>“If there are biological capacities in common among people, and it is an almost empty truism to accept this, it is not possible to describe these capacities independently of their expression in particular forms of cultural life. The capacities are embedded in the way life is lived; they do not exist independently of that life … As the anthropologist Clifford Geertz once observed, 'there is no such thing as a human nature independent of </a:t>
            </a:r>
            <a:r>
              <a:rPr lang="en-GB" dirty="0" smtClean="0"/>
              <a:t>culture’”. (Roger Smith, p.35)</a:t>
            </a:r>
            <a:endParaRPr lang="en-GB" dirty="0"/>
          </a:p>
          <a:p>
            <a:r>
              <a:rPr lang="en-US" dirty="0"/>
              <a:t>The genetic proximity of Man and ape is without question. There are, however, different ways of interpreting this closeness. One could say, given the tiny genetic difference, that our humanity does not lie in our genes. Or one could argue that we are little more than another ape, and that the roots of our behavior must lie in our animal, and in particular ape, ancestry. In adopting the second argument, Darwinists are doing more than taking an objective look at the human condition. They are interpreting the scientific data through a particular philosophical lens. They are projecting their vision of what it means to be human on to the </a:t>
            </a:r>
            <a:r>
              <a:rPr lang="en-US" dirty="0" smtClean="0"/>
              <a:t>data. (</a:t>
            </a:r>
            <a:r>
              <a:rPr lang="en-US" dirty="0" err="1" smtClean="0"/>
              <a:t>Kenan</a:t>
            </a:r>
            <a:r>
              <a:rPr lang="en-US" dirty="0" smtClean="0"/>
              <a:t> Malik, p.21)</a:t>
            </a:r>
            <a:endParaRPr lang="en-US" dirty="0"/>
          </a:p>
        </p:txBody>
      </p:sp>
    </p:spTree>
    <p:extLst>
      <p:ext uri="{BB962C8B-B14F-4D97-AF65-F5344CB8AC3E}">
        <p14:creationId xmlns:p14="http://schemas.microsoft.com/office/powerpoint/2010/main" val="15519083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How did our current model of ‘Human Nature’ become a dominant belief system?</a:t>
            </a:r>
            <a:endParaRPr lang="en-US" sz="2000" dirty="0"/>
          </a:p>
        </p:txBody>
      </p:sp>
      <p:sp>
        <p:nvSpPr>
          <p:cNvPr id="3" name="Content Placeholder 2"/>
          <p:cNvSpPr>
            <a:spLocks noGrp="1"/>
          </p:cNvSpPr>
          <p:nvPr>
            <p:ph idx="1"/>
          </p:nvPr>
        </p:nvSpPr>
        <p:spPr/>
        <p:txBody>
          <a:bodyPr/>
          <a:lstStyle/>
          <a:p>
            <a:r>
              <a:rPr lang="en-GB" dirty="0"/>
              <a:t>T</a:t>
            </a:r>
            <a:r>
              <a:rPr lang="en-GB" dirty="0" smtClean="0"/>
              <a:t>he </a:t>
            </a:r>
            <a:r>
              <a:rPr lang="en-GB" dirty="0"/>
              <a:t>precise social and economic context in which dominant belief systems come to take hold is absolutely </a:t>
            </a:r>
            <a:r>
              <a:rPr lang="en-GB" dirty="0" smtClean="0"/>
              <a:t>key.</a:t>
            </a:r>
          </a:p>
          <a:p>
            <a:r>
              <a:rPr lang="en-GB" dirty="0" smtClean="0"/>
              <a:t>What kind of human being does the biological model construct? Key traits?</a:t>
            </a:r>
          </a:p>
          <a:p>
            <a:r>
              <a:rPr lang="en-GB" dirty="0" smtClean="0"/>
              <a:t>In what precise socio-economic context did these ideas flourish?</a:t>
            </a:r>
            <a:endParaRPr lang="en-US" dirty="0"/>
          </a:p>
        </p:txBody>
      </p:sp>
    </p:spTree>
    <p:extLst>
      <p:ext uri="{BB962C8B-B14F-4D97-AF65-F5344CB8AC3E}">
        <p14:creationId xmlns:p14="http://schemas.microsoft.com/office/powerpoint/2010/main" val="20601105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erception">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3055</TotalTime>
  <Words>1235</Words>
  <Application>Microsoft Macintosh PowerPoint</Application>
  <PresentationFormat>On-screen Show (4:3)</PresentationFormat>
  <Paragraphs>41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Perception</vt:lpstr>
      <vt:lpstr>Being Human: Human Nature from the Renaissance to Freud (HI281)</vt:lpstr>
      <vt:lpstr>Assessment</vt:lpstr>
      <vt:lpstr>‘Human Nature’</vt:lpstr>
      <vt:lpstr>Have our views on ‘human nature’ changed since the turn of the last century?</vt:lpstr>
      <vt:lpstr>Is human nature transhistorical or relative?</vt:lpstr>
      <vt:lpstr>What are today’s assumptions about human nature?</vt:lpstr>
      <vt:lpstr>Is scientific knowledge about ‘human nature’ more objective than other forms of knowledge?</vt:lpstr>
      <vt:lpstr>PowerPoint Presentation</vt:lpstr>
      <vt:lpstr>How did our current model of ‘Human Nature’ become a dominant belief system?</vt:lpstr>
      <vt:lpstr>Why is history vital when we think about ‘human nature?’</vt:lpstr>
      <vt:lpstr>PowerPoint Presentation</vt:lpstr>
    </vt:vector>
  </TitlesOfParts>
  <Company>KCL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Being Human: Human Nature from the Renaissance to Freud (HI281)</dc:title>
  <dc:creator>Giovanni</dc:creator>
  <cp:lastModifiedBy>Giovanni</cp:lastModifiedBy>
  <cp:revision>34</cp:revision>
  <dcterms:created xsi:type="dcterms:W3CDTF">2019-09-25T11:43:05Z</dcterms:created>
  <dcterms:modified xsi:type="dcterms:W3CDTF">2019-09-30T11:15:32Z</dcterms:modified>
</cp:coreProperties>
</file>