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11"/>
  </p:normalViewPr>
  <p:slideViewPr>
    <p:cSldViewPr snapToGrid="0" snapToObjects="1">
      <p:cViewPr varScale="1">
        <p:scale>
          <a:sx n="109" d="100"/>
          <a:sy n="109" d="100"/>
        </p:scale>
        <p:origin x="1720"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GB"/>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GB"/>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GB"/>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10/2/20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GB"/>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10/2/20</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GB"/>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GB"/>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dirty="0"/>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10/2/20</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GB"/>
              <a:t>Drag picture to placeholder or click icon to add</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GB"/>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GB"/>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10/2/20</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GB"/>
              <a:t>Drag picture to placeholder or click icon to add</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GB"/>
              <a:t>Drag picture to placeholder or click icon to add</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GB"/>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GB"/>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a:p>
        </p:txBody>
      </p:sp>
      <p:sp>
        <p:nvSpPr>
          <p:cNvPr id="3" name="Content Placeholder 2"/>
          <p:cNvSpPr>
            <a:spLocks noGrp="1"/>
          </p:cNvSpPr>
          <p:nvPr>
            <p:ph idx="1"/>
          </p:nvPr>
        </p:nvSpPr>
        <p:spPr/>
        <p:txBody>
          <a:bodyPr/>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GB"/>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10/2/20</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GB"/>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GB"/>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0FAA508-F0CD-46EA-95FB-26B559A0B5D9}" type="datetimeFigureOut">
              <a:rPr lang="en-US" smtClean="0"/>
              <a:t>10/2/20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10/2/20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7" name="Date Placeholder 6"/>
          <p:cNvSpPr>
            <a:spLocks noGrp="1"/>
          </p:cNvSpPr>
          <p:nvPr>
            <p:ph type="dt" sz="half" idx="10"/>
          </p:nvPr>
        </p:nvSpPr>
        <p:spPr>
          <a:xfrm>
            <a:off x="6580094" y="188259"/>
            <a:ext cx="2133600" cy="365125"/>
          </a:xfrm>
        </p:spPr>
        <p:txBody>
          <a:bodyPr/>
          <a:lstStyle/>
          <a:p>
            <a:fld id="{70FAA508-F0CD-46EA-95FB-26B559A0B5D9}" type="datetimeFigureOut">
              <a:rPr lang="en-US" smtClean="0"/>
              <a:t>10/2/20</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4A822907-8A9D-4F6B-98F6-913902AD56B5}" type="slidenum">
              <a:rPr lang="en-US" smtClean="0"/>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a:p>
        </p:txBody>
      </p:sp>
      <p:sp>
        <p:nvSpPr>
          <p:cNvPr id="3" name="Date Placeholder 2"/>
          <p:cNvSpPr>
            <a:spLocks noGrp="1"/>
          </p:cNvSpPr>
          <p:nvPr>
            <p:ph type="dt" sz="half" idx="10"/>
          </p:nvPr>
        </p:nvSpPr>
        <p:spPr/>
        <p:txBody>
          <a:bodyPr/>
          <a:lstStyle/>
          <a:p>
            <a:fld id="{70FAA508-F0CD-46EA-95FB-26B559A0B5D9}" type="datetimeFigureOut">
              <a:rPr lang="en-US" smtClean="0"/>
              <a:t>10/2/20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FAA508-F0CD-46EA-95FB-26B559A0B5D9}" type="datetimeFigureOut">
              <a:rPr lang="en-US" smtClean="0"/>
              <a:t>10/2/20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GB"/>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10/2/20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GB"/>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70FAA508-F0CD-46EA-95FB-26B559A0B5D9}" type="datetimeFigureOut">
              <a:rPr lang="en-US" smtClean="0"/>
              <a:t>10/2/20</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4A822907-8A9D-4F6B-98F6-913902AD56B5}" type="slidenum">
              <a:rPr lang="en-US" smtClean="0"/>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png"/><Relationship Id="rId4" Type="http://schemas.openxmlformats.org/officeDocument/2006/relationships/hyperlink" Target="mailto:claudia.stein@warwick.ac.uk"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audio" Target="../media/media3.m4a"/><Relationship Id="rId2" Type="http://schemas.microsoft.com/office/2007/relationships/media" Target="../media/media3.m4a"/><Relationship Id="rId1" Type="http://schemas.openxmlformats.org/officeDocument/2006/relationships/tags" Target="../tags/tag1.xml"/><Relationship Id="rId5" Type="http://schemas.openxmlformats.org/officeDocument/2006/relationships/image" Target="../media/image1.png"/><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Being Human: Human Nature from the Renaissance to Freud (HI281)</a:t>
            </a:r>
          </a:p>
        </p:txBody>
      </p:sp>
      <p:sp>
        <p:nvSpPr>
          <p:cNvPr id="3" name="Subtitle 2"/>
          <p:cNvSpPr>
            <a:spLocks noGrp="1"/>
          </p:cNvSpPr>
          <p:nvPr>
            <p:ph type="subTitle" idx="1"/>
          </p:nvPr>
        </p:nvSpPr>
        <p:spPr/>
        <p:txBody>
          <a:bodyPr/>
          <a:lstStyle/>
          <a:p>
            <a:endParaRPr lang="en-US" dirty="0"/>
          </a:p>
          <a:p>
            <a:r>
              <a:rPr lang="en-US" dirty="0" err="1"/>
              <a:t>Dr</a:t>
            </a:r>
            <a:r>
              <a:rPr lang="en-US" dirty="0"/>
              <a:t> Claudia Stein (</a:t>
            </a:r>
            <a:r>
              <a:rPr lang="en-US" dirty="0">
                <a:hlinkClick r:id="rId4"/>
              </a:rPr>
              <a:t>claudia.stein@warwick.ac.uk</a:t>
            </a:r>
            <a:r>
              <a:rPr lang="en-US" dirty="0"/>
              <a:t>, H3.12</a:t>
            </a:r>
          </a:p>
          <a:p>
            <a:endParaRPr lang="en-US" dirty="0"/>
          </a:p>
          <a:p>
            <a:r>
              <a:rPr lang="en-US" dirty="0"/>
              <a:t>All lectures and seminars will be online in term I. </a:t>
            </a:r>
          </a:p>
          <a:p>
            <a:endParaRPr lang="en-US" dirty="0"/>
          </a:p>
          <a:p>
            <a:r>
              <a:rPr lang="en-US" dirty="0"/>
              <a:t>Office hours see module website or department website</a:t>
            </a:r>
          </a:p>
        </p:txBody>
      </p:sp>
      <p:pic>
        <p:nvPicPr>
          <p:cNvPr id="4" name="Audio 3">
            <a:hlinkClick r:id="" action="ppaction://media"/>
            <a:extLst>
              <a:ext uri="{FF2B5EF4-FFF2-40B4-BE49-F238E27FC236}">
                <a16:creationId xmlns:a16="http://schemas.microsoft.com/office/drawing/2014/main" id="{876B7F24-D602-3F43-BA6A-BE07D43BB6D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151222823"/>
      </p:ext>
    </p:extLst>
  </p:cSld>
  <p:clrMapOvr>
    <a:masterClrMapping/>
  </p:clrMapOvr>
  <mc:AlternateContent xmlns:mc="http://schemas.openxmlformats.org/markup-compatibility/2006">
    <mc:Choice xmlns:p14="http://schemas.microsoft.com/office/powerpoint/2010/main" Requires="p14">
      <p:transition spd="slow" p14:dur="2000" advTm="11502"/>
    </mc:Choice>
    <mc:Fallback>
      <p:transition spd="slow" advTm="115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a:t>Why is history vital when we think about ‘human nature?’</a:t>
            </a:r>
          </a:p>
        </p:txBody>
      </p:sp>
      <p:sp>
        <p:nvSpPr>
          <p:cNvPr id="3" name="Content Placeholder 2"/>
          <p:cNvSpPr>
            <a:spLocks noGrp="1"/>
          </p:cNvSpPr>
          <p:nvPr>
            <p:ph idx="1"/>
          </p:nvPr>
        </p:nvSpPr>
        <p:spPr/>
        <p:txBody>
          <a:bodyPr/>
          <a:lstStyle/>
          <a:p>
            <a:r>
              <a:rPr lang="en-US" dirty="0"/>
              <a:t>If human nature is entirely dependent on</a:t>
            </a:r>
            <a:r>
              <a:rPr lang="en-GB" dirty="0"/>
              <a:t> the specific culture in which it is thought and talked about, human nature is entirely historical, not universal. </a:t>
            </a:r>
          </a:p>
          <a:p>
            <a:r>
              <a:rPr lang="en-US" dirty="0"/>
              <a:t>The claims we make today are also historical; we are historical beings</a:t>
            </a:r>
          </a:p>
        </p:txBody>
      </p:sp>
    </p:spTree>
    <p:extLst>
      <p:ext uri="{BB962C8B-B14F-4D97-AF65-F5344CB8AC3E}">
        <p14:creationId xmlns:p14="http://schemas.microsoft.com/office/powerpoint/2010/main" val="2210442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195" y="224907"/>
            <a:ext cx="8539705" cy="6442915"/>
          </a:xfrm>
        </p:spPr>
        <p:txBody>
          <a:bodyPr>
            <a:normAutofit/>
          </a:bodyPr>
          <a:lstStyle/>
          <a:p>
            <a:pPr marL="0" indent="0">
              <a:lnSpc>
                <a:spcPct val="120000"/>
              </a:lnSpc>
              <a:buNone/>
            </a:pPr>
            <a:r>
              <a:rPr lang="en-GB" dirty="0"/>
              <a:t>‘Evolutionary psychologists have suggested, for instance, that revulsion at the practice of slavery is part of human nature because we have a natural aversion to being humiliated and imprisoned…For most of human history, though, slavery was regarded as natural as individual freedom is today. Only in the past two hundred years have we begun to view the practice with revulsion. We have done so partly because of the political ideas generated by the Enlightenment, partly because of the changing economic needs of capitalism, and partly because of the social struggles of the enslaved and the oppressed. Certainly, today we view opposition to slavery as an essential aspect of our humanity, and see those who advocate slavery as in some way inhuman - but it's a belief that we have arrived at historically, not naturally. To understand human values such as the belief in equality we need to explore not so much human psychology as human history’.</a:t>
            </a:r>
          </a:p>
          <a:p>
            <a:pPr marL="0" indent="0">
              <a:buNone/>
            </a:pPr>
            <a:r>
              <a:rPr lang="en-GB" sz="1400" dirty="0" err="1"/>
              <a:t>Kenan</a:t>
            </a:r>
            <a:r>
              <a:rPr lang="en-GB" sz="1400" dirty="0"/>
              <a:t> Malik, </a:t>
            </a:r>
            <a:r>
              <a:rPr lang="en-US" sz="1400" dirty="0"/>
              <a:t>‘what science can and cannot tell us about human nature’ in </a:t>
            </a:r>
            <a:r>
              <a:rPr lang="en-US" sz="1400" i="1" dirty="0"/>
              <a:t>Human Nature: Fact and Fiction </a:t>
            </a:r>
            <a:r>
              <a:rPr lang="en-US" sz="1400" dirty="0"/>
              <a:t>(2006), chapter 9.</a:t>
            </a:r>
            <a:endParaRPr lang="en-GB" sz="1400" dirty="0"/>
          </a:p>
          <a:p>
            <a:endParaRPr lang="en-US" dirty="0"/>
          </a:p>
        </p:txBody>
      </p:sp>
    </p:spTree>
    <p:extLst>
      <p:ext uri="{BB962C8B-B14F-4D97-AF65-F5344CB8AC3E}">
        <p14:creationId xmlns:p14="http://schemas.microsoft.com/office/powerpoint/2010/main" val="907641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a:t>
            </a:r>
          </a:p>
        </p:txBody>
      </p:sp>
      <p:sp>
        <p:nvSpPr>
          <p:cNvPr id="3" name="Content Placeholder 2"/>
          <p:cNvSpPr>
            <a:spLocks noGrp="1"/>
          </p:cNvSpPr>
          <p:nvPr>
            <p:ph idx="1"/>
          </p:nvPr>
        </p:nvSpPr>
        <p:spPr>
          <a:xfrm>
            <a:off x="832338" y="2332892"/>
            <a:ext cx="7892562" cy="3933437"/>
          </a:xfrm>
        </p:spPr>
        <p:txBody>
          <a:bodyPr>
            <a:normAutofit fontScale="92500" lnSpcReduction="20000"/>
          </a:bodyPr>
          <a:lstStyle/>
          <a:p>
            <a:pPr marL="0" indent="0">
              <a:buNone/>
            </a:pPr>
            <a:r>
              <a:rPr lang="en-US" b="1" dirty="0"/>
              <a:t>Second Year Early modern options</a:t>
            </a:r>
            <a:endParaRPr lang="en-US" dirty="0"/>
          </a:p>
          <a:p>
            <a:r>
              <a:rPr lang="en-US" dirty="0"/>
              <a:t>1 x 1500 word Essay (10%) </a:t>
            </a:r>
          </a:p>
          <a:p>
            <a:r>
              <a:rPr lang="en-US" dirty="0"/>
              <a:t>1 x 3000 word Essay (40%) </a:t>
            </a:r>
          </a:p>
          <a:p>
            <a:r>
              <a:rPr lang="en-GB" dirty="0"/>
              <a:t>7 day take-home assessment </a:t>
            </a:r>
            <a:r>
              <a:rPr lang="en-US" dirty="0"/>
              <a:t>(40%)</a:t>
            </a:r>
          </a:p>
          <a:p>
            <a:r>
              <a:rPr lang="en-US" dirty="0"/>
              <a:t>Oral Participation/engagement (10%)</a:t>
            </a:r>
          </a:p>
          <a:p>
            <a:endParaRPr lang="en-US" dirty="0"/>
          </a:p>
          <a:p>
            <a:pPr marL="0" indent="0">
              <a:buNone/>
            </a:pPr>
            <a:r>
              <a:rPr lang="en-US" dirty="0"/>
              <a:t>Check for deadlines:  https://</a:t>
            </a:r>
            <a:r>
              <a:rPr lang="en-US" dirty="0" err="1"/>
              <a:t>warwick.ac.uk</a:t>
            </a:r>
            <a:r>
              <a:rPr lang="en-US" dirty="0"/>
              <a:t>/</a:t>
            </a:r>
            <a:r>
              <a:rPr lang="en-US" dirty="0" err="1"/>
              <a:t>fac</a:t>
            </a:r>
            <a:r>
              <a:rPr lang="en-US" dirty="0"/>
              <a:t>/arts/history/students/undergraduate/assess-coursework/#deadlines</a:t>
            </a:r>
          </a:p>
        </p:txBody>
      </p:sp>
      <p:pic>
        <p:nvPicPr>
          <p:cNvPr id="4" name="Audio 3">
            <a:hlinkClick r:id="" action="ppaction://media"/>
            <a:extLst>
              <a:ext uri="{FF2B5EF4-FFF2-40B4-BE49-F238E27FC236}">
                <a16:creationId xmlns:a16="http://schemas.microsoft.com/office/drawing/2014/main" id="{D813AE59-12B0-8142-8D3E-A5F0FC07FA9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3841321598"/>
      </p:ext>
    </p:extLst>
  </p:cSld>
  <p:clrMapOvr>
    <a:masterClrMapping/>
  </p:clrMapOvr>
  <mc:AlternateContent xmlns:mc="http://schemas.openxmlformats.org/markup-compatibility/2006">
    <mc:Choice xmlns:p14="http://schemas.microsoft.com/office/powerpoint/2010/main" Requires="p14">
      <p:transition spd="slow" p14:dur="2000" advTm="11123"/>
    </mc:Choice>
    <mc:Fallback>
      <p:transition spd="slow" advTm="111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‘Human Nature’</a:t>
            </a:r>
          </a:p>
        </p:txBody>
      </p:sp>
      <p:sp>
        <p:nvSpPr>
          <p:cNvPr id="3" name="Content Placeholder 2"/>
          <p:cNvSpPr>
            <a:spLocks noGrp="1"/>
          </p:cNvSpPr>
          <p:nvPr>
            <p:ph idx="1"/>
          </p:nvPr>
        </p:nvSpPr>
        <p:spPr/>
        <p:txBody>
          <a:bodyPr/>
          <a:lstStyle/>
          <a:p>
            <a:r>
              <a:rPr lang="en-US" dirty="0"/>
              <a:t>Definitions?</a:t>
            </a:r>
          </a:p>
          <a:p>
            <a:r>
              <a:rPr lang="en-US" dirty="0"/>
              <a:t>OED “</a:t>
            </a:r>
            <a:r>
              <a:rPr lang="en-GB" dirty="0"/>
              <a:t>The inherent character or nature of human beings; the sum of traits, characteristics, and predispositions attributed to or associated with human beings”</a:t>
            </a:r>
          </a:p>
          <a:p>
            <a:r>
              <a:rPr lang="en-GB" dirty="0"/>
              <a:t>What does that include? </a:t>
            </a:r>
          </a:p>
          <a:p>
            <a:r>
              <a:rPr lang="en-GB" dirty="0"/>
              <a:t>How human beings think and feel, our value systems and moral codes, how we behave and interact with fellow humans</a:t>
            </a:r>
            <a:endParaRPr lang="en-US" dirty="0"/>
          </a:p>
        </p:txBody>
      </p:sp>
      <p:pic>
        <p:nvPicPr>
          <p:cNvPr id="4" name="Audio 3">
            <a:hlinkClick r:id="" action="ppaction://media"/>
            <a:extLst>
              <a:ext uri="{FF2B5EF4-FFF2-40B4-BE49-F238E27FC236}">
                <a16:creationId xmlns:a16="http://schemas.microsoft.com/office/drawing/2014/main" id="{0FB461F3-9F10-514B-A458-1892BA7C61C6}"/>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2157147499"/>
      </p:ext>
    </p:extLst>
  </p:cSld>
  <p:clrMapOvr>
    <a:masterClrMapping/>
  </p:clrMapOvr>
  <mc:AlternateContent xmlns:mc="http://schemas.openxmlformats.org/markup-compatibility/2006">
    <mc:Choice xmlns:p14="http://schemas.microsoft.com/office/powerpoint/2010/main" Requires="p14">
      <p:transition spd="slow" p14:dur="2000" advTm="5505"/>
    </mc:Choice>
    <mc:Fallback>
      <p:transition spd="slow" advTm="55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1"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Have our views on ‘human nature’ changed since the turn of the last century?</a:t>
            </a:r>
          </a:p>
        </p:txBody>
      </p:sp>
      <p:sp>
        <p:nvSpPr>
          <p:cNvPr id="3" name="Content Placeholder 2"/>
          <p:cNvSpPr>
            <a:spLocks noGrp="1"/>
          </p:cNvSpPr>
          <p:nvPr>
            <p:ph idx="1"/>
          </p:nvPr>
        </p:nvSpPr>
        <p:spPr/>
        <p:txBody>
          <a:bodyPr>
            <a:normAutofit lnSpcReduction="10000"/>
          </a:bodyPr>
          <a:lstStyle/>
          <a:p>
            <a:pPr marL="0" indent="0">
              <a:buNone/>
            </a:pPr>
            <a:r>
              <a:rPr lang="en-GB" dirty="0"/>
              <a:t>‘These are knowing, anti-heroic times… Where previous centuries saw Man as, to paraphrase Hamlet, noble in reason, infinite in faculties, in action like an angel, in apprehension like a God, today we see a much baser being, whose actions have covered him in wretchedness and shame. Following a century despoiled by two world wars and the Holocaust, Hiroshima and ethnic cleansing, by gulags and concentration camps, the “dignity of Man” appears at best ironic, at worst dangerously self-deluded’. </a:t>
            </a:r>
          </a:p>
          <a:p>
            <a:pPr marL="0" indent="0">
              <a:buNone/>
            </a:pPr>
            <a:endParaRPr lang="en-GB" sz="1200" dirty="0"/>
          </a:p>
          <a:p>
            <a:pPr marL="0" indent="0">
              <a:buNone/>
            </a:pPr>
            <a:r>
              <a:rPr lang="en-GB" sz="1400" dirty="0" err="1"/>
              <a:t>Kenan</a:t>
            </a:r>
            <a:r>
              <a:rPr lang="en-GB" sz="1400" dirty="0"/>
              <a:t> Malik, </a:t>
            </a:r>
            <a:r>
              <a:rPr lang="en-US" sz="1400" i="1" dirty="0"/>
              <a:t>Man, Beast and Zombie: What Science Can and Cannot Tell us about Human Nature </a:t>
            </a:r>
            <a:r>
              <a:rPr lang="en-US" sz="1400" dirty="0"/>
              <a:t>(London, 2002), 4.</a:t>
            </a:r>
          </a:p>
          <a:p>
            <a:pPr marL="0" indent="0">
              <a:buNone/>
            </a:pPr>
            <a:endParaRPr lang="en-US" dirty="0"/>
          </a:p>
        </p:txBody>
      </p:sp>
      <p:pic>
        <p:nvPicPr>
          <p:cNvPr id="4" name="Audio 3">
            <a:hlinkClick r:id="" action="ppaction://media"/>
            <a:extLst>
              <a:ext uri="{FF2B5EF4-FFF2-40B4-BE49-F238E27FC236}">
                <a16:creationId xmlns:a16="http://schemas.microsoft.com/office/drawing/2014/main" id="{D2F3E4D1-1E30-5A49-BD7D-6BBD5B7EE21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3234679569"/>
      </p:ext>
    </p:extLst>
  </p:cSld>
  <p:clrMapOvr>
    <a:masterClrMapping/>
  </p:clrMapOvr>
  <mc:AlternateContent xmlns:mc="http://schemas.openxmlformats.org/markup-compatibility/2006">
    <mc:Choice xmlns:p14="http://schemas.microsoft.com/office/powerpoint/2010/main" Requires="p14">
      <p:transition spd="slow" p14:dur="2000" advTm="5152"/>
    </mc:Choice>
    <mc:Fallback>
      <p:transition spd="slow" advTm="51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Is human nature </a:t>
            </a:r>
            <a:r>
              <a:rPr lang="en-US" dirty="0" err="1"/>
              <a:t>transhistorical</a:t>
            </a:r>
            <a:r>
              <a:rPr lang="en-US" dirty="0"/>
              <a:t> or relative?</a:t>
            </a:r>
          </a:p>
        </p:txBody>
      </p:sp>
      <p:sp>
        <p:nvSpPr>
          <p:cNvPr id="3" name="Content Placeholder 2"/>
          <p:cNvSpPr>
            <a:spLocks noGrp="1"/>
          </p:cNvSpPr>
          <p:nvPr>
            <p:ph idx="1"/>
          </p:nvPr>
        </p:nvSpPr>
        <p:spPr>
          <a:xfrm>
            <a:off x="1058257" y="2595562"/>
            <a:ext cx="7666643" cy="4164868"/>
          </a:xfrm>
        </p:spPr>
        <p:txBody>
          <a:bodyPr/>
          <a:lstStyle/>
          <a:p>
            <a:r>
              <a:rPr lang="en-US" dirty="0"/>
              <a:t>Our argument:</a:t>
            </a:r>
          </a:p>
          <a:p>
            <a:pPr marL="0" indent="0">
              <a:buNone/>
            </a:pPr>
            <a:r>
              <a:rPr lang="en-GB" dirty="0"/>
              <a:t>human nature is not a ‘thing’, but rather it is a construct, it is socio-culturally constructed.  At different moments in time, ‘being human’ has been constructed and interpreted differently according to dominant values, norms, and systems of knowledge. And this module investigates those differences over time in Western culture and how they link to wider social, cultural and economic contexts.</a:t>
            </a:r>
          </a:p>
          <a:p>
            <a:pPr marL="0" indent="0">
              <a:buNone/>
            </a:pPr>
            <a:r>
              <a:rPr lang="en-GB" dirty="0"/>
              <a:t>Human nature is ‘relative’; it cannot and won’t be ‘discovered’ at some point in the future</a:t>
            </a:r>
          </a:p>
          <a:p>
            <a:pPr marL="0" indent="0">
              <a:buNone/>
            </a:pPr>
            <a:endParaRPr lang="en-GB" dirty="0"/>
          </a:p>
        </p:txBody>
      </p:sp>
    </p:spTree>
    <p:extLst>
      <p:ext uri="{BB962C8B-B14F-4D97-AF65-F5344CB8AC3E}">
        <p14:creationId xmlns:p14="http://schemas.microsoft.com/office/powerpoint/2010/main" val="3713322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are today’s assumptions about human nature?</a:t>
            </a:r>
          </a:p>
        </p:txBody>
      </p:sp>
      <p:sp>
        <p:nvSpPr>
          <p:cNvPr id="3" name="Content Placeholder 2"/>
          <p:cNvSpPr>
            <a:spLocks noGrp="1"/>
          </p:cNvSpPr>
          <p:nvPr>
            <p:ph idx="1"/>
          </p:nvPr>
        </p:nvSpPr>
        <p:spPr/>
        <p:txBody>
          <a:bodyPr>
            <a:normAutofit fontScale="70000" lnSpcReduction="20000"/>
          </a:bodyPr>
          <a:lstStyle/>
          <a:p>
            <a:r>
              <a:rPr lang="en-US" dirty="0"/>
              <a:t>The biological framework: proponents of this view - evolutionary biologists, evolutionary psychologists and cognitive neuroscientists. Famous examples include O.E. Wilson and Richard Dawkins. </a:t>
            </a:r>
          </a:p>
          <a:p>
            <a:pPr marL="1035050" lvl="3" indent="0">
              <a:buNone/>
            </a:pPr>
            <a:endParaRPr lang="en-US" dirty="0"/>
          </a:p>
          <a:p>
            <a:pPr marL="1035050" lvl="3" indent="0">
              <a:buNone/>
            </a:pPr>
            <a:r>
              <a:rPr lang="en-US" dirty="0"/>
              <a:t>‘How does the mind work, and beyond that does it work in such a way and not another, and from there two considerations together, what is is mans ultimate nature. We keep returning to this subject with a sense of hesitance and even dread. For the brain is a machine of ten million cells....” (O.E. Wilson, On Human Nature, p. 1)</a:t>
            </a:r>
          </a:p>
          <a:p>
            <a:r>
              <a:rPr lang="en-US" dirty="0"/>
              <a:t>They put forward the conviction that the distinctive aspects of being human can be explained in purely naturalistic terms. In this framework what it means to be human can be reduced to what it means to be a biological species.</a:t>
            </a:r>
          </a:p>
          <a:p>
            <a:r>
              <a:rPr lang="en-US" dirty="0"/>
              <a:t>‘Sociobiology’ – the belief that </a:t>
            </a:r>
            <a:r>
              <a:rPr lang="en-GB" dirty="0"/>
              <a:t>that human sentiment and behaviour is shaped entirely by the desire to maximise the spread of one’s genes. So what we do, think, believe and feel is completely determined by our genetic set up. All human knowledge, they argue, must be based on evolutionary biology.</a:t>
            </a:r>
          </a:p>
        </p:txBody>
      </p:sp>
    </p:spTree>
    <p:extLst>
      <p:ext uri="{BB962C8B-B14F-4D97-AF65-F5344CB8AC3E}">
        <p14:creationId xmlns:p14="http://schemas.microsoft.com/office/powerpoint/2010/main" val="3904803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Is scientific knowledge about ‘human nature’ more objective than other forms of knowledge?</a:t>
            </a:r>
          </a:p>
        </p:txBody>
      </p:sp>
      <p:sp>
        <p:nvSpPr>
          <p:cNvPr id="3" name="Content Placeholder 2"/>
          <p:cNvSpPr>
            <a:spLocks noGrp="1"/>
          </p:cNvSpPr>
          <p:nvPr>
            <p:ph idx="1"/>
          </p:nvPr>
        </p:nvSpPr>
        <p:spPr/>
        <p:txBody>
          <a:bodyPr>
            <a:normAutofit fontScale="77500" lnSpcReduction="20000"/>
          </a:bodyPr>
          <a:lstStyle/>
          <a:p>
            <a:r>
              <a:rPr lang="en-GB" dirty="0"/>
              <a:t>The interpretations scientists place on their data are often shaped by cultural attitudes, needs and possibilities. So scientific knowledge about human nature is always produced </a:t>
            </a:r>
            <a:r>
              <a:rPr lang="en-GB" i="1" dirty="0"/>
              <a:t>in </a:t>
            </a:r>
            <a:r>
              <a:rPr lang="en-GB" dirty="0"/>
              <a:t>a specific culture at a specific moment in time – and as a result, reflects many of the values of the culture in which it is practiced. </a:t>
            </a:r>
            <a:endParaRPr lang="en-US" i="1" dirty="0"/>
          </a:p>
          <a:p>
            <a:r>
              <a:rPr lang="en-US" i="1" dirty="0"/>
              <a:t>“People bring a prior view of what sort of being a human is to bear on their descriptions of people. There are no neutral descriptions. We need a historical and philosophical perspective in order to bring into the open the origins and implications of our self-descriptions”. </a:t>
            </a:r>
            <a:r>
              <a:rPr lang="en-US" dirty="0"/>
              <a:t>(Roger Smith, p4.)</a:t>
            </a:r>
            <a:r>
              <a:rPr lang="en-GB" dirty="0"/>
              <a:t> </a:t>
            </a:r>
          </a:p>
          <a:p>
            <a:r>
              <a:rPr lang="en-GB" dirty="0"/>
              <a:t>Our culture assumes certain social norms about men and women – and then explains them as traits fixed and rooted in an unaltered biological core. What this course seeks to demonstrate is that the human traits taken to be fixed and universal, are of course nothing of the sort. </a:t>
            </a:r>
            <a:endParaRPr lang="en-US" dirty="0"/>
          </a:p>
        </p:txBody>
      </p:sp>
    </p:spTree>
    <p:extLst>
      <p:ext uri="{BB962C8B-B14F-4D97-AF65-F5344CB8AC3E}">
        <p14:creationId xmlns:p14="http://schemas.microsoft.com/office/powerpoint/2010/main" val="2816247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195" y="264596"/>
            <a:ext cx="8862900" cy="6389996"/>
          </a:xfrm>
        </p:spPr>
        <p:txBody>
          <a:bodyPr/>
          <a:lstStyle/>
          <a:p>
            <a:r>
              <a:rPr lang="en-GB" dirty="0"/>
              <a:t>“If there are biological capacities in common among people, and it is an almost empty truism to accept this, it is not possible to describe these capacities independently of their expression in particular forms of cultural life. The capacities are embedded in the way life is lived; they do not exist independently of that life … As the anthropologist Clifford Geertz once observed, 'there is no such thing as a human nature independent of culture’”. (Roger Smith, p.35)</a:t>
            </a:r>
          </a:p>
          <a:p>
            <a:r>
              <a:rPr lang="en-US" dirty="0"/>
              <a:t>The genetic proximity of Man and ape is without question. There are, however, different ways of interpreting this closeness. One could say, given the tiny genetic difference, that our humanity does not lie in our genes. Or one could argue that we are little more than another ape, and that the roots of our behavior must lie in our animal, and in particular ape, ancestry. In adopting the second argument, Darwinists are doing more than taking an objective look at the human condition. They are interpreting the scientific data through a particular philosophical lens. They are projecting their vision of what it means to be human on to the data. (</a:t>
            </a:r>
            <a:r>
              <a:rPr lang="en-US" dirty="0" err="1"/>
              <a:t>Kenan</a:t>
            </a:r>
            <a:r>
              <a:rPr lang="en-US" dirty="0"/>
              <a:t> Malik, p.21)</a:t>
            </a:r>
          </a:p>
        </p:txBody>
      </p:sp>
    </p:spTree>
    <p:extLst>
      <p:ext uri="{BB962C8B-B14F-4D97-AF65-F5344CB8AC3E}">
        <p14:creationId xmlns:p14="http://schemas.microsoft.com/office/powerpoint/2010/main" val="1551908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How did our current model of ‘Human Nature’ become a dominant belief system?</a:t>
            </a:r>
          </a:p>
        </p:txBody>
      </p:sp>
      <p:sp>
        <p:nvSpPr>
          <p:cNvPr id="3" name="Content Placeholder 2"/>
          <p:cNvSpPr>
            <a:spLocks noGrp="1"/>
          </p:cNvSpPr>
          <p:nvPr>
            <p:ph idx="1"/>
          </p:nvPr>
        </p:nvSpPr>
        <p:spPr/>
        <p:txBody>
          <a:bodyPr/>
          <a:lstStyle/>
          <a:p>
            <a:r>
              <a:rPr lang="en-GB" dirty="0"/>
              <a:t>The precise social and economic context in which dominant belief systems come to take hold is absolutely key.</a:t>
            </a:r>
          </a:p>
          <a:p>
            <a:r>
              <a:rPr lang="en-GB" dirty="0"/>
              <a:t>What kind of human being does the biological model construct? Key traits?</a:t>
            </a:r>
          </a:p>
          <a:p>
            <a:r>
              <a:rPr lang="en-GB" dirty="0"/>
              <a:t>In what precise socio-economic context did these ideas flourish?</a:t>
            </a:r>
          </a:p>
          <a:p>
            <a:pPr marL="349250" lvl="1" indent="0">
              <a:buNone/>
            </a:pPr>
            <a:r>
              <a:rPr lang="en-GB" dirty="0"/>
              <a:t>	Neoliberalism since the 1970s </a:t>
            </a:r>
            <a:endParaRPr lang="en-US" dirty="0"/>
          </a:p>
        </p:txBody>
      </p:sp>
    </p:spTree>
    <p:extLst>
      <p:ext uri="{BB962C8B-B14F-4D97-AF65-F5344CB8AC3E}">
        <p14:creationId xmlns:p14="http://schemas.microsoft.com/office/powerpoint/2010/main" val="206011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9|1|2.2|0.5"/>
</p:tagLst>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8580</TotalTime>
  <Words>1342</Words>
  <Application>Microsoft Macintosh PowerPoint</Application>
  <PresentationFormat>On-screen Show (4:3)</PresentationFormat>
  <Paragraphs>50</Paragraphs>
  <Slides>11</Slides>
  <Notes>0</Notes>
  <HiddenSlides>0</HiddenSlides>
  <MMClips>4</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Century Gothic</vt:lpstr>
      <vt:lpstr>Wingdings 2</vt:lpstr>
      <vt:lpstr>Perception</vt:lpstr>
      <vt:lpstr>Being Human: Human Nature from the Renaissance to Freud (HI281)</vt:lpstr>
      <vt:lpstr>Assessment</vt:lpstr>
      <vt:lpstr>‘Human Nature’</vt:lpstr>
      <vt:lpstr>Have our views on ‘human nature’ changed since the turn of the last century?</vt:lpstr>
      <vt:lpstr>Is human nature transhistorical or relative?</vt:lpstr>
      <vt:lpstr>What are today’s assumptions about human nature?</vt:lpstr>
      <vt:lpstr>Is scientific knowledge about ‘human nature’ more objective than other forms of knowledge?</vt:lpstr>
      <vt:lpstr>PowerPoint Presentation</vt:lpstr>
      <vt:lpstr>How did our current model of ‘Human Nature’ become a dominant belief system?</vt:lpstr>
      <vt:lpstr>Why is history vital when we think about ‘human nature?’</vt:lpstr>
      <vt:lpstr>PowerPoint Presentation</vt:lpstr>
    </vt:vector>
  </TitlesOfParts>
  <Company>KCL</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Being Human: Human Nature from the Renaissance to Freud (HI281)</dc:title>
  <dc:creator>Giovanni</dc:creator>
  <cp:lastModifiedBy>Stein, Claudia</cp:lastModifiedBy>
  <cp:revision>45</cp:revision>
  <dcterms:created xsi:type="dcterms:W3CDTF">2019-09-25T11:43:05Z</dcterms:created>
  <dcterms:modified xsi:type="dcterms:W3CDTF">2020-10-06T07:46:14Z</dcterms:modified>
</cp:coreProperties>
</file>