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0" r:id="rId3"/>
    <p:sldId id="271" r:id="rId4"/>
    <p:sldId id="272" r:id="rId5"/>
    <p:sldId id="257" r:id="rId6"/>
    <p:sldId id="259" r:id="rId7"/>
    <p:sldId id="260" r:id="rId8"/>
    <p:sldId id="273" r:id="rId9"/>
    <p:sldId id="261" r:id="rId10"/>
    <p:sldId id="274" r:id="rId11"/>
    <p:sldId id="275" r:id="rId12"/>
    <p:sldId id="258" r:id="rId13"/>
    <p:sldId id="277" r:id="rId14"/>
    <p:sldId id="279" r:id="rId15"/>
    <p:sldId id="263" r:id="rId16"/>
    <p:sldId id="264" r:id="rId17"/>
    <p:sldId id="266" r:id="rId18"/>
    <p:sldId id="267" r:id="rId19"/>
    <p:sldId id="265" r:id="rId20"/>
    <p:sldId id="268" r:id="rId21"/>
    <p:sldId id="26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5" d="100"/>
          <a:sy n="75" d="100"/>
        </p:scale>
        <p:origin x="-2584" y="-3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384B11F-738C-6442-B125-DADF4830089B}" type="datetimeFigureOut">
              <a:rPr lang="en-US" smtClean="0"/>
              <a:t>04/12/16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99805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384B11F-738C-6442-B125-DADF4830089B}" type="datetimeFigureOut">
              <a:rPr lang="en-US" smtClean="0"/>
              <a:t>04/12/16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582142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384B11F-738C-6442-B125-DADF4830089B}" type="datetimeFigureOut">
              <a:rPr lang="en-US" smtClean="0"/>
              <a:t>04/12/16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2082744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384B11F-738C-6442-B125-DADF4830089B}" type="datetimeFigureOut">
              <a:rPr lang="en-US" smtClean="0"/>
              <a:t>04/12/16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2578601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384B11F-738C-6442-B125-DADF4830089B}" type="datetimeFigureOut">
              <a:rPr lang="en-US" smtClean="0"/>
              <a:t>04/12/16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2741826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384B11F-738C-6442-B125-DADF4830089B}" type="datetimeFigureOut">
              <a:rPr lang="en-US" smtClean="0"/>
              <a:t>04/12/16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156666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384B11F-738C-6442-B125-DADF4830089B}" type="datetimeFigureOut">
              <a:rPr lang="en-US" smtClean="0"/>
              <a:t>04/12/16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2842869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384B11F-738C-6442-B125-DADF4830089B}" type="datetimeFigureOut">
              <a:rPr lang="en-US" smtClean="0"/>
              <a:t>04/12/16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1310546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84B11F-738C-6442-B125-DADF4830089B}" type="datetimeFigureOut">
              <a:rPr lang="en-US" smtClean="0"/>
              <a:t>04/12/16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1536891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384B11F-738C-6442-B125-DADF4830089B}" type="datetimeFigureOut">
              <a:rPr lang="en-US" smtClean="0"/>
              <a:t>04/12/16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851253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384B11F-738C-6442-B125-DADF4830089B}" type="datetimeFigureOut">
              <a:rPr lang="en-US" smtClean="0"/>
              <a:t>04/12/16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B3E220-7CCD-8C4E-B87B-58F7AC9E5D97}" type="slidenum">
              <a:rPr lang="en-US" smtClean="0"/>
              <a:t>‹#›</a:t>
            </a:fld>
            <a:endParaRPr lang="en-US"/>
          </a:p>
        </p:txBody>
      </p:sp>
    </p:spTree>
    <p:extLst>
      <p:ext uri="{BB962C8B-B14F-4D97-AF65-F5344CB8AC3E}">
        <p14:creationId xmlns:p14="http://schemas.microsoft.com/office/powerpoint/2010/main" val="33029419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84B11F-738C-6442-B125-DADF4830089B}" type="datetimeFigureOut">
              <a:rPr lang="en-US" smtClean="0"/>
              <a:t>04/12/16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B3E220-7CCD-8C4E-B87B-58F7AC9E5D97}" type="slidenum">
              <a:rPr lang="en-US" smtClean="0"/>
              <a:t>‹#›</a:t>
            </a:fld>
            <a:endParaRPr lang="en-US"/>
          </a:p>
        </p:txBody>
      </p:sp>
    </p:spTree>
    <p:extLst>
      <p:ext uri="{BB962C8B-B14F-4D97-AF65-F5344CB8AC3E}">
        <p14:creationId xmlns:p14="http://schemas.microsoft.com/office/powerpoint/2010/main" val="7406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98714" y="925287"/>
            <a:ext cx="7747000" cy="2554545"/>
          </a:xfrm>
          <a:prstGeom prst="rect">
            <a:avLst/>
          </a:prstGeom>
        </p:spPr>
        <p:txBody>
          <a:bodyPr wrap="square">
            <a:spAutoFit/>
          </a:bodyPr>
          <a:lstStyle/>
          <a:p>
            <a:pPr algn="ctr"/>
            <a:r>
              <a:rPr lang="en-GB" sz="3200" b="1" dirty="0" smtClean="0"/>
              <a:t>Lecture 9/Term 1:</a:t>
            </a:r>
          </a:p>
          <a:p>
            <a:pPr algn="ctr"/>
            <a:endParaRPr lang="en-GB" sz="3200" b="1" dirty="0" smtClean="0"/>
          </a:p>
          <a:p>
            <a:pPr algn="ctr"/>
            <a:r>
              <a:rPr lang="en-GB" sz="3200" b="1" dirty="0" smtClean="0"/>
              <a:t>What </a:t>
            </a:r>
            <a:r>
              <a:rPr lang="en-GB" sz="3200" b="1" dirty="0"/>
              <a:t>is </a:t>
            </a:r>
            <a:r>
              <a:rPr lang="en-GB" sz="3200" b="1" dirty="0" smtClean="0"/>
              <a:t>Man? </a:t>
            </a:r>
            <a:r>
              <a:rPr lang="en-GB" sz="3200" b="1" dirty="0"/>
              <a:t>The Quest for Human Nature and the ‘Science of Man’ in the Enlightenment</a:t>
            </a:r>
            <a:endParaRPr lang="en-GB" sz="3200" dirty="0"/>
          </a:p>
        </p:txBody>
      </p:sp>
      <p:pic>
        <p:nvPicPr>
          <p:cNvPr id="6" name="Picture 5" descr="camper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56" y="3697547"/>
            <a:ext cx="4427994" cy="2747151"/>
          </a:xfrm>
          <a:prstGeom prst="rect">
            <a:avLst/>
          </a:prstGeom>
        </p:spPr>
      </p:pic>
    </p:spTree>
    <p:extLst>
      <p:ext uri="{BB962C8B-B14F-4D97-AF65-F5344CB8AC3E}">
        <p14:creationId xmlns:p14="http://schemas.microsoft.com/office/powerpoint/2010/main" val="2682203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713" y="1343410"/>
            <a:ext cx="5145582" cy="3609590"/>
          </a:xfrm>
          <a:prstGeom prst="rect">
            <a:avLst/>
          </a:prstGeom>
        </p:spPr>
      </p:pic>
      <p:sp>
        <p:nvSpPr>
          <p:cNvPr id="4" name="TextBox 3"/>
          <p:cNvSpPr txBox="1"/>
          <p:nvPr/>
        </p:nvSpPr>
        <p:spPr>
          <a:xfrm>
            <a:off x="4927869" y="725714"/>
            <a:ext cx="3726274" cy="5632312"/>
          </a:xfrm>
          <a:prstGeom prst="rect">
            <a:avLst/>
          </a:prstGeom>
          <a:noFill/>
        </p:spPr>
        <p:txBody>
          <a:bodyPr wrap="square" rtlCol="0">
            <a:spAutoFit/>
          </a:bodyPr>
          <a:lstStyle/>
          <a:p>
            <a:endParaRPr lang="en-US" dirty="0"/>
          </a:p>
          <a:p>
            <a:pPr marL="285750" indent="-285750">
              <a:buFont typeface="Arial"/>
              <a:buChar char="•"/>
            </a:pPr>
            <a:r>
              <a:rPr lang="en-US" dirty="0" smtClean="0"/>
              <a:t>Collective and increasingly international project which reaches out to wider audience  (Republic of Letters)</a:t>
            </a:r>
          </a:p>
          <a:p>
            <a:pPr marL="285750" indent="-285750">
              <a:buFont typeface="Arial"/>
              <a:buChar char="•"/>
            </a:pPr>
            <a:endParaRPr lang="en-US" dirty="0" smtClean="0"/>
          </a:p>
          <a:p>
            <a:pPr marL="285750" indent="-285750">
              <a:buFont typeface="Arial"/>
              <a:buChar char="•"/>
            </a:pPr>
            <a:r>
              <a:rPr lang="en-US" dirty="0" smtClean="0"/>
              <a:t>Although still mainly a project of educated classes but increasingly women became central to it (salon culture)</a:t>
            </a:r>
          </a:p>
          <a:p>
            <a:pPr marL="285750" indent="-285750">
              <a:buFont typeface="Arial"/>
              <a:buChar char="•"/>
            </a:pPr>
            <a:endParaRPr lang="en-US" dirty="0"/>
          </a:p>
          <a:p>
            <a:pPr marL="285750" indent="-285750">
              <a:buFont typeface="Arial"/>
              <a:buChar char="•"/>
            </a:pPr>
            <a:r>
              <a:rPr lang="en-US" dirty="0" smtClean="0"/>
              <a:t>We see the  development of a ‘public sphere’. </a:t>
            </a:r>
          </a:p>
          <a:p>
            <a:pPr marL="285750" indent="-285750">
              <a:buFont typeface="Arial"/>
              <a:buChar char="•"/>
            </a:pPr>
            <a:endParaRPr lang="en-US" dirty="0"/>
          </a:p>
          <a:p>
            <a:r>
              <a:rPr lang="en-US" dirty="0" smtClean="0"/>
              <a:t>Def</a:t>
            </a:r>
            <a:r>
              <a:rPr lang="en-US" dirty="0"/>
              <a:t>. </a:t>
            </a:r>
            <a:r>
              <a:rPr lang="en-US" dirty="0" smtClean="0"/>
              <a:t>public sphere: is </a:t>
            </a:r>
            <a:r>
              <a:rPr lang="en-US" dirty="0"/>
              <a:t>an area in social life where individuals can come together to freely discuss and identify societal problems, and through that discussion influence political action</a:t>
            </a:r>
          </a:p>
          <a:p>
            <a:endParaRPr lang="en-US" dirty="0" smtClean="0"/>
          </a:p>
        </p:txBody>
      </p:sp>
      <p:sp>
        <p:nvSpPr>
          <p:cNvPr id="6" name="TextBox 5"/>
          <p:cNvSpPr txBox="1"/>
          <p:nvPr/>
        </p:nvSpPr>
        <p:spPr>
          <a:xfrm>
            <a:off x="399144" y="417286"/>
            <a:ext cx="4807856" cy="400110"/>
          </a:xfrm>
          <a:prstGeom prst="rect">
            <a:avLst/>
          </a:prstGeom>
          <a:noFill/>
        </p:spPr>
        <p:txBody>
          <a:bodyPr wrap="square" rtlCol="0">
            <a:spAutoFit/>
          </a:bodyPr>
          <a:lstStyle/>
          <a:p>
            <a:r>
              <a:rPr lang="en-US" sz="2000" b="1" dirty="0"/>
              <a:t>What is new in the pursuit of knowledge:</a:t>
            </a:r>
          </a:p>
        </p:txBody>
      </p:sp>
      <p:sp>
        <p:nvSpPr>
          <p:cNvPr id="7" name="TextBox 6"/>
          <p:cNvSpPr txBox="1"/>
          <p:nvPr/>
        </p:nvSpPr>
        <p:spPr>
          <a:xfrm>
            <a:off x="163286" y="5370286"/>
            <a:ext cx="4764583" cy="1200329"/>
          </a:xfrm>
          <a:prstGeom prst="rect">
            <a:avLst/>
          </a:prstGeom>
          <a:noFill/>
        </p:spPr>
        <p:txBody>
          <a:bodyPr wrap="square" rtlCol="0">
            <a:spAutoFit/>
          </a:bodyPr>
          <a:lstStyle/>
          <a:p>
            <a:r>
              <a:rPr lang="en-US" dirty="0"/>
              <a:t>Jürgen </a:t>
            </a:r>
            <a:r>
              <a:rPr lang="en-US" dirty="0" err="1"/>
              <a:t>Habermas</a:t>
            </a:r>
            <a:r>
              <a:rPr lang="en-US" dirty="0"/>
              <a:t>, </a:t>
            </a:r>
            <a:r>
              <a:rPr lang="en-US" i="1" dirty="0"/>
              <a:t>The Structural Transformation of the Public Sphere – An Inquiry into a Category of Bourgeois Society</a:t>
            </a:r>
            <a:r>
              <a:rPr lang="en-US" dirty="0"/>
              <a:t> (1962; 1987)</a:t>
            </a:r>
          </a:p>
          <a:p>
            <a:endParaRPr lang="en-US" dirty="0"/>
          </a:p>
        </p:txBody>
      </p:sp>
    </p:spTree>
    <p:extLst>
      <p:ext uri="{BB962C8B-B14F-4D97-AF65-F5344CB8AC3E}">
        <p14:creationId xmlns:p14="http://schemas.microsoft.com/office/powerpoint/2010/main" val="109069857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8999" y="1469570"/>
            <a:ext cx="5261429" cy="3693319"/>
          </a:xfrm>
          <a:prstGeom prst="rect">
            <a:avLst/>
          </a:prstGeom>
          <a:noFill/>
        </p:spPr>
        <p:txBody>
          <a:bodyPr wrap="square" rtlCol="0">
            <a:spAutoFit/>
          </a:bodyPr>
          <a:lstStyle/>
          <a:p>
            <a:r>
              <a:rPr lang="en-GB" sz="2000" b="1" dirty="0" smtClean="0"/>
              <a:t>The </a:t>
            </a:r>
            <a:r>
              <a:rPr lang="en-GB" sz="2000" b="1" dirty="0"/>
              <a:t>‘ideal’ of an enlightened </a:t>
            </a:r>
            <a:r>
              <a:rPr lang="en-GB" sz="2000" b="1" dirty="0" smtClean="0"/>
              <a:t>personality: </a:t>
            </a:r>
          </a:p>
          <a:p>
            <a:pPr marL="285750" indent="-285750">
              <a:buFont typeface="Arial"/>
              <a:buChar char="•"/>
            </a:pPr>
            <a:endParaRPr lang="en-GB" dirty="0"/>
          </a:p>
          <a:p>
            <a:pPr marL="285750" indent="-285750">
              <a:buFont typeface="Arial"/>
              <a:buChar char="•"/>
            </a:pPr>
            <a:r>
              <a:rPr lang="en-GB" dirty="0" err="1" smtClean="0"/>
              <a:t>polymathic</a:t>
            </a:r>
            <a:r>
              <a:rPr lang="en-GB" dirty="0" smtClean="0"/>
              <a:t> (‘literate’  NOT narrow ‘expert’)</a:t>
            </a:r>
          </a:p>
          <a:p>
            <a:pPr marL="285750" indent="-285750">
              <a:buFont typeface="Arial"/>
              <a:buChar char="•"/>
            </a:pPr>
            <a:endParaRPr lang="en-GB" dirty="0"/>
          </a:p>
          <a:p>
            <a:pPr marL="285750" indent="-285750">
              <a:buFont typeface="Arial"/>
              <a:buChar char="•"/>
            </a:pPr>
            <a:r>
              <a:rPr lang="en-GB" dirty="0"/>
              <a:t>a</a:t>
            </a:r>
            <a:r>
              <a:rPr lang="en-GB" dirty="0" smtClean="0"/>
              <a:t>utonomous AND sociable at the same time</a:t>
            </a:r>
          </a:p>
          <a:p>
            <a:pPr marL="285750" indent="-285750">
              <a:buFont typeface="Arial"/>
              <a:buChar char="•"/>
            </a:pPr>
            <a:endParaRPr lang="en-GB" dirty="0"/>
          </a:p>
          <a:p>
            <a:pPr marL="285750" indent="-285750">
              <a:buFont typeface="Arial"/>
              <a:buChar char="•"/>
            </a:pPr>
            <a:r>
              <a:rPr lang="en-GB" dirty="0" smtClean="0"/>
              <a:t> practical in order to produce ‘useful’ knowledge for the individual but also for society at large</a:t>
            </a:r>
          </a:p>
          <a:p>
            <a:pPr marL="285750" indent="-285750">
              <a:buFont typeface="Arial"/>
              <a:buChar char="•"/>
            </a:pPr>
            <a:endParaRPr lang="en-GB" dirty="0"/>
          </a:p>
          <a:p>
            <a:endParaRPr lang="en-GB" dirty="0" smtClean="0"/>
          </a:p>
          <a:p>
            <a:r>
              <a:rPr lang="en-GB" dirty="0" smtClean="0"/>
              <a:t>The overall aim was to achieve ‘happiness’ for everyone and everywhere.</a:t>
            </a:r>
            <a:endParaRPr lang="en-GB" dirty="0"/>
          </a:p>
          <a:p>
            <a:endParaRPr lang="en-US" dirty="0"/>
          </a:p>
        </p:txBody>
      </p:sp>
    </p:spTree>
    <p:extLst>
      <p:ext uri="{BB962C8B-B14F-4D97-AF65-F5344CB8AC3E}">
        <p14:creationId xmlns:p14="http://schemas.microsoft.com/office/powerpoint/2010/main" val="159259357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15116" y="1487714"/>
            <a:ext cx="6843191" cy="4801315"/>
          </a:xfrm>
          <a:prstGeom prst="rect">
            <a:avLst/>
          </a:prstGeom>
          <a:noFill/>
        </p:spPr>
        <p:txBody>
          <a:bodyPr wrap="square" rtlCol="0">
            <a:spAutoFit/>
          </a:bodyPr>
          <a:lstStyle/>
          <a:p>
            <a:endParaRPr lang="en-US" b="1" dirty="0"/>
          </a:p>
          <a:p>
            <a:endParaRPr lang="en-US" b="1" dirty="0" smtClean="0"/>
          </a:p>
          <a:p>
            <a:r>
              <a:rPr lang="en-US" b="1" dirty="0" smtClean="0"/>
              <a:t>Search for ‘man’ or ‘human nature’ in the Renaissance:</a:t>
            </a:r>
          </a:p>
          <a:p>
            <a:endParaRPr lang="en-US" dirty="0" smtClean="0"/>
          </a:p>
          <a:p>
            <a:r>
              <a:rPr lang="en-US" dirty="0" smtClean="0"/>
              <a:t>A twin-project: </a:t>
            </a:r>
            <a:r>
              <a:rPr lang="en-GB" dirty="0"/>
              <a:t>uniting the good virtuous man and the good </a:t>
            </a:r>
            <a:r>
              <a:rPr lang="en-GB" dirty="0" smtClean="0"/>
              <a:t>Christian</a:t>
            </a:r>
            <a:r>
              <a:rPr lang="en-GB" dirty="0" smtClean="0">
                <a:effectLst/>
              </a:rPr>
              <a:t> </a:t>
            </a:r>
            <a:endParaRPr lang="en-US" dirty="0" smtClean="0"/>
          </a:p>
          <a:p>
            <a:endParaRPr lang="en-US" dirty="0"/>
          </a:p>
          <a:p>
            <a:r>
              <a:rPr lang="en-GB" dirty="0" smtClean="0"/>
              <a:t>“Moralists believed</a:t>
            </a:r>
            <a:r>
              <a:rPr lang="en-GB" dirty="0"/>
              <a:t> </a:t>
            </a:r>
            <a:r>
              <a:rPr lang="en-GB" dirty="0" smtClean="0"/>
              <a:t>that </a:t>
            </a:r>
            <a:r>
              <a:rPr lang="en-GB" dirty="0"/>
              <a:t>from Classical poets, philosopher moralists, historians and statesmen – models of virtue could be derived which the truly civilised man of the Renaissance could pursue, in harmony with the Christian progress towards spirituality and salvation</a:t>
            </a:r>
            <a:r>
              <a:rPr lang="en-GB" dirty="0" smtClean="0"/>
              <a:t>.’ </a:t>
            </a:r>
            <a:r>
              <a:rPr lang="en-GB" dirty="0"/>
              <a:t>(Porter, </a:t>
            </a:r>
            <a:r>
              <a:rPr lang="en-GB" dirty="0" smtClean="0"/>
              <a:t>Enlightenment, p</a:t>
            </a:r>
            <a:r>
              <a:rPr lang="en-GB" dirty="0"/>
              <a:t>. 12).</a:t>
            </a:r>
            <a:r>
              <a:rPr lang="en-GB" dirty="0" smtClean="0">
                <a:effectLst/>
              </a:rPr>
              <a:t> </a:t>
            </a:r>
          </a:p>
          <a:p>
            <a:endParaRPr lang="en-GB" dirty="0"/>
          </a:p>
          <a:p>
            <a:r>
              <a:rPr lang="en-GB" dirty="0" smtClean="0"/>
              <a:t>During the seventeenth century ‘man’ became de-</a:t>
            </a:r>
            <a:r>
              <a:rPr lang="en-GB" dirty="0" err="1" smtClean="0"/>
              <a:t>centered</a:t>
            </a:r>
            <a:r>
              <a:rPr lang="en-GB" dirty="0" smtClean="0"/>
              <a:t>; no longer the centre of the micro-macrocosm universe; </a:t>
            </a:r>
            <a:endParaRPr lang="en-GB" dirty="0"/>
          </a:p>
          <a:p>
            <a:endParaRPr lang="en-GB" dirty="0" smtClean="0"/>
          </a:p>
          <a:p>
            <a:endParaRPr lang="en-GB" dirty="0"/>
          </a:p>
          <a:p>
            <a:endParaRPr lang="en-GB" dirty="0" smtClean="0"/>
          </a:p>
        </p:txBody>
      </p:sp>
      <p:sp>
        <p:nvSpPr>
          <p:cNvPr id="2" name="TextBox 1"/>
          <p:cNvSpPr txBox="1"/>
          <p:nvPr/>
        </p:nvSpPr>
        <p:spPr>
          <a:xfrm>
            <a:off x="671286" y="435429"/>
            <a:ext cx="7151914" cy="400110"/>
          </a:xfrm>
          <a:prstGeom prst="rect">
            <a:avLst/>
          </a:prstGeom>
          <a:noFill/>
        </p:spPr>
        <p:txBody>
          <a:bodyPr wrap="square" rtlCol="0">
            <a:spAutoFit/>
          </a:bodyPr>
          <a:lstStyle/>
          <a:p>
            <a:r>
              <a:rPr lang="en-US" sz="2000" b="1" dirty="0" smtClean="0"/>
              <a:t>Why such a fuss about ‘man’ in the Enlightenment?</a:t>
            </a:r>
            <a:endParaRPr lang="en-US" sz="2000" b="1" dirty="0"/>
          </a:p>
        </p:txBody>
      </p:sp>
      <p:sp>
        <p:nvSpPr>
          <p:cNvPr id="3" name="TextBox 2"/>
          <p:cNvSpPr txBox="1"/>
          <p:nvPr/>
        </p:nvSpPr>
        <p:spPr>
          <a:xfrm>
            <a:off x="671286" y="1179286"/>
            <a:ext cx="7864425" cy="646331"/>
          </a:xfrm>
          <a:prstGeom prst="rect">
            <a:avLst/>
          </a:prstGeom>
          <a:noFill/>
        </p:spPr>
        <p:txBody>
          <a:bodyPr wrap="square" rtlCol="0">
            <a:spAutoFit/>
          </a:bodyPr>
          <a:lstStyle/>
          <a:p>
            <a:r>
              <a:rPr lang="en-US" dirty="0" smtClean="0"/>
              <a:t>Search for ‘what is man’ – or human nature --  is not entirely new but different from earlier times:</a:t>
            </a:r>
            <a:endParaRPr lang="en-US" dirty="0"/>
          </a:p>
        </p:txBody>
      </p:sp>
    </p:spTree>
    <p:extLst>
      <p:ext uri="{BB962C8B-B14F-4D97-AF65-F5344CB8AC3E}">
        <p14:creationId xmlns:p14="http://schemas.microsoft.com/office/powerpoint/2010/main" val="3971191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9286" y="889000"/>
            <a:ext cx="6422571" cy="5355313"/>
          </a:xfrm>
          <a:prstGeom prst="rect">
            <a:avLst/>
          </a:prstGeom>
          <a:noFill/>
        </p:spPr>
        <p:txBody>
          <a:bodyPr wrap="square" rtlCol="0">
            <a:spAutoFit/>
          </a:bodyPr>
          <a:lstStyle/>
          <a:p>
            <a:endParaRPr lang="en-GB" dirty="0" smtClean="0"/>
          </a:p>
          <a:p>
            <a:r>
              <a:rPr lang="en-GB" b="1" dirty="0" smtClean="0"/>
              <a:t>The Science of Man</a:t>
            </a:r>
          </a:p>
          <a:p>
            <a:endParaRPr lang="en-GB" dirty="0"/>
          </a:p>
          <a:p>
            <a:r>
              <a:rPr lang="en-GB" dirty="0" smtClean="0"/>
              <a:t>Since the latter part </a:t>
            </a:r>
            <a:r>
              <a:rPr lang="en-GB" dirty="0"/>
              <a:t>of the seventeenth century, European </a:t>
            </a:r>
            <a:r>
              <a:rPr lang="en-GB" dirty="0" smtClean="0"/>
              <a:t>thinkers </a:t>
            </a:r>
            <a:r>
              <a:rPr lang="en-GB" dirty="0"/>
              <a:t>began to believe that in order to understand the true history and destiny of the human race, one could no longer blindly rely on the authority of the Greek and Roman thinkers (the Ancients) or on the Bible. </a:t>
            </a:r>
            <a:r>
              <a:rPr lang="en-GB" dirty="0" smtClean="0"/>
              <a:t>Man’s </a:t>
            </a:r>
            <a:r>
              <a:rPr lang="en-GB" dirty="0"/>
              <a:t>nature – so they began to believe—was not yet properly known; it must become the subject of inquiry. </a:t>
            </a:r>
            <a:endParaRPr lang="en-GB" dirty="0" smtClean="0"/>
          </a:p>
          <a:p>
            <a:endParaRPr lang="en-GB" dirty="0"/>
          </a:p>
          <a:p>
            <a:r>
              <a:rPr lang="en-GB" dirty="0"/>
              <a:t>	</a:t>
            </a:r>
            <a:r>
              <a:rPr lang="en-GB" dirty="0" smtClean="0"/>
              <a:t>	</a:t>
            </a:r>
          </a:p>
          <a:p>
            <a:r>
              <a:rPr lang="en-GB" dirty="0" smtClean="0"/>
              <a:t>Important: </a:t>
            </a:r>
          </a:p>
          <a:p>
            <a:r>
              <a:rPr lang="en-GB" dirty="0"/>
              <a:t>	</a:t>
            </a:r>
            <a:r>
              <a:rPr lang="en-GB" dirty="0" smtClean="0"/>
              <a:t>‘science’ is not understood as ‘natural science’ – as we do	today. The Enlightenment understood in a much broader 	sense as a general ‘inquiry following a rational method’. So,  	‘history writing’ or ‘theology’ could be part of this ‘science of 	man’ – if undertaken by a rationally reasoning mind, of 	course!</a:t>
            </a:r>
          </a:p>
          <a:p>
            <a:endParaRPr lang="en-GB" dirty="0"/>
          </a:p>
        </p:txBody>
      </p:sp>
    </p:spTree>
    <p:extLst>
      <p:ext uri="{BB962C8B-B14F-4D97-AF65-F5344CB8AC3E}">
        <p14:creationId xmlns:p14="http://schemas.microsoft.com/office/powerpoint/2010/main" val="4206692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7"/>
            <a:ext cx="4283994" cy="5883910"/>
          </a:xfrm>
          <a:prstGeom prst="rect">
            <a:avLst/>
          </a:prstGeom>
        </p:spPr>
      </p:pic>
      <p:sp>
        <p:nvSpPr>
          <p:cNvPr id="3" name="TextBox 2"/>
          <p:cNvSpPr txBox="1"/>
          <p:nvPr/>
        </p:nvSpPr>
        <p:spPr>
          <a:xfrm>
            <a:off x="2" y="6319738"/>
            <a:ext cx="8056027" cy="369332"/>
          </a:xfrm>
          <a:prstGeom prst="rect">
            <a:avLst/>
          </a:prstGeom>
          <a:noFill/>
        </p:spPr>
        <p:txBody>
          <a:bodyPr wrap="square" rtlCol="0">
            <a:spAutoFit/>
          </a:bodyPr>
          <a:lstStyle/>
          <a:p>
            <a:r>
              <a:rPr lang="en-US" dirty="0" smtClean="0"/>
              <a:t>		Isaac Newton, 1642-1726</a:t>
            </a:r>
            <a:endParaRPr lang="en-US" dirty="0"/>
          </a:p>
        </p:txBody>
      </p:sp>
      <p:sp>
        <p:nvSpPr>
          <p:cNvPr id="4" name="TextBox 3"/>
          <p:cNvSpPr txBox="1"/>
          <p:nvPr/>
        </p:nvSpPr>
        <p:spPr>
          <a:xfrm>
            <a:off x="4429700" y="247833"/>
            <a:ext cx="3835205" cy="923330"/>
          </a:xfrm>
          <a:prstGeom prst="rect">
            <a:avLst/>
          </a:prstGeom>
          <a:noFill/>
        </p:spPr>
        <p:txBody>
          <a:bodyPr wrap="square" rtlCol="0">
            <a:spAutoFit/>
          </a:bodyPr>
          <a:lstStyle/>
          <a:p>
            <a:r>
              <a:rPr lang="en-US" b="1" dirty="0" smtClean="0"/>
              <a:t>1. Human Nature follows Laws which can be ‘discovered’ by the experimental method</a:t>
            </a:r>
            <a:endParaRPr lang="en-US" b="1" dirty="0"/>
          </a:p>
        </p:txBody>
      </p:sp>
      <p:sp>
        <p:nvSpPr>
          <p:cNvPr id="5" name="TextBox 4"/>
          <p:cNvSpPr txBox="1"/>
          <p:nvPr/>
        </p:nvSpPr>
        <p:spPr>
          <a:xfrm>
            <a:off x="4283997" y="1308091"/>
            <a:ext cx="4860004" cy="923330"/>
          </a:xfrm>
          <a:prstGeom prst="rect">
            <a:avLst/>
          </a:prstGeom>
          <a:noFill/>
        </p:spPr>
        <p:txBody>
          <a:bodyPr wrap="square" rtlCol="0">
            <a:spAutoFit/>
          </a:bodyPr>
          <a:lstStyle/>
          <a:p>
            <a:endParaRPr lang="en-GB" dirty="0" smtClean="0"/>
          </a:p>
          <a:p>
            <a:r>
              <a:rPr lang="en-GB" dirty="0" smtClean="0"/>
              <a:t>Application of Newton’s laws of nature to human nature</a:t>
            </a:r>
            <a:endParaRPr lang="en-GB" dirty="0"/>
          </a:p>
        </p:txBody>
      </p:sp>
      <p:sp>
        <p:nvSpPr>
          <p:cNvPr id="6" name="TextBox 5"/>
          <p:cNvSpPr txBox="1"/>
          <p:nvPr/>
        </p:nvSpPr>
        <p:spPr>
          <a:xfrm>
            <a:off x="4283996" y="2118644"/>
            <a:ext cx="82905264" cy="646331"/>
          </a:xfrm>
          <a:prstGeom prst="rect">
            <a:avLst/>
          </a:prstGeom>
          <a:noFill/>
        </p:spPr>
        <p:txBody>
          <a:bodyPr wrap="square" rtlCol="0">
            <a:spAutoFit/>
          </a:bodyPr>
          <a:lstStyle/>
          <a:p>
            <a:r>
              <a:rPr lang="en-US" dirty="0" smtClean="0"/>
              <a:t> </a:t>
            </a:r>
          </a:p>
          <a:p>
            <a:r>
              <a:rPr lang="en-US" dirty="0" smtClean="0"/>
              <a:t>18</a:t>
            </a:r>
            <a:r>
              <a:rPr lang="en-US" baseline="30000" dirty="0" smtClean="0"/>
              <a:t>th</a:t>
            </a:r>
            <a:r>
              <a:rPr lang="en-US" dirty="0" smtClean="0"/>
              <a:t> century experienced a virtual ‘</a:t>
            </a:r>
            <a:r>
              <a:rPr lang="en-US" dirty="0" err="1" smtClean="0"/>
              <a:t>Newtonmania</a:t>
            </a:r>
            <a:r>
              <a:rPr lang="en-US" dirty="0" smtClean="0"/>
              <a:t>’</a:t>
            </a:r>
            <a:endParaRPr lang="en-US" dirty="0"/>
          </a:p>
        </p:txBody>
      </p:sp>
      <p:sp>
        <p:nvSpPr>
          <p:cNvPr id="7" name="TextBox 6"/>
          <p:cNvSpPr txBox="1"/>
          <p:nvPr/>
        </p:nvSpPr>
        <p:spPr>
          <a:xfrm>
            <a:off x="4663227" y="3829484"/>
            <a:ext cx="184666" cy="369332"/>
          </a:xfrm>
          <a:prstGeom prst="rect">
            <a:avLst/>
          </a:prstGeom>
          <a:noFill/>
        </p:spPr>
        <p:txBody>
          <a:bodyPr wrap="none" rtlCol="0">
            <a:spAutoFit/>
          </a:bodyPr>
          <a:lstStyle/>
          <a:p>
            <a:endParaRPr lang="en-US" dirty="0"/>
          </a:p>
        </p:txBody>
      </p:sp>
      <p:sp>
        <p:nvSpPr>
          <p:cNvPr id="8" name="TextBox 7"/>
          <p:cNvSpPr txBox="1"/>
          <p:nvPr/>
        </p:nvSpPr>
        <p:spPr>
          <a:xfrm>
            <a:off x="4429700" y="3526158"/>
            <a:ext cx="4714299" cy="1200329"/>
          </a:xfrm>
          <a:prstGeom prst="rect">
            <a:avLst/>
          </a:prstGeom>
          <a:noFill/>
        </p:spPr>
        <p:txBody>
          <a:bodyPr wrap="square" rtlCol="0">
            <a:spAutoFit/>
          </a:bodyPr>
          <a:lstStyle/>
          <a:p>
            <a:r>
              <a:rPr lang="en-GB" b="1" dirty="0" smtClean="0"/>
              <a:t> ‘Mathematical </a:t>
            </a:r>
            <a:r>
              <a:rPr lang="en-GB" b="1" dirty="0"/>
              <a:t>Principles of Natural </a:t>
            </a:r>
            <a:r>
              <a:rPr lang="en-GB" b="1" dirty="0" smtClean="0"/>
              <a:t>Philosophy’ </a:t>
            </a:r>
            <a:r>
              <a:rPr lang="en-GB" dirty="0" smtClean="0"/>
              <a:t> (1687)</a:t>
            </a:r>
          </a:p>
          <a:p>
            <a:r>
              <a:rPr lang="en-GB" dirty="0"/>
              <a:t>	</a:t>
            </a:r>
            <a:r>
              <a:rPr lang="en-GB" dirty="0" smtClean="0"/>
              <a:t> becomes one of the most popular texts all 	over Europe</a:t>
            </a:r>
            <a:r>
              <a:rPr lang="en-US" dirty="0" smtClean="0"/>
              <a:t>; even children read it!</a:t>
            </a:r>
            <a:endParaRPr lang="en-US" dirty="0"/>
          </a:p>
        </p:txBody>
      </p:sp>
    </p:spTree>
    <p:extLst>
      <p:ext uri="{BB962C8B-B14F-4D97-AF65-F5344CB8AC3E}">
        <p14:creationId xmlns:p14="http://schemas.microsoft.com/office/powerpoint/2010/main" val="1805946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7"/>
            <a:ext cx="4283994" cy="5883910"/>
          </a:xfrm>
          <a:prstGeom prst="rect">
            <a:avLst/>
          </a:prstGeom>
        </p:spPr>
      </p:pic>
      <p:sp>
        <p:nvSpPr>
          <p:cNvPr id="3" name="TextBox 2"/>
          <p:cNvSpPr txBox="1"/>
          <p:nvPr/>
        </p:nvSpPr>
        <p:spPr>
          <a:xfrm>
            <a:off x="2" y="6319738"/>
            <a:ext cx="8056027" cy="369332"/>
          </a:xfrm>
          <a:prstGeom prst="rect">
            <a:avLst/>
          </a:prstGeom>
          <a:noFill/>
        </p:spPr>
        <p:txBody>
          <a:bodyPr wrap="square" rtlCol="0">
            <a:spAutoFit/>
          </a:bodyPr>
          <a:lstStyle/>
          <a:p>
            <a:r>
              <a:rPr lang="en-US" dirty="0" smtClean="0"/>
              <a:t>Isaac Newton, 1642-1726   </a:t>
            </a:r>
            <a:r>
              <a:rPr lang="en-GB" b="1" dirty="0"/>
              <a:t>1687 Mathematical Principles of Natural Philosophy</a:t>
            </a:r>
            <a:r>
              <a:rPr lang="en-GB" dirty="0"/>
              <a:t> </a:t>
            </a:r>
            <a:endParaRPr lang="en-US" dirty="0"/>
          </a:p>
        </p:txBody>
      </p:sp>
      <p:sp>
        <p:nvSpPr>
          <p:cNvPr id="4" name="TextBox 3"/>
          <p:cNvSpPr txBox="1"/>
          <p:nvPr/>
        </p:nvSpPr>
        <p:spPr>
          <a:xfrm>
            <a:off x="4429701" y="247833"/>
            <a:ext cx="2299824" cy="646331"/>
          </a:xfrm>
          <a:prstGeom prst="rect">
            <a:avLst/>
          </a:prstGeom>
          <a:noFill/>
        </p:spPr>
        <p:txBody>
          <a:bodyPr wrap="square" rtlCol="0">
            <a:spAutoFit/>
          </a:bodyPr>
          <a:lstStyle/>
          <a:p>
            <a:r>
              <a:rPr lang="en-US" b="1" dirty="0" smtClean="0"/>
              <a:t>1. Human Nature follows Laws</a:t>
            </a:r>
            <a:endParaRPr lang="en-US" b="1" dirty="0"/>
          </a:p>
        </p:txBody>
      </p:sp>
      <p:sp>
        <p:nvSpPr>
          <p:cNvPr id="5" name="TextBox 4"/>
          <p:cNvSpPr txBox="1"/>
          <p:nvPr/>
        </p:nvSpPr>
        <p:spPr>
          <a:xfrm>
            <a:off x="4429700" y="867415"/>
            <a:ext cx="4318687" cy="2308324"/>
          </a:xfrm>
          <a:prstGeom prst="rect">
            <a:avLst/>
          </a:prstGeom>
          <a:noFill/>
        </p:spPr>
        <p:txBody>
          <a:bodyPr wrap="square" rtlCol="0">
            <a:spAutoFit/>
          </a:bodyPr>
          <a:lstStyle/>
          <a:p>
            <a:r>
              <a:rPr lang="en-GB" dirty="0" smtClean="0"/>
              <a:t>Hume:</a:t>
            </a:r>
          </a:p>
          <a:p>
            <a:r>
              <a:rPr lang="en-GB" dirty="0" smtClean="0"/>
              <a:t>Experimental </a:t>
            </a:r>
            <a:r>
              <a:rPr lang="en-GB" dirty="0"/>
              <a:t>method of reasoning</a:t>
            </a:r>
            <a:r>
              <a:rPr lang="en-GB" dirty="0" smtClean="0"/>
              <a:t>:</a:t>
            </a:r>
          </a:p>
          <a:p>
            <a:r>
              <a:rPr lang="en-GB" dirty="0" smtClean="0"/>
              <a:t>‘the </a:t>
            </a:r>
            <a:r>
              <a:rPr lang="en-GB" dirty="0"/>
              <a:t>empirical observation of human </a:t>
            </a:r>
            <a:endParaRPr lang="en-GB" dirty="0" smtClean="0"/>
          </a:p>
          <a:p>
            <a:r>
              <a:rPr lang="en-GB" dirty="0" smtClean="0"/>
              <a:t>activities </a:t>
            </a:r>
            <a:r>
              <a:rPr lang="en-GB" dirty="0"/>
              <a:t>in the present and past</a:t>
            </a:r>
            <a:r>
              <a:rPr lang="en-GB" dirty="0" smtClean="0"/>
              <a:t>.’ </a:t>
            </a:r>
          </a:p>
          <a:p>
            <a:endParaRPr lang="en-GB" dirty="0"/>
          </a:p>
          <a:p>
            <a:endParaRPr lang="en-GB" dirty="0"/>
          </a:p>
          <a:p>
            <a:r>
              <a:rPr lang="en-GB" dirty="0"/>
              <a:t> </a:t>
            </a:r>
          </a:p>
          <a:p>
            <a:endParaRPr lang="en-US" dirty="0"/>
          </a:p>
        </p:txBody>
      </p:sp>
      <p:sp>
        <p:nvSpPr>
          <p:cNvPr id="6" name="TextBox 5"/>
          <p:cNvSpPr txBox="1"/>
          <p:nvPr/>
        </p:nvSpPr>
        <p:spPr>
          <a:xfrm>
            <a:off x="4283996" y="2118644"/>
            <a:ext cx="82905264" cy="4524316"/>
          </a:xfrm>
          <a:prstGeom prst="rect">
            <a:avLst/>
          </a:prstGeom>
          <a:noFill/>
        </p:spPr>
        <p:txBody>
          <a:bodyPr wrap="square" rtlCol="0">
            <a:spAutoFit/>
          </a:bodyPr>
          <a:lstStyle/>
          <a:p>
            <a:r>
              <a:rPr lang="en-GB" dirty="0" smtClean="0"/>
              <a:t>He and many others applies Newton’s laws of</a:t>
            </a:r>
          </a:p>
          <a:p>
            <a:r>
              <a:rPr lang="en-GB" dirty="0" smtClean="0"/>
              <a:t> nature to human nature</a:t>
            </a:r>
          </a:p>
          <a:p>
            <a:endParaRPr lang="en-GB" dirty="0" smtClean="0"/>
          </a:p>
          <a:p>
            <a:r>
              <a:rPr lang="en-GB" dirty="0" smtClean="0"/>
              <a:t>‘Mankind </a:t>
            </a:r>
            <a:r>
              <a:rPr lang="en-GB" dirty="0"/>
              <a:t>are so much the same, in all times </a:t>
            </a:r>
            <a:endParaRPr lang="en-GB" dirty="0" smtClean="0"/>
          </a:p>
          <a:p>
            <a:r>
              <a:rPr lang="en-GB" dirty="0" smtClean="0"/>
              <a:t>and </a:t>
            </a:r>
            <a:r>
              <a:rPr lang="en-GB" dirty="0"/>
              <a:t>places, that history informs us of nothing </a:t>
            </a:r>
            <a:endParaRPr lang="en-GB" dirty="0" smtClean="0"/>
          </a:p>
          <a:p>
            <a:r>
              <a:rPr lang="en-GB" dirty="0" smtClean="0"/>
              <a:t>new </a:t>
            </a:r>
            <a:r>
              <a:rPr lang="en-GB" dirty="0"/>
              <a:t>or strange in this particular. Its chief use </a:t>
            </a:r>
            <a:r>
              <a:rPr lang="en-GB" dirty="0" smtClean="0"/>
              <a:t>is</a:t>
            </a:r>
          </a:p>
          <a:p>
            <a:r>
              <a:rPr lang="en-GB" dirty="0" smtClean="0"/>
              <a:t> </a:t>
            </a:r>
            <a:r>
              <a:rPr lang="en-GB" dirty="0"/>
              <a:t>only to discover the constant and universal </a:t>
            </a:r>
            <a:endParaRPr lang="en-GB" dirty="0" smtClean="0"/>
          </a:p>
          <a:p>
            <a:r>
              <a:rPr lang="en-GB" dirty="0" smtClean="0"/>
              <a:t>principles </a:t>
            </a:r>
            <a:r>
              <a:rPr lang="en-GB" dirty="0"/>
              <a:t>of human nature, by showing </a:t>
            </a:r>
            <a:r>
              <a:rPr lang="en-GB" dirty="0" smtClean="0"/>
              <a:t>mean</a:t>
            </a:r>
          </a:p>
          <a:p>
            <a:r>
              <a:rPr lang="en-GB" dirty="0" smtClean="0"/>
              <a:t> </a:t>
            </a:r>
            <a:r>
              <a:rPr lang="en-GB" dirty="0"/>
              <a:t>in all varieties of circumstances and </a:t>
            </a:r>
            <a:r>
              <a:rPr lang="en-GB" dirty="0" smtClean="0"/>
              <a:t>situations</a:t>
            </a:r>
          </a:p>
          <a:p>
            <a:r>
              <a:rPr lang="en-GB" dirty="0" smtClean="0"/>
              <a:t>and </a:t>
            </a:r>
            <a:r>
              <a:rPr lang="en-GB" dirty="0"/>
              <a:t>furnishing us with materials from which </a:t>
            </a:r>
            <a:endParaRPr lang="en-GB" dirty="0" smtClean="0"/>
          </a:p>
          <a:p>
            <a:r>
              <a:rPr lang="en-GB" dirty="0" smtClean="0"/>
              <a:t>we </a:t>
            </a:r>
            <a:r>
              <a:rPr lang="en-GB" dirty="0"/>
              <a:t>may form our observations and become </a:t>
            </a:r>
            <a:endParaRPr lang="en-GB" dirty="0" smtClean="0"/>
          </a:p>
          <a:p>
            <a:r>
              <a:rPr lang="en-GB" dirty="0" smtClean="0"/>
              <a:t>acquainted </a:t>
            </a:r>
            <a:r>
              <a:rPr lang="en-GB" dirty="0"/>
              <a:t>with the regular spring of human </a:t>
            </a:r>
            <a:endParaRPr lang="en-GB" dirty="0" smtClean="0"/>
          </a:p>
          <a:p>
            <a:r>
              <a:rPr lang="en-GB" dirty="0" smtClean="0"/>
              <a:t>action </a:t>
            </a:r>
            <a:r>
              <a:rPr lang="en-GB" dirty="0"/>
              <a:t>and </a:t>
            </a:r>
            <a:r>
              <a:rPr lang="en-GB" dirty="0" smtClean="0"/>
              <a:t>behaviour…’</a:t>
            </a:r>
            <a:endParaRPr lang="en-GB" dirty="0"/>
          </a:p>
          <a:p>
            <a:r>
              <a:rPr lang="en-GB" dirty="0"/>
              <a:t>(Hume, Enquiry Concerning Human </a:t>
            </a:r>
            <a:endParaRPr lang="en-GB" dirty="0" smtClean="0"/>
          </a:p>
          <a:p>
            <a:r>
              <a:rPr lang="en-GB" dirty="0" smtClean="0"/>
              <a:t>Understanding</a:t>
            </a:r>
            <a:r>
              <a:rPr lang="en-GB" dirty="0"/>
              <a:t>, pp. 83-4)</a:t>
            </a:r>
          </a:p>
          <a:p>
            <a:endParaRPr lang="en-US" dirty="0"/>
          </a:p>
        </p:txBody>
      </p:sp>
    </p:spTree>
    <p:extLst>
      <p:ext uri="{BB962C8B-B14F-4D97-AF65-F5344CB8AC3E}">
        <p14:creationId xmlns:p14="http://schemas.microsoft.com/office/powerpoint/2010/main" val="478281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fAdamFergu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57" y="733128"/>
            <a:ext cx="4213643" cy="5040752"/>
          </a:xfrm>
          <a:prstGeom prst="rect">
            <a:avLst/>
          </a:prstGeom>
        </p:spPr>
      </p:pic>
      <p:sp>
        <p:nvSpPr>
          <p:cNvPr id="3" name="TextBox 2"/>
          <p:cNvSpPr txBox="1"/>
          <p:nvPr/>
        </p:nvSpPr>
        <p:spPr>
          <a:xfrm>
            <a:off x="309769" y="6257780"/>
            <a:ext cx="2953641" cy="369332"/>
          </a:xfrm>
          <a:prstGeom prst="rect">
            <a:avLst/>
          </a:prstGeom>
          <a:noFill/>
        </p:spPr>
        <p:txBody>
          <a:bodyPr wrap="none" rtlCol="0">
            <a:spAutoFit/>
          </a:bodyPr>
          <a:lstStyle/>
          <a:p>
            <a:r>
              <a:rPr lang="en-US" dirty="0" smtClean="0"/>
              <a:t>Adam Ferguson, 1723-1816</a:t>
            </a:r>
            <a:endParaRPr lang="en-US" dirty="0"/>
          </a:p>
        </p:txBody>
      </p:sp>
      <p:sp>
        <p:nvSpPr>
          <p:cNvPr id="8" name="Rectangle 7"/>
          <p:cNvSpPr/>
          <p:nvPr/>
        </p:nvSpPr>
        <p:spPr>
          <a:xfrm>
            <a:off x="4378978" y="1997838"/>
            <a:ext cx="4480419" cy="3693319"/>
          </a:xfrm>
          <a:prstGeom prst="rect">
            <a:avLst/>
          </a:prstGeom>
        </p:spPr>
        <p:txBody>
          <a:bodyPr wrap="square">
            <a:spAutoFit/>
          </a:bodyPr>
          <a:lstStyle/>
          <a:p>
            <a:r>
              <a:rPr lang="en-US" i="1" dirty="0" smtClean="0"/>
              <a:t>An Essay on the History of Civil Society</a:t>
            </a:r>
            <a:r>
              <a:rPr lang="en-US" dirty="0" smtClean="0"/>
              <a:t>, 1767</a:t>
            </a:r>
          </a:p>
          <a:p>
            <a:endParaRPr lang="en-US" dirty="0"/>
          </a:p>
          <a:p>
            <a:endParaRPr lang="en-US" dirty="0" smtClean="0"/>
          </a:p>
          <a:p>
            <a:r>
              <a:rPr lang="en-US" dirty="0" smtClean="0"/>
              <a:t>‘…if </a:t>
            </a:r>
            <a:r>
              <a:rPr lang="en-US" dirty="0"/>
              <a:t>we are asked therefore, Where the state of nature is to be found? we may answer, It is here; and it matters not whether we are understood to speak in the island of Great Britain, at the Cape of Good Hope, or the Straits of Magellan. While this active being is in the train of employing his talents, and of operating on the subjects around him, all situations are equally natural</a:t>
            </a:r>
            <a:r>
              <a:rPr lang="en-US" dirty="0" smtClean="0"/>
              <a:t>.’</a:t>
            </a:r>
            <a:endParaRPr lang="en-GB" dirty="0"/>
          </a:p>
          <a:p>
            <a:r>
              <a:rPr lang="en-US" dirty="0"/>
              <a:t>(Ferguson, Essay, pp. 11–12)</a:t>
            </a:r>
            <a:endParaRPr lang="en-GB" dirty="0"/>
          </a:p>
        </p:txBody>
      </p:sp>
      <p:sp>
        <p:nvSpPr>
          <p:cNvPr id="5" name="TextBox 4"/>
          <p:cNvSpPr txBox="1"/>
          <p:nvPr/>
        </p:nvSpPr>
        <p:spPr>
          <a:xfrm>
            <a:off x="1832430" y="98129"/>
            <a:ext cx="7311570" cy="646331"/>
          </a:xfrm>
          <a:prstGeom prst="rect">
            <a:avLst/>
          </a:prstGeom>
          <a:noFill/>
        </p:spPr>
        <p:txBody>
          <a:bodyPr wrap="square" rtlCol="0">
            <a:spAutoFit/>
          </a:bodyPr>
          <a:lstStyle/>
          <a:p>
            <a:pPr lvl="0"/>
            <a:r>
              <a:rPr lang="en-US" b="1" dirty="0" smtClean="0"/>
              <a:t>2. </a:t>
            </a:r>
            <a:r>
              <a:rPr lang="en-GB" b="1" dirty="0"/>
              <a:t>Human nature </a:t>
            </a:r>
            <a:r>
              <a:rPr lang="en-GB" b="1" dirty="0" smtClean="0"/>
              <a:t>develops in stages and this development is universal</a:t>
            </a:r>
            <a:endParaRPr lang="en-GB" dirty="0"/>
          </a:p>
          <a:p>
            <a:endParaRPr lang="en-US" dirty="0"/>
          </a:p>
        </p:txBody>
      </p:sp>
    </p:spTree>
    <p:extLst>
      <p:ext uri="{BB962C8B-B14F-4D97-AF65-F5344CB8AC3E}">
        <p14:creationId xmlns:p14="http://schemas.microsoft.com/office/powerpoint/2010/main" val="3128177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3446" y="745613"/>
            <a:ext cx="9163900" cy="4247317"/>
          </a:xfrm>
          <a:prstGeom prst="rect">
            <a:avLst/>
          </a:prstGeom>
          <a:noFill/>
        </p:spPr>
        <p:txBody>
          <a:bodyPr wrap="square" rtlCol="0">
            <a:spAutoFit/>
          </a:bodyPr>
          <a:lstStyle/>
          <a:p>
            <a:endParaRPr lang="en-US" b="1" dirty="0" smtClean="0"/>
          </a:p>
          <a:p>
            <a:endParaRPr lang="en-US" b="1" dirty="0"/>
          </a:p>
          <a:p>
            <a:r>
              <a:rPr lang="en-US" b="1" dirty="0" smtClean="0"/>
              <a:t>‘Stage history’ of the universal development of mankind:</a:t>
            </a:r>
          </a:p>
          <a:p>
            <a:endParaRPr lang="en-GB" dirty="0" smtClean="0"/>
          </a:p>
          <a:p>
            <a:r>
              <a:rPr lang="en-GB" dirty="0" smtClean="0"/>
              <a:t>1</a:t>
            </a:r>
            <a:r>
              <a:rPr lang="en-GB" dirty="0"/>
              <a:t>.Hunting – no property, no wealth to accumulate, stage of savagery’ </a:t>
            </a:r>
            <a:endParaRPr lang="en-GB" dirty="0" smtClean="0"/>
          </a:p>
          <a:p>
            <a:endParaRPr lang="en-GB" dirty="0"/>
          </a:p>
          <a:p>
            <a:r>
              <a:rPr lang="en-GB" dirty="0"/>
              <a:t>2. </a:t>
            </a:r>
            <a:r>
              <a:rPr lang="en-GB" dirty="0" err="1"/>
              <a:t>Pasterage</a:t>
            </a:r>
            <a:r>
              <a:rPr lang="en-GB" dirty="0"/>
              <a:t> – less mobile but still nomadic, wealth can be </a:t>
            </a:r>
            <a:r>
              <a:rPr lang="en-GB" dirty="0" smtClean="0"/>
              <a:t>accumulated</a:t>
            </a:r>
          </a:p>
          <a:p>
            <a:endParaRPr lang="en-GB" dirty="0"/>
          </a:p>
          <a:p>
            <a:r>
              <a:rPr lang="en-GB" dirty="0"/>
              <a:t>3</a:t>
            </a:r>
            <a:r>
              <a:rPr lang="en-GB" dirty="0" smtClean="0"/>
              <a:t>. Agriculture  </a:t>
            </a:r>
            <a:r>
              <a:rPr lang="en-GB" dirty="0"/>
              <a:t>-- even less mobile, farmer </a:t>
            </a:r>
            <a:r>
              <a:rPr lang="en-GB" dirty="0" smtClean="0"/>
              <a:t>lives </a:t>
            </a:r>
            <a:r>
              <a:rPr lang="en-GB" dirty="0"/>
              <a:t>on land in own </a:t>
            </a:r>
            <a:r>
              <a:rPr lang="en-GB" dirty="0" smtClean="0"/>
              <a:t>house, </a:t>
            </a:r>
            <a:endParaRPr lang="en-GB" dirty="0" smtClean="0"/>
          </a:p>
          <a:p>
            <a:r>
              <a:rPr lang="en-GB" dirty="0" smtClean="0"/>
              <a:t>more </a:t>
            </a:r>
            <a:r>
              <a:rPr lang="en-GB" dirty="0"/>
              <a:t>wealth and greater </a:t>
            </a:r>
            <a:r>
              <a:rPr lang="en-GB" dirty="0" smtClean="0"/>
              <a:t>inequality </a:t>
            </a:r>
          </a:p>
          <a:p>
            <a:endParaRPr lang="en-GB" dirty="0"/>
          </a:p>
          <a:p>
            <a:r>
              <a:rPr lang="en-GB" dirty="0"/>
              <a:t>4. C</a:t>
            </a:r>
            <a:r>
              <a:rPr lang="en-GB" dirty="0" smtClean="0"/>
              <a:t>ommerce </a:t>
            </a:r>
            <a:r>
              <a:rPr lang="en-GB" dirty="0"/>
              <a:t>– property ownership, laws governing property, complex societies</a:t>
            </a:r>
          </a:p>
          <a:p>
            <a:r>
              <a:rPr lang="en-GB" dirty="0"/>
              <a:t> </a:t>
            </a:r>
          </a:p>
          <a:p>
            <a:endParaRPr lang="en-US" dirty="0" smtClean="0"/>
          </a:p>
          <a:p>
            <a:endParaRPr lang="en-US" dirty="0"/>
          </a:p>
        </p:txBody>
      </p:sp>
    </p:spTree>
    <p:extLst>
      <p:ext uri="{BB962C8B-B14F-4D97-AF65-F5344CB8AC3E}">
        <p14:creationId xmlns:p14="http://schemas.microsoft.com/office/powerpoint/2010/main" val="562219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oshua_Reynolds_-_Portrait_of_Oma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246" y="0"/>
            <a:ext cx="3587496" cy="5852160"/>
          </a:xfrm>
          <a:prstGeom prst="rect">
            <a:avLst/>
          </a:prstGeom>
        </p:spPr>
      </p:pic>
      <p:sp>
        <p:nvSpPr>
          <p:cNvPr id="3" name="TextBox 2"/>
          <p:cNvSpPr txBox="1"/>
          <p:nvPr/>
        </p:nvSpPr>
        <p:spPr>
          <a:xfrm>
            <a:off x="4340971" y="1592458"/>
            <a:ext cx="4803029" cy="1754327"/>
          </a:xfrm>
          <a:prstGeom prst="rect">
            <a:avLst/>
          </a:prstGeom>
          <a:noFill/>
        </p:spPr>
        <p:txBody>
          <a:bodyPr wrap="square" rtlCol="0">
            <a:spAutoFit/>
          </a:bodyPr>
          <a:lstStyle/>
          <a:p>
            <a:endParaRPr lang="en-US" dirty="0"/>
          </a:p>
          <a:p>
            <a:r>
              <a:rPr lang="en-US" dirty="0" smtClean="0"/>
              <a:t>Intense interest in the </a:t>
            </a:r>
            <a:r>
              <a:rPr lang="en-US" dirty="0" smtClean="0"/>
              <a:t>morals </a:t>
            </a:r>
            <a:r>
              <a:rPr lang="en-US" dirty="0" smtClean="0"/>
              <a:t>and values of such people but also their physical difference</a:t>
            </a:r>
          </a:p>
          <a:p>
            <a:endParaRPr lang="en-US" dirty="0"/>
          </a:p>
          <a:p>
            <a:r>
              <a:rPr lang="en-US" dirty="0" smtClean="0"/>
              <a:t>	Note: difference to the 16</a:t>
            </a:r>
            <a:r>
              <a:rPr lang="en-US" baseline="30000" dirty="0" smtClean="0"/>
              <a:t>th</a:t>
            </a:r>
            <a:r>
              <a:rPr lang="en-US" dirty="0" smtClean="0"/>
              <a:t> century </a:t>
            </a:r>
            <a:r>
              <a:rPr lang="en-US" dirty="0" err="1" smtClean="0"/>
              <a:t>exlorers</a:t>
            </a:r>
            <a:endParaRPr lang="en-US" dirty="0" smtClean="0"/>
          </a:p>
          <a:p>
            <a:r>
              <a:rPr lang="en-US" dirty="0" smtClean="0"/>
              <a:t> </a:t>
            </a:r>
            <a:endParaRPr lang="en-US" dirty="0"/>
          </a:p>
        </p:txBody>
      </p:sp>
      <p:sp>
        <p:nvSpPr>
          <p:cNvPr id="4" name="TextBox 3"/>
          <p:cNvSpPr txBox="1"/>
          <p:nvPr/>
        </p:nvSpPr>
        <p:spPr>
          <a:xfrm>
            <a:off x="4898572" y="526143"/>
            <a:ext cx="3900713" cy="646331"/>
          </a:xfrm>
          <a:prstGeom prst="rect">
            <a:avLst/>
          </a:prstGeom>
          <a:noFill/>
        </p:spPr>
        <p:txBody>
          <a:bodyPr wrap="square" rtlCol="0">
            <a:spAutoFit/>
          </a:bodyPr>
          <a:lstStyle/>
          <a:p>
            <a:r>
              <a:rPr lang="en-US" b="1" dirty="0"/>
              <a:t>Foreign cultures as ‘proof’ for stage theory </a:t>
            </a:r>
            <a:r>
              <a:rPr lang="en-US" b="1" dirty="0" smtClean="0"/>
              <a:t>of human </a:t>
            </a:r>
            <a:r>
              <a:rPr lang="en-US" b="1" dirty="0"/>
              <a:t>development</a:t>
            </a:r>
          </a:p>
        </p:txBody>
      </p:sp>
      <p:sp>
        <p:nvSpPr>
          <p:cNvPr id="7" name="TextBox 6"/>
          <p:cNvSpPr txBox="1"/>
          <p:nvPr/>
        </p:nvSpPr>
        <p:spPr>
          <a:xfrm>
            <a:off x="297246" y="6142340"/>
            <a:ext cx="3873119" cy="646331"/>
          </a:xfrm>
          <a:prstGeom prst="rect">
            <a:avLst/>
          </a:prstGeom>
          <a:noFill/>
        </p:spPr>
        <p:txBody>
          <a:bodyPr wrap="square" rtlCol="0">
            <a:spAutoFit/>
          </a:bodyPr>
          <a:lstStyle/>
          <a:p>
            <a:r>
              <a:rPr lang="en-US" dirty="0"/>
              <a:t>The southlander </a:t>
            </a:r>
            <a:r>
              <a:rPr lang="en-US" dirty="0" err="1"/>
              <a:t>Omai</a:t>
            </a:r>
            <a:r>
              <a:rPr lang="en-US" dirty="0"/>
              <a:t> who came to Britain </a:t>
            </a:r>
            <a:r>
              <a:rPr lang="en-US" dirty="0" smtClean="0"/>
              <a:t>in </a:t>
            </a:r>
            <a:r>
              <a:rPr lang="en-US" dirty="0"/>
              <a:t>1776 by captain Cook.</a:t>
            </a:r>
          </a:p>
        </p:txBody>
      </p:sp>
    </p:spTree>
    <p:extLst>
      <p:ext uri="{BB962C8B-B14F-4D97-AF65-F5344CB8AC3E}">
        <p14:creationId xmlns:p14="http://schemas.microsoft.com/office/powerpoint/2010/main" val="695940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8942_fu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520" y="1625383"/>
            <a:ext cx="4356202" cy="3236662"/>
          </a:xfrm>
          <a:prstGeom prst="rect">
            <a:avLst/>
          </a:prstGeom>
        </p:spPr>
      </p:pic>
      <p:sp>
        <p:nvSpPr>
          <p:cNvPr id="3" name="TextBox 2"/>
          <p:cNvSpPr txBox="1"/>
          <p:nvPr/>
        </p:nvSpPr>
        <p:spPr>
          <a:xfrm>
            <a:off x="2213429" y="852714"/>
            <a:ext cx="6175827" cy="369332"/>
          </a:xfrm>
          <a:prstGeom prst="rect">
            <a:avLst/>
          </a:prstGeom>
          <a:noFill/>
        </p:spPr>
        <p:txBody>
          <a:bodyPr wrap="none" rtlCol="0">
            <a:spAutoFit/>
          </a:bodyPr>
          <a:lstStyle/>
          <a:p>
            <a:r>
              <a:rPr lang="en-US" dirty="0" smtClean="0"/>
              <a:t>Wild children as ‘proof’ for stage theory of human development</a:t>
            </a:r>
            <a:endParaRPr lang="en-US" dirty="0"/>
          </a:p>
        </p:txBody>
      </p:sp>
      <p:sp>
        <p:nvSpPr>
          <p:cNvPr id="4" name="TextBox 3"/>
          <p:cNvSpPr txBox="1"/>
          <p:nvPr/>
        </p:nvSpPr>
        <p:spPr>
          <a:xfrm>
            <a:off x="2159000" y="5116286"/>
            <a:ext cx="6357179" cy="646331"/>
          </a:xfrm>
          <a:prstGeom prst="rect">
            <a:avLst/>
          </a:prstGeom>
          <a:noFill/>
        </p:spPr>
        <p:txBody>
          <a:bodyPr wrap="none" rtlCol="0">
            <a:spAutoFit/>
          </a:bodyPr>
          <a:lstStyle/>
          <a:p>
            <a:r>
              <a:rPr lang="en-US" dirty="0" smtClean="0"/>
              <a:t>(</a:t>
            </a:r>
            <a:r>
              <a:rPr lang="en-US" dirty="0" err="1" smtClean="0"/>
              <a:t>L’enfant</a:t>
            </a:r>
            <a:r>
              <a:rPr lang="en-US" dirty="0" smtClean="0"/>
              <a:t> </a:t>
            </a:r>
            <a:r>
              <a:rPr lang="en-US" dirty="0" err="1" smtClean="0"/>
              <a:t>sauvage</a:t>
            </a:r>
            <a:r>
              <a:rPr lang="en-US" dirty="0" smtClean="0"/>
              <a:t>, 1970, film on the most famous wild child in the </a:t>
            </a:r>
          </a:p>
          <a:p>
            <a:r>
              <a:rPr lang="en-US" dirty="0" smtClean="0"/>
              <a:t>Enlightenment, Victor of </a:t>
            </a:r>
            <a:r>
              <a:rPr lang="en-US" dirty="0" err="1" smtClean="0"/>
              <a:t>Aveyron</a:t>
            </a:r>
            <a:endParaRPr lang="en-US" dirty="0"/>
          </a:p>
        </p:txBody>
      </p:sp>
    </p:spTree>
    <p:extLst>
      <p:ext uri="{BB962C8B-B14F-4D97-AF65-F5344CB8AC3E}">
        <p14:creationId xmlns:p14="http://schemas.microsoft.com/office/powerpoint/2010/main" val="4061713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3905" y="1582950"/>
            <a:ext cx="5114550" cy="2031325"/>
          </a:xfrm>
          <a:prstGeom prst="rect">
            <a:avLst/>
          </a:prstGeom>
          <a:noFill/>
        </p:spPr>
        <p:txBody>
          <a:bodyPr wrap="square" rtlCol="0">
            <a:spAutoFit/>
          </a:bodyPr>
          <a:lstStyle/>
          <a:p>
            <a:r>
              <a:rPr lang="en-GB" dirty="0" smtClean="0"/>
              <a:t>‘</a:t>
            </a:r>
            <a:r>
              <a:rPr lang="en-GB" dirty="0"/>
              <a:t>I noticed that </a:t>
            </a:r>
            <a:r>
              <a:rPr lang="en-GB" dirty="0" smtClean="0"/>
              <a:t>whilst I </a:t>
            </a:r>
            <a:r>
              <a:rPr lang="en-GB" dirty="0"/>
              <a:t>thus wished to think all things false, it was absolutely </a:t>
            </a:r>
            <a:r>
              <a:rPr lang="en-GB" dirty="0" smtClean="0"/>
              <a:t>essential </a:t>
            </a:r>
            <a:r>
              <a:rPr lang="en-GB" dirty="0"/>
              <a:t>that the ‘I’ who thought this should be somewhat, and remarking </a:t>
            </a:r>
            <a:r>
              <a:rPr lang="en-GB" dirty="0" smtClean="0"/>
              <a:t>that this </a:t>
            </a:r>
            <a:r>
              <a:rPr lang="en-GB" dirty="0"/>
              <a:t>truth ‘I think, therefore I am’ was so certain and so assured …I could receive it </a:t>
            </a:r>
            <a:r>
              <a:rPr lang="en-GB" dirty="0" smtClean="0"/>
              <a:t>without </a:t>
            </a:r>
            <a:r>
              <a:rPr lang="en-GB" dirty="0"/>
              <a:t>scruple as the first principle of the philosophy for which I was </a:t>
            </a:r>
            <a:r>
              <a:rPr lang="en-GB" dirty="0" smtClean="0"/>
              <a:t>seeking’. </a:t>
            </a:r>
            <a:endParaRPr lang="en-US" dirty="0"/>
          </a:p>
        </p:txBody>
      </p:sp>
      <p:sp>
        <p:nvSpPr>
          <p:cNvPr id="3" name="TextBox 2"/>
          <p:cNvSpPr txBox="1"/>
          <p:nvPr/>
        </p:nvSpPr>
        <p:spPr>
          <a:xfrm>
            <a:off x="504498" y="539247"/>
            <a:ext cx="7915376" cy="1015663"/>
          </a:xfrm>
          <a:prstGeom prst="rect">
            <a:avLst/>
          </a:prstGeom>
          <a:noFill/>
        </p:spPr>
        <p:txBody>
          <a:bodyPr wrap="square" rtlCol="0">
            <a:spAutoFit/>
          </a:bodyPr>
          <a:lstStyle/>
          <a:p>
            <a:r>
              <a:rPr lang="en-US" sz="2000" b="1" dirty="0"/>
              <a:t>Descartes’ importance for what </a:t>
            </a:r>
            <a:r>
              <a:rPr lang="en-US" sz="2000" b="1" dirty="0" smtClean="0"/>
              <a:t>our overall question in this module ‘what it </a:t>
            </a:r>
            <a:r>
              <a:rPr lang="en-US" sz="2000" b="1" dirty="0"/>
              <a:t>means to be </a:t>
            </a:r>
            <a:r>
              <a:rPr lang="en-US" sz="2000" b="1" dirty="0" smtClean="0"/>
              <a:t>human’ </a:t>
            </a:r>
            <a:r>
              <a:rPr lang="en-US" sz="2000" b="1" dirty="0"/>
              <a:t>or </a:t>
            </a:r>
            <a:r>
              <a:rPr lang="en-US" sz="2000" b="1" dirty="0" smtClean="0"/>
              <a:t>‘what </a:t>
            </a:r>
            <a:r>
              <a:rPr lang="en-US" sz="2000" b="1" dirty="0"/>
              <a:t>is human </a:t>
            </a:r>
            <a:r>
              <a:rPr lang="en-US" sz="2000" b="1" dirty="0" smtClean="0"/>
              <a:t>nature’:</a:t>
            </a:r>
            <a:endParaRPr lang="en-US" sz="2000" b="1" dirty="0"/>
          </a:p>
          <a:p>
            <a:endParaRPr lang="en-US" sz="2000" dirty="0"/>
          </a:p>
        </p:txBody>
      </p:sp>
      <p:sp>
        <p:nvSpPr>
          <p:cNvPr id="5" name="Rectangle 4"/>
          <p:cNvSpPr/>
          <p:nvPr/>
        </p:nvSpPr>
        <p:spPr>
          <a:xfrm>
            <a:off x="991597" y="4261788"/>
            <a:ext cx="6541058" cy="1200329"/>
          </a:xfrm>
          <a:prstGeom prst="rect">
            <a:avLst/>
          </a:prstGeom>
        </p:spPr>
        <p:txBody>
          <a:bodyPr wrap="square">
            <a:spAutoFit/>
          </a:bodyPr>
          <a:lstStyle/>
          <a:p>
            <a:r>
              <a:rPr lang="en-GB" b="1" dirty="0"/>
              <a:t>C</a:t>
            </a:r>
            <a:r>
              <a:rPr lang="en-GB" b="1" dirty="0" smtClean="0"/>
              <a:t>onsequences:</a:t>
            </a:r>
            <a:r>
              <a:rPr lang="en-GB" dirty="0" smtClean="0"/>
              <a:t> Thought </a:t>
            </a:r>
            <a:r>
              <a:rPr lang="en-GB" dirty="0"/>
              <a:t>and knowledge were no longer the properties of the world </a:t>
            </a:r>
            <a:r>
              <a:rPr lang="en-GB" dirty="0" smtClean="0"/>
              <a:t>outside (ordained by God) </a:t>
            </a:r>
            <a:r>
              <a:rPr lang="en-GB" dirty="0"/>
              <a:t>but </a:t>
            </a:r>
            <a:r>
              <a:rPr lang="en-GB" dirty="0" smtClean="0"/>
              <a:t>are strictly </a:t>
            </a:r>
            <a:r>
              <a:rPr lang="en-GB" dirty="0"/>
              <a:t>confined to the head. Ideas, became internalised and exist </a:t>
            </a:r>
            <a:r>
              <a:rPr lang="en-GB" dirty="0" smtClean="0"/>
              <a:t>solely </a:t>
            </a:r>
            <a:r>
              <a:rPr lang="en-GB" dirty="0"/>
              <a:t>within us. </a:t>
            </a:r>
            <a:endParaRPr lang="en-US" dirty="0"/>
          </a:p>
        </p:txBody>
      </p:sp>
    </p:spTree>
    <p:extLst>
      <p:ext uri="{BB962C8B-B14F-4D97-AF65-F5344CB8AC3E}">
        <p14:creationId xmlns:p14="http://schemas.microsoft.com/office/powerpoint/2010/main" val="3954789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20635" y="701440"/>
            <a:ext cx="5523365" cy="5632312"/>
          </a:xfrm>
          <a:prstGeom prst="rect">
            <a:avLst/>
          </a:prstGeom>
          <a:noFill/>
        </p:spPr>
        <p:txBody>
          <a:bodyPr wrap="square" rtlCol="0">
            <a:spAutoFit/>
          </a:bodyPr>
          <a:lstStyle/>
          <a:p>
            <a:r>
              <a:rPr lang="en-US" dirty="0" smtClean="0"/>
              <a:t>3</a:t>
            </a:r>
            <a:r>
              <a:rPr lang="en-US" b="1" dirty="0" smtClean="0"/>
              <a:t>. Perfectibility of Human </a:t>
            </a:r>
            <a:r>
              <a:rPr lang="en-US" b="1" dirty="0"/>
              <a:t>N</a:t>
            </a:r>
            <a:r>
              <a:rPr lang="en-US" b="1" dirty="0" smtClean="0"/>
              <a:t>ature</a:t>
            </a:r>
          </a:p>
          <a:p>
            <a:endParaRPr lang="en-US" dirty="0"/>
          </a:p>
          <a:p>
            <a:pPr marL="285750" indent="-285750">
              <a:buFont typeface="Arial"/>
              <a:buChar char="•"/>
            </a:pPr>
            <a:r>
              <a:rPr lang="en-US" dirty="0"/>
              <a:t>g</a:t>
            </a:r>
            <a:r>
              <a:rPr lang="en-US" dirty="0" smtClean="0"/>
              <a:t>reat Importance of education (of children and adults, particularly women)</a:t>
            </a:r>
          </a:p>
          <a:p>
            <a:pPr marL="285750" indent="-285750">
              <a:buFont typeface="Arial"/>
              <a:buChar char="•"/>
            </a:pPr>
            <a:endParaRPr lang="en-US" dirty="0"/>
          </a:p>
          <a:p>
            <a:pPr marL="285750" indent="-285750">
              <a:buFont typeface="Arial"/>
              <a:buChar char="•"/>
            </a:pPr>
            <a:r>
              <a:rPr lang="en-US" dirty="0" smtClean="0"/>
              <a:t>new ideas about how the human mind functions and why and how it can/must be trained</a:t>
            </a:r>
          </a:p>
          <a:p>
            <a:endParaRPr lang="en-US" dirty="0" smtClean="0"/>
          </a:p>
          <a:p>
            <a:pPr lvl="1"/>
            <a:r>
              <a:rPr lang="en-US" dirty="0" smtClean="0"/>
              <a:t>John Locke (1632-1704)</a:t>
            </a:r>
          </a:p>
          <a:p>
            <a:pPr lvl="1"/>
            <a:r>
              <a:rPr lang="en-GB" i="1" dirty="0" smtClean="0"/>
              <a:t>	Essay </a:t>
            </a:r>
            <a:r>
              <a:rPr lang="en-GB" i="1" dirty="0"/>
              <a:t>Concerning Human Understanding </a:t>
            </a:r>
            <a:r>
              <a:rPr lang="en-GB" dirty="0"/>
              <a:t>(1609) </a:t>
            </a:r>
            <a:r>
              <a:rPr lang="en-GB" dirty="0" smtClean="0"/>
              <a:t>	and </a:t>
            </a:r>
            <a:r>
              <a:rPr lang="en-GB" i="1" dirty="0"/>
              <a:t>Some Thoughts </a:t>
            </a:r>
            <a:r>
              <a:rPr lang="en-GB" i="1" dirty="0" smtClean="0"/>
              <a:t>Concerning  </a:t>
            </a:r>
            <a:r>
              <a:rPr lang="en-GB" i="1" dirty="0"/>
              <a:t>Education </a:t>
            </a:r>
            <a:r>
              <a:rPr lang="en-GB" i="1" dirty="0" smtClean="0"/>
              <a:t>	</a:t>
            </a:r>
            <a:r>
              <a:rPr lang="en-GB" dirty="0" smtClean="0"/>
              <a:t>(</a:t>
            </a:r>
            <a:r>
              <a:rPr lang="en-GB" dirty="0"/>
              <a:t>1663</a:t>
            </a:r>
            <a:r>
              <a:rPr lang="en-GB" dirty="0" smtClean="0"/>
              <a:t>)</a:t>
            </a:r>
          </a:p>
          <a:p>
            <a:pPr lvl="1"/>
            <a:r>
              <a:rPr lang="en-GB" dirty="0" smtClean="0"/>
              <a:t>			the mind as ‘tabula rasa’ </a:t>
            </a:r>
          </a:p>
          <a:p>
            <a:pPr lvl="1"/>
            <a:endParaRPr lang="en-GB" dirty="0"/>
          </a:p>
          <a:p>
            <a:pPr marL="742950" lvl="1" indent="-285750">
              <a:buFont typeface="Arial"/>
              <a:buChar char="•"/>
            </a:pPr>
            <a:r>
              <a:rPr lang="en-GB" dirty="0" smtClean="0"/>
              <a:t>First attempts at a theory of evolution to align human development and the development of nature; idea that capacity of learning is passed on from parents to children (Erasmus Darwin, Jean-Baptiste </a:t>
            </a:r>
            <a:r>
              <a:rPr lang="en-GB" dirty="0" err="1" smtClean="0"/>
              <a:t>Larmarck</a:t>
            </a:r>
            <a:r>
              <a:rPr lang="en-GB" dirty="0" smtClean="0"/>
              <a:t>)</a:t>
            </a:r>
            <a:endParaRPr lang="en-GB" dirty="0"/>
          </a:p>
          <a:p>
            <a:pPr marL="742950" lvl="1" indent="-285750">
              <a:buFont typeface="Arial"/>
              <a:buChar char="•"/>
            </a:pPr>
            <a:endParaRPr lang="en-US" dirty="0"/>
          </a:p>
        </p:txBody>
      </p:sp>
      <p:pic>
        <p:nvPicPr>
          <p:cNvPr id="3" name="Picture 2" descr="Bürgerkinder_zur_Biedermeierzeit_(um_18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 y="701440"/>
            <a:ext cx="3623207" cy="4751985"/>
          </a:xfrm>
          <a:prstGeom prst="rect">
            <a:avLst/>
          </a:prstGeom>
        </p:spPr>
      </p:pic>
    </p:spTree>
    <p:extLst>
      <p:ext uri="{BB962C8B-B14F-4D97-AF65-F5344CB8AC3E}">
        <p14:creationId xmlns:p14="http://schemas.microsoft.com/office/powerpoint/2010/main" val="3088322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7857" y="979715"/>
            <a:ext cx="6803572" cy="5355313"/>
          </a:xfrm>
          <a:prstGeom prst="rect">
            <a:avLst/>
          </a:prstGeom>
        </p:spPr>
        <p:txBody>
          <a:bodyPr wrap="square">
            <a:spAutoFit/>
          </a:bodyPr>
          <a:lstStyle/>
          <a:p>
            <a:r>
              <a:rPr lang="en-GB" b="1" dirty="0" smtClean="0"/>
              <a:t>4. Human nature no longer innately sinful but can be trained to contribute to the ‘common good’ and ‘happiness’ of all</a:t>
            </a:r>
          </a:p>
          <a:p>
            <a:endParaRPr lang="en-GB" b="1" dirty="0"/>
          </a:p>
          <a:p>
            <a:r>
              <a:rPr lang="en-GB" b="1" dirty="0" smtClean="0"/>
              <a:t>		</a:t>
            </a:r>
            <a:r>
              <a:rPr lang="en-GB" dirty="0"/>
              <a:t>Bernard Mandeville, or Bernard de Mandeville (1670 – </a:t>
            </a:r>
            <a:r>
              <a:rPr lang="en-GB" dirty="0" smtClean="0"/>
              <a:t>			1733</a:t>
            </a:r>
            <a:r>
              <a:rPr lang="en-GB" dirty="0"/>
              <a:t>)</a:t>
            </a:r>
            <a:r>
              <a:rPr lang="en-GB" dirty="0" smtClean="0">
                <a:effectLst/>
              </a:rPr>
              <a:t> </a:t>
            </a:r>
            <a:r>
              <a:rPr lang="en-GB" b="1" dirty="0" smtClean="0"/>
              <a:t> </a:t>
            </a:r>
          </a:p>
          <a:p>
            <a:r>
              <a:rPr lang="en-GB" b="1" i="1" dirty="0"/>
              <a:t>	</a:t>
            </a:r>
            <a:r>
              <a:rPr lang="en-GB" b="1" i="1" dirty="0" smtClean="0"/>
              <a:t>		</a:t>
            </a:r>
            <a:r>
              <a:rPr lang="en-GB" i="1" dirty="0" smtClean="0"/>
              <a:t>The </a:t>
            </a:r>
            <a:r>
              <a:rPr lang="en-GB" i="1" dirty="0"/>
              <a:t>Fable of the </a:t>
            </a:r>
            <a:r>
              <a:rPr lang="en-GB" i="1" dirty="0" smtClean="0"/>
              <a:t>Bees, 1714</a:t>
            </a:r>
          </a:p>
          <a:p>
            <a:r>
              <a:rPr lang="en-GB" i="1" dirty="0"/>
              <a:t>	</a:t>
            </a:r>
            <a:r>
              <a:rPr lang="en-GB" i="1" dirty="0" smtClean="0"/>
              <a:t>		</a:t>
            </a:r>
            <a:r>
              <a:rPr lang="en-GB" dirty="0" smtClean="0"/>
              <a:t>central claim</a:t>
            </a:r>
            <a:r>
              <a:rPr lang="en-GB" i="1" dirty="0" smtClean="0"/>
              <a:t>: </a:t>
            </a:r>
            <a:r>
              <a:rPr lang="en-GB" dirty="0" smtClean="0"/>
              <a:t>private vice can become public  benefit</a:t>
            </a:r>
          </a:p>
          <a:p>
            <a:endParaRPr lang="en-GB" dirty="0"/>
          </a:p>
          <a:p>
            <a:r>
              <a:rPr lang="en-GB" dirty="0" smtClean="0"/>
              <a:t>		</a:t>
            </a:r>
            <a:r>
              <a:rPr lang="en-GB" b="1" dirty="0" smtClean="0"/>
              <a:t>Adam Smith (1732-1790)</a:t>
            </a:r>
          </a:p>
          <a:p>
            <a:endParaRPr lang="en-GB" b="1" dirty="0"/>
          </a:p>
          <a:p>
            <a:r>
              <a:rPr lang="en-GB" b="1" dirty="0" smtClean="0"/>
              <a:t>		</a:t>
            </a:r>
            <a:r>
              <a:rPr lang="en-GB" i="1" dirty="0" smtClean="0"/>
              <a:t>An Inquiry into the Nature and Causes of the Wealth of 			Nations</a:t>
            </a:r>
            <a:r>
              <a:rPr lang="en-GB" dirty="0" smtClean="0"/>
              <a:t> (1776)</a:t>
            </a:r>
          </a:p>
          <a:p>
            <a:r>
              <a:rPr lang="en-GB" b="1" dirty="0" smtClean="0"/>
              <a:t>		</a:t>
            </a:r>
          </a:p>
          <a:p>
            <a:r>
              <a:rPr lang="en-GB" b="1" dirty="0"/>
              <a:t>	</a:t>
            </a:r>
            <a:r>
              <a:rPr lang="en-GB" b="1" dirty="0" smtClean="0"/>
              <a:t>	</a:t>
            </a:r>
            <a:r>
              <a:rPr lang="en-GB" dirty="0" smtClean="0"/>
              <a:t>Central claim:</a:t>
            </a:r>
          </a:p>
          <a:p>
            <a:r>
              <a:rPr lang="en-GB" dirty="0" smtClean="0"/>
              <a:t>		the </a:t>
            </a:r>
            <a:r>
              <a:rPr lang="en-GB" dirty="0"/>
              <a:t>selfish behaviour of individual producers and consumers, </a:t>
            </a:r>
            <a:r>
              <a:rPr lang="en-GB" dirty="0" smtClean="0"/>
              <a:t>		of </a:t>
            </a:r>
            <a:r>
              <a:rPr lang="en-GB" dirty="0"/>
              <a:t>pursued in accordance with the competitive laws of </a:t>
            </a:r>
            <a:r>
              <a:rPr lang="en-GB" dirty="0" smtClean="0"/>
              <a:t>		the </a:t>
            </a:r>
            <a:r>
              <a:rPr lang="en-GB" dirty="0"/>
              <a:t>market, would result in the common good </a:t>
            </a:r>
            <a:endParaRPr lang="en-GB" dirty="0" smtClean="0"/>
          </a:p>
          <a:p>
            <a:endParaRPr lang="en-GB" b="1" dirty="0"/>
          </a:p>
          <a:p>
            <a:endParaRPr lang="en-US" b="1" dirty="0"/>
          </a:p>
        </p:txBody>
      </p:sp>
    </p:spTree>
    <p:extLst>
      <p:ext uri="{BB962C8B-B14F-4D97-AF65-F5344CB8AC3E}">
        <p14:creationId xmlns:p14="http://schemas.microsoft.com/office/powerpoint/2010/main" val="343585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2957" y="1756900"/>
            <a:ext cx="6123545" cy="3970318"/>
          </a:xfrm>
          <a:prstGeom prst="rect">
            <a:avLst/>
          </a:prstGeom>
          <a:noFill/>
        </p:spPr>
        <p:txBody>
          <a:bodyPr wrap="square" rtlCol="0">
            <a:spAutoFit/>
          </a:bodyPr>
          <a:lstStyle/>
          <a:p>
            <a:r>
              <a:rPr lang="en-GB" b="1" dirty="0"/>
              <a:t>Consequences for the </a:t>
            </a:r>
            <a:r>
              <a:rPr lang="en-GB" b="1" dirty="0" smtClean="0"/>
              <a:t>understanding of ‘reason’: </a:t>
            </a:r>
          </a:p>
          <a:p>
            <a:endParaRPr lang="en-GB" b="1" dirty="0"/>
          </a:p>
          <a:p>
            <a:r>
              <a:rPr lang="en-GB" dirty="0" smtClean="0"/>
              <a:t>In the Cartesian </a:t>
            </a:r>
            <a:r>
              <a:rPr lang="en-GB" dirty="0"/>
              <a:t>world the world exhibits order but only humans manifest </a:t>
            </a:r>
            <a:r>
              <a:rPr lang="en-GB" dirty="0" smtClean="0"/>
              <a:t>‘reason’ </a:t>
            </a:r>
          </a:p>
          <a:p>
            <a:endParaRPr lang="en-GB" dirty="0"/>
          </a:p>
          <a:p>
            <a:r>
              <a:rPr lang="en-GB" dirty="0" smtClean="0"/>
              <a:t>‘Reason’ thus becomes </a:t>
            </a:r>
            <a:r>
              <a:rPr lang="en-GB" dirty="0"/>
              <a:t>an instrument, a means of acquiring knowledge (and thereby </a:t>
            </a:r>
            <a:r>
              <a:rPr lang="en-GB" dirty="0" smtClean="0"/>
              <a:t>a means of control </a:t>
            </a:r>
            <a:r>
              <a:rPr lang="en-GB" dirty="0"/>
              <a:t>over the external world.</a:t>
            </a:r>
            <a:r>
              <a:rPr lang="en-GB" dirty="0" smtClean="0"/>
              <a:t>)</a:t>
            </a:r>
          </a:p>
          <a:p>
            <a:endParaRPr lang="en-GB" dirty="0"/>
          </a:p>
          <a:p>
            <a:r>
              <a:rPr lang="en-GB" dirty="0" smtClean="0"/>
              <a:t>	‘</a:t>
            </a:r>
            <a:r>
              <a:rPr lang="en-GB" dirty="0"/>
              <a:t>I can have no knowledge of what is outside of me except </a:t>
            </a:r>
            <a:r>
              <a:rPr lang="en-GB" dirty="0" smtClean="0"/>
              <a:t>	by </a:t>
            </a:r>
            <a:r>
              <a:rPr lang="en-GB" dirty="0"/>
              <a:t>means of ideas I have within me</a:t>
            </a:r>
            <a:r>
              <a:rPr lang="en-GB" dirty="0" smtClean="0"/>
              <a:t>.’ </a:t>
            </a:r>
          </a:p>
          <a:p>
            <a:endParaRPr lang="en-GB" dirty="0"/>
          </a:p>
          <a:p>
            <a:endParaRPr lang="en-GB" dirty="0" smtClean="0"/>
          </a:p>
          <a:p>
            <a:endParaRPr lang="en-US" dirty="0"/>
          </a:p>
        </p:txBody>
      </p:sp>
    </p:spTree>
    <p:extLst>
      <p:ext uri="{BB962C8B-B14F-4D97-AF65-F5344CB8AC3E}">
        <p14:creationId xmlns:p14="http://schemas.microsoft.com/office/powerpoint/2010/main" val="1389333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6934" y="1066801"/>
            <a:ext cx="5184540" cy="2862323"/>
          </a:xfrm>
          <a:prstGeom prst="rect">
            <a:avLst/>
          </a:prstGeom>
          <a:noFill/>
        </p:spPr>
        <p:txBody>
          <a:bodyPr wrap="square" rtlCol="0">
            <a:spAutoFit/>
          </a:bodyPr>
          <a:lstStyle/>
          <a:p>
            <a:r>
              <a:rPr lang="en-GB" b="1" dirty="0" smtClean="0"/>
              <a:t>The </a:t>
            </a:r>
            <a:r>
              <a:rPr lang="en-GB" b="1" dirty="0"/>
              <a:t>s</a:t>
            </a:r>
            <a:r>
              <a:rPr lang="en-GB" b="1" dirty="0" smtClean="0"/>
              <a:t>earch for ‘what it means to be human’ begins to focus on the individual human:</a:t>
            </a:r>
          </a:p>
          <a:p>
            <a:endParaRPr lang="en-GB" dirty="0"/>
          </a:p>
          <a:p>
            <a:r>
              <a:rPr lang="en-GB" dirty="0" smtClean="0"/>
              <a:t>Descartes</a:t>
            </a:r>
            <a:r>
              <a:rPr lang="en-GB" dirty="0"/>
              <a:t>’ reasoning leads </a:t>
            </a:r>
            <a:r>
              <a:rPr lang="en-GB" dirty="0" smtClean="0"/>
              <a:t>in </a:t>
            </a:r>
            <a:r>
              <a:rPr lang="en-GB" dirty="0"/>
              <a:t>the long run </a:t>
            </a:r>
            <a:r>
              <a:rPr lang="en-GB" dirty="0" smtClean="0"/>
              <a:t>to the idea of </a:t>
            </a:r>
            <a:r>
              <a:rPr lang="en-GB" dirty="0"/>
              <a:t>the isolated </a:t>
            </a:r>
            <a:r>
              <a:rPr lang="en-GB" dirty="0" smtClean="0"/>
              <a:t>individual </a:t>
            </a:r>
            <a:r>
              <a:rPr lang="en-GB" dirty="0"/>
              <a:t>as the only source of knowledge about what it meant to be human. </a:t>
            </a:r>
            <a:endParaRPr lang="en-GB" dirty="0" smtClean="0"/>
          </a:p>
          <a:p>
            <a:endParaRPr lang="en-GB" dirty="0"/>
          </a:p>
          <a:p>
            <a:r>
              <a:rPr lang="en-GB" dirty="0" smtClean="0"/>
              <a:t>By arguing </a:t>
            </a:r>
            <a:r>
              <a:rPr lang="en-GB" dirty="0"/>
              <a:t>that ‘I think therefore I am’ Descartes established the ‘I’ as the central subject – and object – of debate in the </a:t>
            </a:r>
            <a:r>
              <a:rPr lang="en-GB" dirty="0" smtClean="0"/>
              <a:t>‘science </a:t>
            </a:r>
            <a:r>
              <a:rPr lang="en-GB" dirty="0"/>
              <a:t>of </a:t>
            </a:r>
            <a:r>
              <a:rPr lang="en-GB" dirty="0" smtClean="0"/>
              <a:t>man’. </a:t>
            </a:r>
            <a:endParaRPr lang="en-GB" dirty="0"/>
          </a:p>
        </p:txBody>
      </p:sp>
    </p:spTree>
    <p:extLst>
      <p:ext uri="{BB962C8B-B14F-4D97-AF65-F5344CB8AC3E}">
        <p14:creationId xmlns:p14="http://schemas.microsoft.com/office/powerpoint/2010/main" val="1341795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5555" y="303327"/>
            <a:ext cx="7184402" cy="3139321"/>
          </a:xfrm>
          <a:prstGeom prst="rect">
            <a:avLst/>
          </a:prstGeom>
          <a:noFill/>
        </p:spPr>
        <p:txBody>
          <a:bodyPr wrap="square" rtlCol="0">
            <a:spAutoFit/>
          </a:bodyPr>
          <a:lstStyle/>
          <a:p>
            <a:r>
              <a:rPr lang="en-US" b="1" dirty="0" smtClean="0"/>
              <a:t>The Age of Enlightenment (also ‘the Enlightenment’ or ‘Age of Reason’</a:t>
            </a:r>
            <a:r>
              <a:rPr lang="en-US" dirty="0" smtClean="0"/>
              <a:t>: is an period in Western history from the 1650s to the 1780s. It is a period in which Western European culture began to emphasized reason and empirically-based analysis in the investigation of man and nature rather then following traditional lines of authority (e.g. Church, the ancient authorities). It was a movement that aimed at reforming individuals and society at large and was initiated by philosophers. However,  </a:t>
            </a:r>
            <a:r>
              <a:rPr lang="en-US" dirty="0"/>
              <a:t>d</a:t>
            </a:r>
            <a:r>
              <a:rPr lang="en-US" dirty="0" smtClean="0"/>
              <a:t>ue to the emergence of a ‘public sphere’ during the 18</a:t>
            </a:r>
            <a:r>
              <a:rPr lang="en-US" baseline="30000" dirty="0" smtClean="0"/>
              <a:t>th</a:t>
            </a:r>
            <a:r>
              <a:rPr lang="en-US" dirty="0" smtClean="0"/>
              <a:t> century, these ideas, promoted human progress, tolerance, and skepticism, reached a wide public and were discussed in many new public spaces such as urban coffeehouses and salons. </a:t>
            </a:r>
            <a:endParaRPr lang="en-US" dirty="0"/>
          </a:p>
        </p:txBody>
      </p:sp>
      <p:pic>
        <p:nvPicPr>
          <p:cNvPr id="3" name="Picture 2" descr="Salon_de_Madame_Geoffrin-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5707" y="3442648"/>
            <a:ext cx="5001768" cy="3291840"/>
          </a:xfrm>
          <a:prstGeom prst="rect">
            <a:avLst/>
          </a:prstGeom>
        </p:spPr>
      </p:pic>
    </p:spTree>
    <p:extLst>
      <p:ext uri="{BB962C8B-B14F-4D97-AF65-F5344CB8AC3E}">
        <p14:creationId xmlns:p14="http://schemas.microsoft.com/office/powerpoint/2010/main" val="2791739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a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0314" y="1418890"/>
            <a:ext cx="3164828" cy="3995996"/>
          </a:xfrm>
          <a:prstGeom prst="rect">
            <a:avLst/>
          </a:prstGeom>
        </p:spPr>
      </p:pic>
      <p:sp>
        <p:nvSpPr>
          <p:cNvPr id="3" name="TextBox 2"/>
          <p:cNvSpPr txBox="1"/>
          <p:nvPr/>
        </p:nvSpPr>
        <p:spPr>
          <a:xfrm>
            <a:off x="3031783" y="5920723"/>
            <a:ext cx="2903359" cy="369332"/>
          </a:xfrm>
          <a:prstGeom prst="rect">
            <a:avLst/>
          </a:prstGeom>
          <a:noFill/>
        </p:spPr>
        <p:txBody>
          <a:bodyPr wrap="none" rtlCol="0">
            <a:spAutoFit/>
          </a:bodyPr>
          <a:lstStyle/>
          <a:p>
            <a:r>
              <a:rPr lang="en-US" dirty="0" smtClean="0"/>
              <a:t>Immanuel Kant, 1724-1804 </a:t>
            </a:r>
            <a:endParaRPr lang="en-US" dirty="0"/>
          </a:p>
        </p:txBody>
      </p:sp>
    </p:spTree>
    <p:extLst>
      <p:ext uri="{BB962C8B-B14F-4D97-AF65-F5344CB8AC3E}">
        <p14:creationId xmlns:p14="http://schemas.microsoft.com/office/powerpoint/2010/main" val="2337532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0" y="1166842"/>
            <a:ext cx="4572000" cy="4524316"/>
          </a:xfrm>
          <a:prstGeom prst="rect">
            <a:avLst/>
          </a:prstGeom>
        </p:spPr>
        <p:txBody>
          <a:bodyPr>
            <a:spAutoFit/>
          </a:bodyPr>
          <a:lstStyle/>
          <a:p>
            <a:r>
              <a:rPr lang="en-GB" dirty="0"/>
              <a:t>‘</a:t>
            </a:r>
            <a:r>
              <a:rPr lang="en-GB" b="1" i="1" dirty="0"/>
              <a:t>Enlightenment is mankind’s exit from self-incurred immaturity</a:t>
            </a:r>
            <a:r>
              <a:rPr lang="en-GB" dirty="0"/>
              <a:t>. </a:t>
            </a:r>
            <a:r>
              <a:rPr lang="en-GB" i="1" dirty="0"/>
              <a:t>Immaturity</a:t>
            </a:r>
            <a:r>
              <a:rPr lang="en-GB" dirty="0"/>
              <a:t> is the inability to make use of one’s own understanding without the guidance of another. Self-incurred is the inability if its cause lies not in the lack of understanding but rather in the lack of the resolution and the courage to use it without the guidance of another. </a:t>
            </a:r>
            <a:r>
              <a:rPr lang="en-GB" b="1" i="1" dirty="0" err="1"/>
              <a:t>Sapere</a:t>
            </a:r>
            <a:r>
              <a:rPr lang="en-GB" b="1" i="1" dirty="0"/>
              <a:t> </a:t>
            </a:r>
            <a:r>
              <a:rPr lang="en-GB" b="1" i="1" dirty="0" err="1"/>
              <a:t>aude</a:t>
            </a:r>
            <a:r>
              <a:rPr lang="en-GB" dirty="0"/>
              <a:t>! Have the courage to use your own understanding! It is thus the motto of the enlightenment.’</a:t>
            </a:r>
          </a:p>
          <a:p>
            <a:r>
              <a:rPr lang="en-GB" dirty="0"/>
              <a:t> </a:t>
            </a:r>
          </a:p>
          <a:p>
            <a:r>
              <a:rPr lang="en-GB" dirty="0" smtClean="0"/>
              <a:t>(From: Immanuel </a:t>
            </a:r>
            <a:r>
              <a:rPr lang="en-GB" dirty="0"/>
              <a:t>Kant, ‘An Answer to the Question: What is Enlightenment?’ </a:t>
            </a:r>
            <a:r>
              <a:rPr lang="en-GB" i="1" dirty="0" err="1"/>
              <a:t>Berlinerische</a:t>
            </a:r>
            <a:r>
              <a:rPr lang="en-GB" i="1" dirty="0"/>
              <a:t> </a:t>
            </a:r>
            <a:r>
              <a:rPr lang="en-GB" i="1" dirty="0" err="1"/>
              <a:t>Monatsschrift</a:t>
            </a:r>
            <a:r>
              <a:rPr lang="en-GB" dirty="0"/>
              <a:t> (1784): 481-494, </a:t>
            </a:r>
            <a:r>
              <a:rPr lang="en-GB" dirty="0" smtClean="0"/>
              <a:t>481.)</a:t>
            </a:r>
            <a:endParaRPr lang="en-GB" dirty="0"/>
          </a:p>
        </p:txBody>
      </p:sp>
    </p:spTree>
    <p:extLst>
      <p:ext uri="{BB962C8B-B14F-4D97-AF65-F5344CB8AC3E}">
        <p14:creationId xmlns:p14="http://schemas.microsoft.com/office/powerpoint/2010/main" val="993465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00472" y="1896061"/>
            <a:ext cx="5257528" cy="3139321"/>
          </a:xfrm>
          <a:prstGeom prst="rect">
            <a:avLst/>
          </a:prstGeom>
        </p:spPr>
        <p:txBody>
          <a:bodyPr wrap="square">
            <a:spAutoFit/>
          </a:bodyPr>
          <a:lstStyle/>
          <a:p>
            <a:r>
              <a:rPr lang="en-GB" b="1" dirty="0" smtClean="0"/>
              <a:t>In search of humanities ‘true’ nature – ‘the science of man’</a:t>
            </a:r>
          </a:p>
          <a:p>
            <a:endParaRPr lang="en-GB" dirty="0"/>
          </a:p>
          <a:p>
            <a:r>
              <a:rPr lang="en-GB" dirty="0" smtClean="0"/>
              <a:t>By </a:t>
            </a:r>
            <a:r>
              <a:rPr lang="en-GB" dirty="0"/>
              <a:t>leading people to </a:t>
            </a:r>
            <a:r>
              <a:rPr lang="en-GB" dirty="0" smtClean="0"/>
              <a:t>escape or control </a:t>
            </a:r>
            <a:r>
              <a:rPr lang="en-GB" dirty="0"/>
              <a:t>their basic physical and emotional drives through the exercise of ‘reason’, enlightened philosophers </a:t>
            </a:r>
            <a:r>
              <a:rPr lang="en-GB" dirty="0" smtClean="0"/>
              <a:t>sought </a:t>
            </a:r>
            <a:r>
              <a:rPr lang="en-GB" dirty="0"/>
              <a:t>to lead humanity towards </a:t>
            </a:r>
            <a:r>
              <a:rPr lang="en-GB" dirty="0" smtClean="0"/>
              <a:t>its’ </a:t>
            </a:r>
            <a:r>
              <a:rPr lang="en-GB" dirty="0"/>
              <a:t>true </a:t>
            </a:r>
            <a:r>
              <a:rPr lang="en-GB" dirty="0" smtClean="0"/>
              <a:t>nature’, </a:t>
            </a:r>
            <a:r>
              <a:rPr lang="en-GB" dirty="0"/>
              <a:t>a nature that they deemed free from the desire to terrify or compel others. </a:t>
            </a:r>
            <a:endParaRPr lang="en-GB" dirty="0" smtClean="0"/>
          </a:p>
          <a:p>
            <a:endParaRPr lang="en-GB" dirty="0"/>
          </a:p>
          <a:p>
            <a:endParaRPr lang="en-GB" dirty="0"/>
          </a:p>
        </p:txBody>
      </p:sp>
    </p:spTree>
    <p:extLst>
      <p:ext uri="{BB962C8B-B14F-4D97-AF65-F5344CB8AC3E}">
        <p14:creationId xmlns:p14="http://schemas.microsoft.com/office/powerpoint/2010/main" val="30963206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04373" y="2601840"/>
            <a:ext cx="184666" cy="369332"/>
          </a:xfrm>
          <a:prstGeom prst="rect">
            <a:avLst/>
          </a:prstGeom>
          <a:noFill/>
        </p:spPr>
        <p:txBody>
          <a:bodyPr wrap="none" rtlCol="0">
            <a:spAutoFit/>
          </a:bodyPr>
          <a:lstStyle/>
          <a:p>
            <a:endParaRPr lang="en-US" dirty="0"/>
          </a:p>
        </p:txBody>
      </p:sp>
      <p:sp>
        <p:nvSpPr>
          <p:cNvPr id="3" name="Rectangle 2"/>
          <p:cNvSpPr/>
          <p:nvPr/>
        </p:nvSpPr>
        <p:spPr>
          <a:xfrm>
            <a:off x="1894460" y="1305342"/>
            <a:ext cx="4963540" cy="5078314"/>
          </a:xfrm>
          <a:prstGeom prst="rect">
            <a:avLst/>
          </a:prstGeom>
        </p:spPr>
        <p:txBody>
          <a:bodyPr wrap="square">
            <a:spAutoFit/>
          </a:bodyPr>
          <a:lstStyle/>
          <a:p>
            <a:r>
              <a:rPr lang="en-GB" dirty="0"/>
              <a:t>‘It is now asked “whether we live at present in an </a:t>
            </a:r>
            <a:r>
              <a:rPr lang="en-GB" i="1" dirty="0"/>
              <a:t>enlightened age</a:t>
            </a:r>
            <a:r>
              <a:rPr lang="en-GB" dirty="0"/>
              <a:t>?”, the answer is: “No, but we do live in an age of </a:t>
            </a:r>
            <a:r>
              <a:rPr lang="en-GB" i="1" dirty="0"/>
              <a:t>enlightenment.</a:t>
            </a:r>
            <a:r>
              <a:rPr lang="en-GB" dirty="0"/>
              <a:t>” As matters stand now, much is still lacking for men to be completely able – or even to be placed in a situation where they would be able – to use their own reason confidently and properly in religious matters without the guidance of another. Yet we have clear indications that the field is now being opened </a:t>
            </a:r>
            <a:r>
              <a:rPr lang="en-GB" dirty="0" smtClean="0"/>
              <a:t>for </a:t>
            </a:r>
            <a:r>
              <a:rPr lang="en-GB" dirty="0"/>
              <a:t>them to work freely towards this , and the obstacles to general enlightenment or to the exit out of their self-incurred immaturity become even fewer.’ </a:t>
            </a:r>
            <a:endParaRPr lang="en-GB" dirty="0" smtClean="0"/>
          </a:p>
          <a:p>
            <a:endParaRPr lang="en-GB" dirty="0"/>
          </a:p>
          <a:p>
            <a:r>
              <a:rPr lang="en-GB" dirty="0" smtClean="0"/>
              <a:t>From: Immanuel </a:t>
            </a:r>
            <a:r>
              <a:rPr lang="en-GB" dirty="0"/>
              <a:t>Kant, ‘An Answer to the Question: What is Enlightenment?’ </a:t>
            </a:r>
            <a:r>
              <a:rPr lang="en-GB" i="1" dirty="0" err="1"/>
              <a:t>Berlinerische</a:t>
            </a:r>
            <a:r>
              <a:rPr lang="en-GB" i="1" dirty="0"/>
              <a:t> </a:t>
            </a:r>
            <a:r>
              <a:rPr lang="en-GB" i="1" dirty="0" err="1"/>
              <a:t>Monatsschrift</a:t>
            </a:r>
            <a:r>
              <a:rPr lang="en-GB" dirty="0"/>
              <a:t> (1784): 481-494, 481</a:t>
            </a:r>
          </a:p>
          <a:p>
            <a:endParaRPr lang="en-GB" dirty="0"/>
          </a:p>
        </p:txBody>
      </p:sp>
    </p:spTree>
    <p:extLst>
      <p:ext uri="{BB962C8B-B14F-4D97-AF65-F5344CB8AC3E}">
        <p14:creationId xmlns:p14="http://schemas.microsoft.com/office/powerpoint/2010/main" val="384842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1884</TotalTime>
  <Words>1663</Words>
  <Application>Microsoft Macintosh PowerPoint</Application>
  <PresentationFormat>On-screen Show (4:3)</PresentationFormat>
  <Paragraphs>155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42</cp:revision>
  <dcterms:created xsi:type="dcterms:W3CDTF">2015-01-05T09:59:11Z</dcterms:created>
  <dcterms:modified xsi:type="dcterms:W3CDTF">2016-12-04T13:34:21Z</dcterms:modified>
</cp:coreProperties>
</file>