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72" r:id="rId1"/>
  </p:sldMasterIdLst>
  <p:sldIdLst>
    <p:sldId id="256" r:id="rId2"/>
    <p:sldId id="258" r:id="rId3"/>
    <p:sldId id="259" r:id="rId4"/>
    <p:sldId id="257" r:id="rId5"/>
    <p:sldId id="260" r:id="rId6"/>
    <p:sldId id="261" r:id="rId7"/>
    <p:sldId id="263" r:id="rId8"/>
    <p:sldId id="265" r:id="rId9"/>
    <p:sldId id="268" r:id="rId10"/>
    <p:sldId id="264" r:id="rId11"/>
    <p:sldId id="273" r:id="rId12"/>
    <p:sldId id="274" r:id="rId13"/>
    <p:sldId id="275"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0" d="100"/>
          <a:sy n="90" d="100"/>
        </p:scale>
        <p:origin x="-1296"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de-DE"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de-DE"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AA8EC138-B791-CA49-BA07-E16175CB97F3}" type="datetimeFigureOut">
              <a:rPr lang="en-US" smtClean="0"/>
              <a:t>07/10/16</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pPr algn="r"/>
            <a:fld id="{F7886C9C-DC18-4195-8FD5-A50AA931D419}" type="slidenum">
              <a:rPr lang="en-US" smtClean="0"/>
              <a:pPr algn="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de-DE"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de-DE" smtClean="0"/>
              <a:t>Click to edit Master text styles</a:t>
            </a:r>
          </a:p>
          <a:p>
            <a:pPr lvl="1" eaLnBrk="1" latinLnBrk="0" hangingPunct="1"/>
            <a:r>
              <a:rPr lang="de-DE" smtClean="0"/>
              <a:t>Second level</a:t>
            </a:r>
          </a:p>
          <a:p>
            <a:pPr lvl="2" eaLnBrk="1" latinLnBrk="0" hangingPunct="1"/>
            <a:r>
              <a:rPr lang="de-DE" smtClean="0"/>
              <a:t>Third level</a:t>
            </a:r>
          </a:p>
          <a:p>
            <a:pPr lvl="3" eaLnBrk="1" latinLnBrk="0" hangingPunct="1"/>
            <a:r>
              <a:rPr lang="de-DE" smtClean="0"/>
              <a:t>Fourth level</a:t>
            </a:r>
          </a:p>
          <a:p>
            <a:pPr lvl="4" eaLnBrk="1" latinLnBrk="0" hangingPunct="1"/>
            <a:r>
              <a:rPr lang="de-DE" smtClean="0"/>
              <a:t>Fifth level</a:t>
            </a:r>
            <a:endParaRPr kumimoji="0" lang="en-US"/>
          </a:p>
        </p:txBody>
      </p:sp>
      <p:sp>
        <p:nvSpPr>
          <p:cNvPr id="4" name="Date Placeholder 3"/>
          <p:cNvSpPr>
            <a:spLocks noGrp="1"/>
          </p:cNvSpPr>
          <p:nvPr>
            <p:ph type="dt" sz="half" idx="10"/>
          </p:nvPr>
        </p:nvSpPr>
        <p:spPr/>
        <p:txBody>
          <a:bodyPr/>
          <a:lstStyle/>
          <a:p>
            <a:fld id="{AA8EC138-B791-CA49-BA07-E16175CB97F3}" type="datetimeFigureOut">
              <a:rPr lang="en-US" smtClean="0"/>
              <a:t>07/10/16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2FE3E9-474B-2247-8A2F-3272AEDD325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de-DE"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de-DE" smtClean="0"/>
              <a:t>Click to edit Master text styles</a:t>
            </a:r>
          </a:p>
          <a:p>
            <a:pPr lvl="1" eaLnBrk="1" latinLnBrk="0" hangingPunct="1"/>
            <a:r>
              <a:rPr lang="de-DE" smtClean="0"/>
              <a:t>Second level</a:t>
            </a:r>
          </a:p>
          <a:p>
            <a:pPr lvl="2" eaLnBrk="1" latinLnBrk="0" hangingPunct="1"/>
            <a:r>
              <a:rPr lang="de-DE" smtClean="0"/>
              <a:t>Third level</a:t>
            </a:r>
          </a:p>
          <a:p>
            <a:pPr lvl="3" eaLnBrk="1" latinLnBrk="0" hangingPunct="1"/>
            <a:r>
              <a:rPr lang="de-DE" smtClean="0"/>
              <a:t>Fourth level</a:t>
            </a:r>
          </a:p>
          <a:p>
            <a:pPr lvl="4" eaLnBrk="1" latinLnBrk="0" hangingPunct="1"/>
            <a:r>
              <a:rPr lang="de-DE"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AA8EC138-B791-CA49-BA07-E16175CB97F3}" type="datetimeFigureOut">
              <a:rPr lang="en-US" smtClean="0"/>
              <a:t>07/10/16</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D72FE3E9-474B-2247-8A2F-3272AEDD325F}"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de-DE" smtClean="0"/>
              <a:t>Click to edit Master title style</a:t>
            </a:r>
            <a:endParaRPr kumimoji="0" lang="en-US"/>
          </a:p>
        </p:txBody>
      </p:sp>
      <p:sp>
        <p:nvSpPr>
          <p:cNvPr id="4" name="Date Placeholder 3"/>
          <p:cNvSpPr>
            <a:spLocks noGrp="1"/>
          </p:cNvSpPr>
          <p:nvPr>
            <p:ph type="dt" sz="half" idx="10"/>
          </p:nvPr>
        </p:nvSpPr>
        <p:spPr/>
        <p:txBody>
          <a:bodyPr/>
          <a:lstStyle/>
          <a:p>
            <a:fld id="{AA8EC138-B791-CA49-BA07-E16175CB97F3}" type="datetimeFigureOut">
              <a:rPr lang="en-US" smtClean="0"/>
              <a:t>07/10/16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D72FE3E9-474B-2247-8A2F-3272AEDD325F}"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de-DE" smtClean="0"/>
              <a:t>Click to edit Master text styles</a:t>
            </a:r>
          </a:p>
          <a:p>
            <a:pPr lvl="1" eaLnBrk="1" latinLnBrk="0" hangingPunct="1"/>
            <a:r>
              <a:rPr lang="de-DE" smtClean="0"/>
              <a:t>Second level</a:t>
            </a:r>
          </a:p>
          <a:p>
            <a:pPr lvl="2" eaLnBrk="1" latinLnBrk="0" hangingPunct="1"/>
            <a:r>
              <a:rPr lang="de-DE" smtClean="0"/>
              <a:t>Third level</a:t>
            </a:r>
          </a:p>
          <a:p>
            <a:pPr lvl="3" eaLnBrk="1" latinLnBrk="0" hangingPunct="1"/>
            <a:r>
              <a:rPr lang="de-DE" smtClean="0"/>
              <a:t>Fourth level</a:t>
            </a:r>
          </a:p>
          <a:p>
            <a:pPr lvl="4" eaLnBrk="1" latinLnBrk="0" hangingPunct="1"/>
            <a:r>
              <a:rPr lang="de-DE"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de-DE"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de-DE" smtClean="0"/>
              <a:t>Click to edit Master title style</a:t>
            </a:r>
            <a:endParaRPr kumimoji="0" lang="en-US"/>
          </a:p>
        </p:txBody>
      </p:sp>
      <p:sp>
        <p:nvSpPr>
          <p:cNvPr id="12" name="Date Placeholder 11"/>
          <p:cNvSpPr>
            <a:spLocks noGrp="1"/>
          </p:cNvSpPr>
          <p:nvPr>
            <p:ph type="dt" sz="half" idx="10"/>
          </p:nvPr>
        </p:nvSpPr>
        <p:spPr/>
        <p:txBody>
          <a:bodyPr/>
          <a:lstStyle/>
          <a:p>
            <a:fld id="{AA8EC138-B791-CA49-BA07-E16175CB97F3}" type="datetimeFigureOut">
              <a:rPr lang="en-US" smtClean="0"/>
              <a:t>07/10/16</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D72FE3E9-474B-2247-8A2F-3272AEDD325F}"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de-DE"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de-DE" smtClean="0"/>
              <a:t>Click to edit Master text styles</a:t>
            </a:r>
          </a:p>
          <a:p>
            <a:pPr lvl="1" eaLnBrk="1" latinLnBrk="0" hangingPunct="1"/>
            <a:r>
              <a:rPr lang="de-DE" smtClean="0"/>
              <a:t>Second level</a:t>
            </a:r>
          </a:p>
          <a:p>
            <a:pPr lvl="2" eaLnBrk="1" latinLnBrk="0" hangingPunct="1"/>
            <a:r>
              <a:rPr lang="de-DE" smtClean="0"/>
              <a:t>Third level</a:t>
            </a:r>
          </a:p>
          <a:p>
            <a:pPr lvl="3" eaLnBrk="1" latinLnBrk="0" hangingPunct="1"/>
            <a:r>
              <a:rPr lang="de-DE" smtClean="0"/>
              <a:t>Fourth level</a:t>
            </a:r>
          </a:p>
          <a:p>
            <a:pPr lvl="4" eaLnBrk="1" latinLnBrk="0" hangingPunct="1"/>
            <a:r>
              <a:rPr lang="de-DE"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de-DE" smtClean="0"/>
              <a:t>Click to edit Master text styles</a:t>
            </a:r>
          </a:p>
          <a:p>
            <a:pPr lvl="1" eaLnBrk="1" latinLnBrk="0" hangingPunct="1"/>
            <a:r>
              <a:rPr lang="de-DE" smtClean="0"/>
              <a:t>Second level</a:t>
            </a:r>
          </a:p>
          <a:p>
            <a:pPr lvl="2" eaLnBrk="1" latinLnBrk="0" hangingPunct="1"/>
            <a:r>
              <a:rPr lang="de-DE" smtClean="0"/>
              <a:t>Third level</a:t>
            </a:r>
          </a:p>
          <a:p>
            <a:pPr lvl="3" eaLnBrk="1" latinLnBrk="0" hangingPunct="1"/>
            <a:r>
              <a:rPr lang="de-DE" smtClean="0"/>
              <a:t>Fourth level</a:t>
            </a:r>
          </a:p>
          <a:p>
            <a:pPr lvl="4" eaLnBrk="1" latinLnBrk="0" hangingPunct="1"/>
            <a:r>
              <a:rPr lang="de-DE" smtClean="0"/>
              <a:t>Fifth level</a:t>
            </a:r>
            <a:endParaRPr kumimoji="0" lang="en-US"/>
          </a:p>
        </p:txBody>
      </p:sp>
      <p:sp>
        <p:nvSpPr>
          <p:cNvPr id="8" name="Date Placeholder 7"/>
          <p:cNvSpPr>
            <a:spLocks noGrp="1"/>
          </p:cNvSpPr>
          <p:nvPr>
            <p:ph type="dt" sz="half" idx="15"/>
          </p:nvPr>
        </p:nvSpPr>
        <p:spPr/>
        <p:txBody>
          <a:bodyPr rtlCol="0"/>
          <a:lstStyle/>
          <a:p>
            <a:fld id="{AA8EC138-B791-CA49-BA07-E16175CB97F3}" type="datetimeFigureOut">
              <a:rPr lang="en-US" smtClean="0"/>
              <a:t>07/10/16</a:t>
            </a:fld>
            <a:endParaRPr lang="en-US"/>
          </a:p>
        </p:txBody>
      </p:sp>
      <p:sp>
        <p:nvSpPr>
          <p:cNvPr id="10" name="Slide Number Placeholder 9"/>
          <p:cNvSpPr>
            <a:spLocks noGrp="1"/>
          </p:cNvSpPr>
          <p:nvPr>
            <p:ph type="sldNum" sz="quarter" idx="16"/>
          </p:nvPr>
        </p:nvSpPr>
        <p:spPr/>
        <p:txBody>
          <a:bodyPr rtlCol="0"/>
          <a:lstStyle/>
          <a:p>
            <a:fld id="{D72FE3E9-474B-2247-8A2F-3272AEDD325F}"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de-DE"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de-DE" smtClean="0"/>
              <a:t>Click to edit Master text styles</a:t>
            </a:r>
          </a:p>
          <a:p>
            <a:pPr lvl="1" eaLnBrk="1" latinLnBrk="0" hangingPunct="1"/>
            <a:r>
              <a:rPr lang="de-DE" smtClean="0"/>
              <a:t>Second level</a:t>
            </a:r>
          </a:p>
          <a:p>
            <a:pPr lvl="2" eaLnBrk="1" latinLnBrk="0" hangingPunct="1"/>
            <a:r>
              <a:rPr lang="de-DE" smtClean="0"/>
              <a:t>Third level</a:t>
            </a:r>
          </a:p>
          <a:p>
            <a:pPr lvl="3" eaLnBrk="1" latinLnBrk="0" hangingPunct="1"/>
            <a:r>
              <a:rPr lang="de-DE" smtClean="0"/>
              <a:t>Fourth level</a:t>
            </a:r>
          </a:p>
          <a:p>
            <a:pPr lvl="4" eaLnBrk="1" latinLnBrk="0" hangingPunct="1"/>
            <a:r>
              <a:rPr lang="de-DE"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de-DE" smtClean="0"/>
              <a:t>Click to edit Master text styles</a:t>
            </a:r>
          </a:p>
          <a:p>
            <a:pPr lvl="1" eaLnBrk="1" latinLnBrk="0" hangingPunct="1"/>
            <a:r>
              <a:rPr lang="de-DE" smtClean="0"/>
              <a:t>Second level</a:t>
            </a:r>
          </a:p>
          <a:p>
            <a:pPr lvl="2" eaLnBrk="1" latinLnBrk="0" hangingPunct="1"/>
            <a:r>
              <a:rPr lang="de-DE" smtClean="0"/>
              <a:t>Third level</a:t>
            </a:r>
          </a:p>
          <a:p>
            <a:pPr lvl="3" eaLnBrk="1" latinLnBrk="0" hangingPunct="1"/>
            <a:r>
              <a:rPr lang="de-DE" smtClean="0"/>
              <a:t>Fourth level</a:t>
            </a:r>
          </a:p>
          <a:p>
            <a:pPr lvl="4" eaLnBrk="1" latinLnBrk="0" hangingPunct="1"/>
            <a:r>
              <a:rPr lang="de-DE" smtClean="0"/>
              <a:t>Fifth level</a:t>
            </a:r>
            <a:endParaRPr kumimoji="0" lang="en-US"/>
          </a:p>
        </p:txBody>
      </p:sp>
      <p:sp>
        <p:nvSpPr>
          <p:cNvPr id="10" name="Date Placeholder 9"/>
          <p:cNvSpPr>
            <a:spLocks noGrp="1"/>
          </p:cNvSpPr>
          <p:nvPr>
            <p:ph type="dt" sz="half" idx="15"/>
          </p:nvPr>
        </p:nvSpPr>
        <p:spPr/>
        <p:txBody>
          <a:bodyPr rtlCol="0"/>
          <a:lstStyle/>
          <a:p>
            <a:fld id="{AA8EC138-B791-CA49-BA07-E16175CB97F3}" type="datetimeFigureOut">
              <a:rPr lang="en-US" smtClean="0"/>
              <a:t>07/10/16</a:t>
            </a:fld>
            <a:endParaRPr lang="en-US"/>
          </a:p>
        </p:txBody>
      </p:sp>
      <p:sp>
        <p:nvSpPr>
          <p:cNvPr id="12" name="Slide Number Placeholder 11"/>
          <p:cNvSpPr>
            <a:spLocks noGrp="1"/>
          </p:cNvSpPr>
          <p:nvPr>
            <p:ph type="sldNum" sz="quarter" idx="16"/>
          </p:nvPr>
        </p:nvSpPr>
        <p:spPr/>
        <p:txBody>
          <a:bodyPr rtlCol="0"/>
          <a:lstStyle/>
          <a:p>
            <a:fld id="{D72FE3E9-474B-2247-8A2F-3272AEDD325F}"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de-DE"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de-DE"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de-DE" smtClean="0"/>
              <a:t>Click to edit Master title style</a:t>
            </a:r>
            <a:endParaRPr kumimoji="0" lang="en-US"/>
          </a:p>
        </p:txBody>
      </p:sp>
      <p:sp>
        <p:nvSpPr>
          <p:cNvPr id="3" name="Date Placeholder 2"/>
          <p:cNvSpPr>
            <a:spLocks noGrp="1"/>
          </p:cNvSpPr>
          <p:nvPr>
            <p:ph type="dt" sz="half" idx="10"/>
          </p:nvPr>
        </p:nvSpPr>
        <p:spPr/>
        <p:txBody>
          <a:bodyPr/>
          <a:lstStyle/>
          <a:p>
            <a:fld id="{AA8EC138-B791-CA49-BA07-E16175CB97F3}" type="datetimeFigureOut">
              <a:rPr lang="en-US" smtClean="0"/>
              <a:t>07/10/16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D72FE3E9-474B-2247-8A2F-3272AEDD325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8EC138-B791-CA49-BA07-E16175CB97F3}" type="datetimeFigureOut">
              <a:rPr lang="en-US" smtClean="0"/>
              <a:t>07/10/16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D72FE3E9-474B-2247-8A2F-3272AEDD325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de-DE" smtClean="0"/>
              <a:t>Click to edit Master title style</a:t>
            </a:r>
            <a:endParaRPr kumimoji="0" lang="en-US"/>
          </a:p>
        </p:txBody>
      </p:sp>
      <p:sp>
        <p:nvSpPr>
          <p:cNvPr id="5" name="Date Placeholder 4"/>
          <p:cNvSpPr>
            <a:spLocks noGrp="1"/>
          </p:cNvSpPr>
          <p:nvPr>
            <p:ph type="dt" sz="half" idx="10"/>
          </p:nvPr>
        </p:nvSpPr>
        <p:spPr/>
        <p:txBody>
          <a:bodyPr/>
          <a:lstStyle/>
          <a:p>
            <a:fld id="{AA8EC138-B791-CA49-BA07-E16175CB97F3}" type="datetimeFigureOut">
              <a:rPr lang="en-US" smtClean="0"/>
              <a:t>07/10/16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D72FE3E9-474B-2247-8A2F-3272AEDD325F}"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de-DE"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de-DE" smtClean="0"/>
              <a:t>Click to edit Master text styles</a:t>
            </a:r>
          </a:p>
          <a:p>
            <a:pPr lvl="1" eaLnBrk="1" latinLnBrk="0" hangingPunct="1"/>
            <a:r>
              <a:rPr lang="de-DE" smtClean="0"/>
              <a:t>Second level</a:t>
            </a:r>
          </a:p>
          <a:p>
            <a:pPr lvl="2" eaLnBrk="1" latinLnBrk="0" hangingPunct="1"/>
            <a:r>
              <a:rPr lang="de-DE" smtClean="0"/>
              <a:t>Third level</a:t>
            </a:r>
          </a:p>
          <a:p>
            <a:pPr lvl="3" eaLnBrk="1" latinLnBrk="0" hangingPunct="1"/>
            <a:r>
              <a:rPr lang="de-DE" smtClean="0"/>
              <a:t>Fourth level</a:t>
            </a:r>
          </a:p>
          <a:p>
            <a:pPr lvl="4" eaLnBrk="1" latinLnBrk="0" hangingPunct="1"/>
            <a:r>
              <a:rPr lang="de-DE"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de-DE"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de-DE"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AA8EC138-B791-CA49-BA07-E16175CB97F3}" type="datetimeFigureOut">
              <a:rPr lang="en-US" smtClean="0"/>
              <a:t>07/10/16</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D72FE3E9-474B-2247-8A2F-3272AEDD325F}" type="slidenum">
              <a:rPr lang="en-US" smtClean="0"/>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de-DE" smtClean="0"/>
              <a:t>Drag picture to placeholder or click icon to add</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de-DE"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de-DE" smtClean="0"/>
              <a:t>Click to edit Master text styles</a:t>
            </a:r>
          </a:p>
          <a:p>
            <a:pPr lvl="1" eaLnBrk="1" latinLnBrk="0" hangingPunct="1"/>
            <a:r>
              <a:rPr kumimoji="0" lang="de-DE" smtClean="0"/>
              <a:t>Second level</a:t>
            </a:r>
          </a:p>
          <a:p>
            <a:pPr lvl="2" eaLnBrk="1" latinLnBrk="0" hangingPunct="1"/>
            <a:r>
              <a:rPr kumimoji="0" lang="de-DE" smtClean="0"/>
              <a:t>Third level</a:t>
            </a:r>
          </a:p>
          <a:p>
            <a:pPr lvl="3" eaLnBrk="1" latinLnBrk="0" hangingPunct="1"/>
            <a:r>
              <a:rPr kumimoji="0" lang="de-DE" smtClean="0"/>
              <a:t>Fourth level</a:t>
            </a:r>
          </a:p>
          <a:p>
            <a:pPr lvl="4" eaLnBrk="1" latinLnBrk="0" hangingPunct="1"/>
            <a:r>
              <a:rPr kumimoji="0" lang="de-DE"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AA8EC138-B791-CA49-BA07-E16175CB97F3}" type="datetimeFigureOut">
              <a:rPr lang="en-US" smtClean="0"/>
              <a:t>07/10/16</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D72FE3E9-474B-2247-8A2F-3272AEDD325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73" r:id="rId1"/>
    <p:sldLayoutId id="2147483874" r:id="rId2"/>
    <p:sldLayoutId id="2147483875" r:id="rId3"/>
    <p:sldLayoutId id="2147483876" r:id="rId4"/>
    <p:sldLayoutId id="2147483877" r:id="rId5"/>
    <p:sldLayoutId id="2147483878" r:id="rId6"/>
    <p:sldLayoutId id="2147483879" r:id="rId7"/>
    <p:sldLayoutId id="2147483880" r:id="rId8"/>
    <p:sldLayoutId id="2147483881" r:id="rId9"/>
    <p:sldLayoutId id="2147483882" r:id="rId10"/>
    <p:sldLayoutId id="2147483883"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jpg"/><Relationship Id="rId3" Type="http://schemas.openxmlformats.org/officeDocument/2006/relationships/image" Target="../media/image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 Id="rId3"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ln>
            <a:solidFill>
              <a:srgbClr val="4F81BD"/>
            </a:solidFill>
          </a:ln>
        </p:spPr>
        <p:txBody>
          <a:bodyPr>
            <a:normAutofit fontScale="90000"/>
          </a:bodyPr>
          <a:lstStyle/>
          <a:p>
            <a:r>
              <a:rPr lang="en-US" b="1" dirty="0" smtClean="0"/>
              <a:t>Lecture 2</a:t>
            </a:r>
            <a:br>
              <a:rPr lang="en-US" b="1" dirty="0" smtClean="0"/>
            </a:br>
            <a:r>
              <a:rPr lang="en-US" b="1" dirty="0" smtClean="0"/>
              <a:t/>
            </a:r>
            <a:br>
              <a:rPr lang="en-US" b="1" dirty="0" smtClean="0"/>
            </a:br>
            <a:r>
              <a:rPr lang="en-US" b="1" dirty="0" smtClean="0"/>
              <a:t>Famous Stories we tell ourselves (I): The ‘Discovery’ of the individual or the ‘self-</a:t>
            </a:r>
            <a:r>
              <a:rPr lang="en-US" b="1" dirty="0" err="1" smtClean="0"/>
              <a:t>fahsioning</a:t>
            </a:r>
            <a:r>
              <a:rPr lang="en-US" b="1" dirty="0" smtClean="0"/>
              <a:t>’ of Renaissance Man: Jacob Burckhardt and Stephen Greenblatt </a:t>
            </a:r>
            <a:br>
              <a:rPr lang="en-US" b="1" dirty="0" smtClean="0"/>
            </a:br>
            <a:endParaRPr lang="en-US" dirty="0"/>
          </a:p>
        </p:txBody>
      </p:sp>
    </p:spTree>
    <p:extLst>
      <p:ext uri="{BB962C8B-B14F-4D97-AF65-F5344CB8AC3E}">
        <p14:creationId xmlns:p14="http://schemas.microsoft.com/office/powerpoint/2010/main" val="24467301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823167" y="889843"/>
            <a:ext cx="5034833" cy="4801315"/>
          </a:xfrm>
          <a:prstGeom prst="rect">
            <a:avLst/>
          </a:prstGeom>
        </p:spPr>
        <p:txBody>
          <a:bodyPr wrap="square">
            <a:spAutoFit/>
          </a:bodyPr>
          <a:lstStyle/>
          <a:p>
            <a:r>
              <a:rPr lang="en-GB" dirty="0"/>
              <a:t>‘In the Middle Ages both sides of human consciousness – that which turned within as that which was turned without – lay dreaming or half awake beneath a common veil. The veil was woven of faith, illusion, and childish prepossessions, through which the world and history were seen clad in strange hues. Man was conscious of himself only as a member of a race, people, party, family, or corporation – only through some general category. In Italy this veil first melted to air; an </a:t>
            </a:r>
            <a:r>
              <a:rPr lang="en-GB" i="1" dirty="0"/>
              <a:t>objective </a:t>
            </a:r>
            <a:r>
              <a:rPr lang="en-GB" dirty="0"/>
              <a:t>treatment and consideration of the State and of all the things of this world became possible. The </a:t>
            </a:r>
            <a:r>
              <a:rPr lang="en-GB" i="1" dirty="0"/>
              <a:t>subjective</a:t>
            </a:r>
            <a:r>
              <a:rPr lang="en-GB" dirty="0"/>
              <a:t> side at the same time asserted itself with corresponding emphasis; man became a spiritual individual, and recognised himself as such.’</a:t>
            </a:r>
          </a:p>
          <a:p>
            <a:r>
              <a:rPr lang="en-GB" dirty="0"/>
              <a:t>(Burckhardt, </a:t>
            </a:r>
            <a:r>
              <a:rPr lang="en-GB" dirty="0" smtClean="0"/>
              <a:t>The Civilisation</a:t>
            </a:r>
            <a:r>
              <a:rPr lang="en-GB" dirty="0"/>
              <a:t> </a:t>
            </a:r>
            <a:r>
              <a:rPr lang="en-GB" dirty="0" smtClean="0"/>
              <a:t>of the Renaissance in Italy, part </a:t>
            </a:r>
            <a:r>
              <a:rPr lang="en-GB" dirty="0"/>
              <a:t>2, p. 87) </a:t>
            </a:r>
            <a:endParaRPr lang="en-US" dirty="0"/>
          </a:p>
        </p:txBody>
      </p:sp>
    </p:spTree>
    <p:extLst>
      <p:ext uri="{BB962C8B-B14F-4D97-AF65-F5344CB8AC3E}">
        <p14:creationId xmlns:p14="http://schemas.microsoft.com/office/powerpoint/2010/main" val="15493793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36376" y="335845"/>
            <a:ext cx="5321624" cy="5355313"/>
          </a:xfrm>
          <a:prstGeom prst="rect">
            <a:avLst/>
          </a:prstGeom>
        </p:spPr>
        <p:txBody>
          <a:bodyPr wrap="square">
            <a:spAutoFit/>
          </a:bodyPr>
          <a:lstStyle/>
          <a:p>
            <a:r>
              <a:rPr lang="en-GB" dirty="0"/>
              <a:t>When I first conceived this book … it seemed to me the very hallmark of the Renaissance that middle-class and aristocratic males began to feel that they possessed </a:t>
            </a:r>
            <a:r>
              <a:rPr lang="en-GB" dirty="0" smtClean="0"/>
              <a:t>… a </a:t>
            </a:r>
            <a:r>
              <a:rPr lang="en-GB" dirty="0"/>
              <a:t>shaping power over their lives, and I saw this power and the freedom it implied as an important element in my own sense of myself. But as my work progressed, I perceived that fashioning oneself and being fashioned by cultural institutions – family, religion, state – were </a:t>
            </a:r>
            <a:r>
              <a:rPr lang="en-GB" dirty="0" smtClean="0"/>
              <a:t>inseparably </a:t>
            </a:r>
            <a:r>
              <a:rPr lang="en-GB" dirty="0"/>
              <a:t>intertwined. In all my texts and documents, there were, so far as I could tell, no moments of pure, unfettered subjectivity; indeed, the human subject itself began to seem remarkably </a:t>
            </a:r>
            <a:r>
              <a:rPr lang="en-GB" dirty="0" err="1"/>
              <a:t>unfree</a:t>
            </a:r>
            <a:r>
              <a:rPr lang="en-GB" dirty="0"/>
              <a:t>, the ideological product of the relations of power in a particular society. Whenever I </a:t>
            </a:r>
            <a:r>
              <a:rPr lang="en-GB" dirty="0" smtClean="0"/>
              <a:t>focused </a:t>
            </a:r>
            <a:r>
              <a:rPr lang="en-GB" dirty="0"/>
              <a:t>sharply upon a moment of </a:t>
            </a:r>
            <a:r>
              <a:rPr lang="en-GB" dirty="0" err="1"/>
              <a:t>apparenty</a:t>
            </a:r>
            <a:r>
              <a:rPr lang="en-GB" dirty="0"/>
              <a:t> autonomous self-fashioning, I </a:t>
            </a:r>
            <a:r>
              <a:rPr lang="en-GB" dirty="0" smtClean="0"/>
              <a:t>found not </a:t>
            </a:r>
            <a:r>
              <a:rPr lang="en-GB" dirty="0"/>
              <a:t>an epiphany of identity freely chosen but a cultural artefact.’ </a:t>
            </a:r>
            <a:endParaRPr lang="en-GB" dirty="0" smtClean="0"/>
          </a:p>
          <a:p>
            <a:endParaRPr lang="en-GB" dirty="0"/>
          </a:p>
          <a:p>
            <a:r>
              <a:rPr lang="en-GB" dirty="0"/>
              <a:t>(Greenblatt, Renaissance Self-Fashioning, pp. 256-7)</a:t>
            </a:r>
          </a:p>
        </p:txBody>
      </p:sp>
    </p:spTree>
    <p:extLst>
      <p:ext uri="{BB962C8B-B14F-4D97-AF65-F5344CB8AC3E}">
        <p14:creationId xmlns:p14="http://schemas.microsoft.com/office/powerpoint/2010/main" val="28703708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87714" y="1959429"/>
            <a:ext cx="6059715" cy="1200329"/>
          </a:xfrm>
          <a:prstGeom prst="rect">
            <a:avLst/>
          </a:prstGeom>
          <a:noFill/>
        </p:spPr>
        <p:txBody>
          <a:bodyPr wrap="square" rtlCol="0">
            <a:spAutoFit/>
          </a:bodyPr>
          <a:lstStyle/>
          <a:p>
            <a:r>
              <a:rPr lang="en-US" b="1" dirty="0" smtClean="0"/>
              <a:t>Self-fashioning</a:t>
            </a:r>
            <a:r>
              <a:rPr lang="en-US" dirty="0" smtClean="0"/>
              <a:t>: The process of constructing one’s identity and public persona according to a set of socially acceptable standards. The process is never-ending, nothing will be discovered. Identity is socio-culturally constructed. </a:t>
            </a:r>
            <a:endParaRPr lang="en-US" dirty="0"/>
          </a:p>
        </p:txBody>
      </p:sp>
    </p:spTree>
    <p:extLst>
      <p:ext uri="{BB962C8B-B14F-4D97-AF65-F5344CB8AC3E}">
        <p14:creationId xmlns:p14="http://schemas.microsoft.com/office/powerpoint/2010/main" val="42147755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52715" y="1415143"/>
            <a:ext cx="8291285" cy="5386090"/>
          </a:xfrm>
          <a:prstGeom prst="rect">
            <a:avLst/>
          </a:prstGeom>
          <a:noFill/>
        </p:spPr>
        <p:txBody>
          <a:bodyPr wrap="square" rtlCol="0">
            <a:spAutoFit/>
          </a:bodyPr>
          <a:lstStyle/>
          <a:p>
            <a:r>
              <a:rPr lang="en-US" sz="2400" b="1" dirty="0" smtClean="0"/>
              <a:t>Why did the ‘story’ of Renaissance Man change?</a:t>
            </a:r>
          </a:p>
          <a:p>
            <a:endParaRPr lang="en-US" sz="2000" dirty="0"/>
          </a:p>
          <a:p>
            <a:pPr marL="285750" indent="-285750">
              <a:buFont typeface="Arial"/>
              <a:buChar char="•"/>
            </a:pPr>
            <a:r>
              <a:rPr lang="en-US" sz="2000" dirty="0" smtClean="0"/>
              <a:t>Influence of a new philosophical thinking since the 1960s which undermines</a:t>
            </a:r>
          </a:p>
          <a:p>
            <a:r>
              <a:rPr lang="en-US" sz="2000" dirty="0"/>
              <a:t>	</a:t>
            </a:r>
            <a:r>
              <a:rPr lang="en-US" sz="2000" dirty="0" err="1" smtClean="0"/>
              <a:t>Burckhard’s</a:t>
            </a:r>
            <a:r>
              <a:rPr lang="en-US" sz="2000" dirty="0" smtClean="0"/>
              <a:t> central beliefs what human nature is</a:t>
            </a:r>
          </a:p>
          <a:p>
            <a:endParaRPr lang="en-US" sz="2000" dirty="0"/>
          </a:p>
          <a:p>
            <a:pPr marL="285750" indent="-285750">
              <a:buFont typeface="Arial"/>
              <a:buChar char="•"/>
            </a:pPr>
            <a:r>
              <a:rPr lang="en-US" sz="2000" dirty="0" smtClean="0"/>
              <a:t>Rise of a new form of capitalism, we has become known as ‘neoliberalism’. It is defined here as a free market ideology based on individual liberty and limited government that connected human freedom to the actions of the rational, self-interested actor in the competitive marketplace. There is no society- -as Thatcher famously </a:t>
            </a:r>
            <a:r>
              <a:rPr lang="en-US" sz="2000" dirty="0" err="1" smtClean="0"/>
              <a:t>climed</a:t>
            </a:r>
            <a:r>
              <a:rPr lang="en-US" sz="2000" dirty="0" smtClean="0"/>
              <a:t> --  but only individuals who through their ‘self-interested’ activities ‘create’ society (which in turn is ever changing).</a:t>
            </a:r>
          </a:p>
          <a:p>
            <a:r>
              <a:rPr lang="en-US" sz="2000" dirty="0" smtClean="0"/>
              <a:t> </a:t>
            </a:r>
          </a:p>
          <a:p>
            <a:pPr marL="285750" indent="-285750">
              <a:buFont typeface="Arial"/>
              <a:buChar char="•"/>
            </a:pPr>
            <a:r>
              <a:rPr lang="en-US" sz="2000" dirty="0" smtClean="0"/>
              <a:t>This notions of capitalism is fundamentally different from the capitalism that Burckhardt experienced and that went hand in hand with the building of a strong and regulating state. </a:t>
            </a:r>
          </a:p>
          <a:p>
            <a:pPr marL="285750" indent="-285750">
              <a:buFont typeface="Arial"/>
              <a:buChar char="•"/>
            </a:pPr>
            <a:endParaRPr lang="en-US" sz="2000" dirty="0"/>
          </a:p>
          <a:p>
            <a:endParaRPr lang="en-US" sz="2000" dirty="0" smtClean="0"/>
          </a:p>
        </p:txBody>
      </p:sp>
    </p:spTree>
    <p:extLst>
      <p:ext uri="{BB962C8B-B14F-4D97-AF65-F5344CB8AC3E}">
        <p14:creationId xmlns:p14="http://schemas.microsoft.com/office/powerpoint/2010/main" val="21918791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46827" y="2139889"/>
            <a:ext cx="4976839" cy="369332"/>
          </a:xfrm>
          <a:prstGeom prst="rect">
            <a:avLst/>
          </a:prstGeom>
          <a:noFill/>
        </p:spPr>
        <p:txBody>
          <a:bodyPr wrap="square" rtlCol="0">
            <a:spAutoFit/>
          </a:bodyPr>
          <a:lstStyle/>
          <a:p>
            <a:endParaRPr lang="en-US" dirty="0"/>
          </a:p>
        </p:txBody>
      </p:sp>
      <p:sp>
        <p:nvSpPr>
          <p:cNvPr id="5" name="Rectangle 4"/>
          <p:cNvSpPr/>
          <p:nvPr/>
        </p:nvSpPr>
        <p:spPr>
          <a:xfrm>
            <a:off x="1975555" y="1859340"/>
            <a:ext cx="5557099" cy="3170099"/>
          </a:xfrm>
          <a:prstGeom prst="rect">
            <a:avLst/>
          </a:prstGeom>
        </p:spPr>
        <p:txBody>
          <a:bodyPr wrap="square">
            <a:spAutoFit/>
          </a:bodyPr>
          <a:lstStyle/>
          <a:p>
            <a:r>
              <a:rPr lang="en-GB" sz="2000" dirty="0"/>
              <a:t>“… every generation has to rewrite history, not because the past has changed …but essentially because the present is changing, and with it the assumptions and needs of </a:t>
            </a:r>
            <a:r>
              <a:rPr lang="en-GB" sz="2000" dirty="0" smtClean="0"/>
              <a:t>readers </a:t>
            </a:r>
            <a:r>
              <a:rPr lang="en-GB" sz="2000" dirty="0"/>
              <a:t>of history. In other words, like the anthropologist, the historian is a kind of interpreter, a “cultural translator” we might say, who attempts to make the language of the past intelligible to the present.”</a:t>
            </a:r>
          </a:p>
          <a:p>
            <a:r>
              <a:rPr lang="en-GB" sz="2000" dirty="0"/>
              <a:t>(</a:t>
            </a:r>
            <a:r>
              <a:rPr lang="en-GB" sz="2000" dirty="0" smtClean="0"/>
              <a:t>Peter </a:t>
            </a:r>
            <a:r>
              <a:rPr lang="en-GB" sz="2000" dirty="0"/>
              <a:t>Burke, ‘</a:t>
            </a:r>
            <a:r>
              <a:rPr lang="en-GB" sz="2000" dirty="0" err="1"/>
              <a:t>Decentering</a:t>
            </a:r>
            <a:r>
              <a:rPr lang="en-GB" sz="2000" dirty="0"/>
              <a:t> the Italian Renaissance’, </a:t>
            </a:r>
            <a:r>
              <a:rPr lang="en-GB" sz="2000" dirty="0" smtClean="0"/>
              <a:t>in S. Milner, At the Margins, 2005, p</a:t>
            </a:r>
            <a:r>
              <a:rPr lang="en-GB" sz="2000" dirty="0"/>
              <a:t>. 36)</a:t>
            </a:r>
          </a:p>
        </p:txBody>
      </p:sp>
    </p:spTree>
    <p:extLst>
      <p:ext uri="{BB962C8B-B14F-4D97-AF65-F5344CB8AC3E}">
        <p14:creationId xmlns:p14="http://schemas.microsoft.com/office/powerpoint/2010/main" val="18882996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ild.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055" y="302310"/>
            <a:ext cx="4166616" cy="5230368"/>
          </a:xfrm>
          <a:prstGeom prst="rect">
            <a:avLst/>
          </a:prstGeom>
        </p:spPr>
      </p:pic>
      <p:pic>
        <p:nvPicPr>
          <p:cNvPr id="4" name="Picture 3" descr="Greenblatt_Stephen_4.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8200" y="1631164"/>
            <a:ext cx="4495800" cy="3060700"/>
          </a:xfrm>
          <a:prstGeom prst="rect">
            <a:avLst/>
          </a:prstGeom>
        </p:spPr>
      </p:pic>
      <p:sp>
        <p:nvSpPr>
          <p:cNvPr id="5" name="TextBox 4"/>
          <p:cNvSpPr txBox="1"/>
          <p:nvPr/>
        </p:nvSpPr>
        <p:spPr>
          <a:xfrm>
            <a:off x="5163021" y="5163346"/>
            <a:ext cx="2599840" cy="369332"/>
          </a:xfrm>
          <a:prstGeom prst="rect">
            <a:avLst/>
          </a:prstGeom>
          <a:noFill/>
        </p:spPr>
        <p:txBody>
          <a:bodyPr wrap="none" rtlCol="0">
            <a:spAutoFit/>
          </a:bodyPr>
          <a:lstStyle/>
          <a:p>
            <a:r>
              <a:rPr lang="en-US" dirty="0" smtClean="0"/>
              <a:t>Stephen Greenblatt, 1943 </a:t>
            </a:r>
            <a:endParaRPr lang="en-US" dirty="0"/>
          </a:p>
        </p:txBody>
      </p:sp>
      <p:sp>
        <p:nvSpPr>
          <p:cNvPr id="6" name="TextBox 5"/>
          <p:cNvSpPr txBox="1"/>
          <p:nvPr/>
        </p:nvSpPr>
        <p:spPr>
          <a:xfrm>
            <a:off x="827337" y="6100276"/>
            <a:ext cx="2918813" cy="369332"/>
          </a:xfrm>
          <a:prstGeom prst="rect">
            <a:avLst/>
          </a:prstGeom>
          <a:noFill/>
        </p:spPr>
        <p:txBody>
          <a:bodyPr wrap="none" rtlCol="0">
            <a:spAutoFit/>
          </a:bodyPr>
          <a:lstStyle/>
          <a:p>
            <a:r>
              <a:rPr lang="en-US" dirty="0" smtClean="0"/>
              <a:t>Jacob Burckhardt, 1818-1897</a:t>
            </a:r>
            <a:endParaRPr lang="en-US" dirty="0"/>
          </a:p>
        </p:txBody>
      </p:sp>
    </p:spTree>
    <p:extLst>
      <p:ext uri="{BB962C8B-B14F-4D97-AF65-F5344CB8AC3E}">
        <p14:creationId xmlns:p14="http://schemas.microsoft.com/office/powerpoint/2010/main" val="5918182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250px-Burckhard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0642" y="916188"/>
            <a:ext cx="2381250" cy="3524250"/>
          </a:xfrm>
          <a:prstGeom prst="rect">
            <a:avLst/>
          </a:prstGeom>
        </p:spPr>
      </p:pic>
      <p:pic>
        <p:nvPicPr>
          <p:cNvPr id="5" name="Picture 4" descr="Bild.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11712" y="781027"/>
            <a:ext cx="4166616" cy="5230368"/>
          </a:xfrm>
          <a:prstGeom prst="rect">
            <a:avLst/>
          </a:prstGeom>
        </p:spPr>
      </p:pic>
      <p:sp>
        <p:nvSpPr>
          <p:cNvPr id="6" name="TextBox 5"/>
          <p:cNvSpPr txBox="1"/>
          <p:nvPr/>
        </p:nvSpPr>
        <p:spPr>
          <a:xfrm>
            <a:off x="759268" y="5370432"/>
            <a:ext cx="2918813" cy="369332"/>
          </a:xfrm>
          <a:prstGeom prst="rect">
            <a:avLst/>
          </a:prstGeom>
          <a:noFill/>
        </p:spPr>
        <p:txBody>
          <a:bodyPr wrap="none" rtlCol="0">
            <a:spAutoFit/>
          </a:bodyPr>
          <a:lstStyle/>
          <a:p>
            <a:r>
              <a:rPr lang="en-US" dirty="0" smtClean="0"/>
              <a:t>Jacob Burckhardt, 1818-1897</a:t>
            </a:r>
            <a:endParaRPr lang="en-US" dirty="0"/>
          </a:p>
        </p:txBody>
      </p:sp>
    </p:spTree>
    <p:extLst>
      <p:ext uri="{BB962C8B-B14F-4D97-AF65-F5344CB8AC3E}">
        <p14:creationId xmlns:p14="http://schemas.microsoft.com/office/powerpoint/2010/main" val="37096241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89858" y="2482447"/>
            <a:ext cx="184666" cy="369332"/>
          </a:xfrm>
          <a:prstGeom prst="rect">
            <a:avLst/>
          </a:prstGeom>
          <a:noFill/>
        </p:spPr>
        <p:txBody>
          <a:bodyPr wrap="none" rtlCol="0">
            <a:spAutoFit/>
          </a:bodyPr>
          <a:lstStyle/>
          <a:p>
            <a:endParaRPr lang="en-US"/>
          </a:p>
        </p:txBody>
      </p:sp>
      <p:pic>
        <p:nvPicPr>
          <p:cNvPr id="3" name="Picture 2" descr="Jebens,_Adolf_-_Leopold_von_Ranke_(detail)_-_1875.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45136" y="817781"/>
            <a:ext cx="3611350" cy="5003996"/>
          </a:xfrm>
          <a:prstGeom prst="rect">
            <a:avLst/>
          </a:prstGeom>
        </p:spPr>
      </p:pic>
      <p:sp>
        <p:nvSpPr>
          <p:cNvPr id="5" name="TextBox 4"/>
          <p:cNvSpPr txBox="1"/>
          <p:nvPr/>
        </p:nvSpPr>
        <p:spPr>
          <a:xfrm>
            <a:off x="2645149" y="6064131"/>
            <a:ext cx="3080553" cy="369332"/>
          </a:xfrm>
          <a:prstGeom prst="rect">
            <a:avLst/>
          </a:prstGeom>
          <a:noFill/>
        </p:spPr>
        <p:txBody>
          <a:bodyPr wrap="none" rtlCol="0">
            <a:spAutoFit/>
          </a:bodyPr>
          <a:lstStyle/>
          <a:p>
            <a:r>
              <a:rPr lang="en-US" dirty="0" smtClean="0"/>
              <a:t>Leopold von Ranke, 1795-1886</a:t>
            </a:r>
            <a:endParaRPr lang="en-US" dirty="0"/>
          </a:p>
        </p:txBody>
      </p:sp>
    </p:spTree>
    <p:extLst>
      <p:ext uri="{BB962C8B-B14F-4D97-AF65-F5344CB8AC3E}">
        <p14:creationId xmlns:p14="http://schemas.microsoft.com/office/powerpoint/2010/main" val="38514395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86000" y="1997839"/>
            <a:ext cx="4572000" cy="2585323"/>
          </a:xfrm>
          <a:prstGeom prst="rect">
            <a:avLst/>
          </a:prstGeom>
        </p:spPr>
        <p:txBody>
          <a:bodyPr>
            <a:spAutoFit/>
          </a:bodyPr>
          <a:lstStyle/>
          <a:p>
            <a:r>
              <a:rPr lang="en-GB" dirty="0"/>
              <a:t>‘History has had assigned to it the task of judging the past, of </a:t>
            </a:r>
            <a:r>
              <a:rPr lang="en-GB" dirty="0" smtClean="0"/>
              <a:t>instructing the </a:t>
            </a:r>
            <a:r>
              <a:rPr lang="en-GB" dirty="0"/>
              <a:t>present for the benefit of the ages to come. To such lofty functions </a:t>
            </a:r>
            <a:r>
              <a:rPr lang="en-GB" dirty="0" smtClean="0"/>
              <a:t>this work </a:t>
            </a:r>
            <a:r>
              <a:rPr lang="en-GB" dirty="0"/>
              <a:t>does not aspire. Its aim is merely </a:t>
            </a:r>
            <a:r>
              <a:rPr lang="en-GB" i="1" dirty="0"/>
              <a:t>to show how it essentially </a:t>
            </a:r>
            <a:r>
              <a:rPr lang="en-GB" i="1" dirty="0" smtClean="0"/>
              <a:t>was.</a:t>
            </a:r>
          </a:p>
          <a:p>
            <a:r>
              <a:rPr lang="en-GB" dirty="0" smtClean="0"/>
              <a:t> </a:t>
            </a:r>
            <a:r>
              <a:rPr lang="en-GB" dirty="0"/>
              <a:t>(germ. </a:t>
            </a:r>
            <a:r>
              <a:rPr lang="en-GB" dirty="0" err="1"/>
              <a:t>wie</a:t>
            </a:r>
            <a:r>
              <a:rPr lang="en-GB" dirty="0"/>
              <a:t> </a:t>
            </a:r>
            <a:r>
              <a:rPr lang="en-GB" dirty="0" err="1"/>
              <a:t>es</a:t>
            </a:r>
            <a:r>
              <a:rPr lang="en-GB" dirty="0"/>
              <a:t> </a:t>
            </a:r>
            <a:r>
              <a:rPr lang="en-GB" dirty="0" err="1"/>
              <a:t>eigentlich</a:t>
            </a:r>
            <a:r>
              <a:rPr lang="en-GB" dirty="0"/>
              <a:t> </a:t>
            </a:r>
            <a:r>
              <a:rPr lang="en-GB" dirty="0" err="1"/>
              <a:t>gewesen</a:t>
            </a:r>
            <a:r>
              <a:rPr lang="en-GB" dirty="0"/>
              <a:t>).’</a:t>
            </a:r>
          </a:p>
          <a:p>
            <a:r>
              <a:rPr lang="en-GB" dirty="0"/>
              <a:t> </a:t>
            </a:r>
          </a:p>
          <a:p>
            <a:r>
              <a:rPr lang="en-GB" dirty="0"/>
              <a:t>(Leopold von Ranke, The History of the Latin and Teutonic Peoples, 1824) </a:t>
            </a:r>
          </a:p>
        </p:txBody>
      </p:sp>
    </p:spTree>
    <p:extLst>
      <p:ext uri="{BB962C8B-B14F-4D97-AF65-F5344CB8AC3E}">
        <p14:creationId xmlns:p14="http://schemas.microsoft.com/office/powerpoint/2010/main" val="1967205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egel_portrait_by_Schlesinger_183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72114" y="389252"/>
            <a:ext cx="4305300" cy="5448300"/>
          </a:xfrm>
          <a:prstGeom prst="rect">
            <a:avLst/>
          </a:prstGeom>
        </p:spPr>
      </p:pic>
      <p:sp>
        <p:nvSpPr>
          <p:cNvPr id="3" name="TextBox 2"/>
          <p:cNvSpPr txBox="1"/>
          <p:nvPr/>
        </p:nvSpPr>
        <p:spPr>
          <a:xfrm>
            <a:off x="2354054" y="6391922"/>
            <a:ext cx="4176895" cy="369332"/>
          </a:xfrm>
          <a:prstGeom prst="rect">
            <a:avLst/>
          </a:prstGeom>
          <a:noFill/>
        </p:spPr>
        <p:txBody>
          <a:bodyPr wrap="none" rtlCol="0">
            <a:spAutoFit/>
          </a:bodyPr>
          <a:lstStyle/>
          <a:p>
            <a:r>
              <a:rPr lang="en-US" dirty="0" smtClean="0"/>
              <a:t>Georg Friedrich Wilhelm Hegel, 1770-1731 </a:t>
            </a:r>
            <a:endParaRPr lang="en-US" dirty="0"/>
          </a:p>
        </p:txBody>
      </p:sp>
    </p:spTree>
    <p:extLst>
      <p:ext uri="{BB962C8B-B14F-4D97-AF65-F5344CB8AC3E}">
        <p14:creationId xmlns:p14="http://schemas.microsoft.com/office/powerpoint/2010/main" val="8697175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lberti-autoritratto.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44866" y="1063341"/>
            <a:ext cx="2994512" cy="4391996"/>
          </a:xfrm>
          <a:prstGeom prst="rect">
            <a:avLst/>
          </a:prstGeom>
        </p:spPr>
      </p:pic>
      <p:sp>
        <p:nvSpPr>
          <p:cNvPr id="3" name="TextBox 2"/>
          <p:cNvSpPr txBox="1"/>
          <p:nvPr/>
        </p:nvSpPr>
        <p:spPr>
          <a:xfrm>
            <a:off x="3420998" y="6023158"/>
            <a:ext cx="3134993" cy="369332"/>
          </a:xfrm>
          <a:prstGeom prst="rect">
            <a:avLst/>
          </a:prstGeom>
          <a:noFill/>
        </p:spPr>
        <p:txBody>
          <a:bodyPr wrap="none" rtlCol="0">
            <a:spAutoFit/>
          </a:bodyPr>
          <a:lstStyle/>
          <a:p>
            <a:r>
              <a:rPr lang="en-US" dirty="0" smtClean="0"/>
              <a:t>Leon Batista </a:t>
            </a:r>
            <a:r>
              <a:rPr lang="en-US" dirty="0" err="1" smtClean="0"/>
              <a:t>Alberti</a:t>
            </a:r>
            <a:r>
              <a:rPr lang="en-US" dirty="0" smtClean="0"/>
              <a:t>, 1404-1472</a:t>
            </a:r>
            <a:endParaRPr lang="en-US" dirty="0"/>
          </a:p>
        </p:txBody>
      </p:sp>
    </p:spTree>
    <p:extLst>
      <p:ext uri="{BB962C8B-B14F-4D97-AF65-F5344CB8AC3E}">
        <p14:creationId xmlns:p14="http://schemas.microsoft.com/office/powerpoint/2010/main" val="24877855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unelleschi.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42277" y="368765"/>
            <a:ext cx="4116472" cy="6858000"/>
          </a:xfrm>
          <a:prstGeom prst="rect">
            <a:avLst/>
          </a:prstGeom>
        </p:spPr>
      </p:pic>
      <p:sp>
        <p:nvSpPr>
          <p:cNvPr id="3" name="TextBox 2"/>
          <p:cNvSpPr txBox="1"/>
          <p:nvPr/>
        </p:nvSpPr>
        <p:spPr>
          <a:xfrm>
            <a:off x="5961140" y="1638954"/>
            <a:ext cx="3128906" cy="3139321"/>
          </a:xfrm>
          <a:prstGeom prst="rect">
            <a:avLst/>
          </a:prstGeom>
          <a:noFill/>
        </p:spPr>
        <p:txBody>
          <a:bodyPr wrap="none" rtlCol="0">
            <a:spAutoFit/>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r>
              <a:rPr lang="en-US" dirty="0" err="1" smtClean="0"/>
              <a:t>Filippo</a:t>
            </a:r>
            <a:r>
              <a:rPr lang="en-US" dirty="0" smtClean="0"/>
              <a:t> Brunelleschi, 1377-1446</a:t>
            </a:r>
            <a:endParaRPr lang="en-US" dirty="0"/>
          </a:p>
        </p:txBody>
      </p:sp>
    </p:spTree>
    <p:extLst>
      <p:ext uri="{BB962C8B-B14F-4D97-AF65-F5344CB8AC3E}">
        <p14:creationId xmlns:p14="http://schemas.microsoft.com/office/powerpoint/2010/main" val="152769470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Median.thmx</Template>
  <TotalTime>417</TotalTime>
  <Words>608</Words>
  <Application>Microsoft Macintosh PowerPoint</Application>
  <PresentationFormat>On-screen Show (4:3)</PresentationFormat>
  <Paragraphs>38</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Median</vt:lpstr>
      <vt:lpstr>Lecture 2  Famous Stories we tell ourselves (I): The ‘Discovery’ of the individual or the ‘self-fahsioning’ of Renaissance Man: Jacob Burckhardt and Stephen Greenblatt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2  Human Nature in the Renaissance  Interpretation from Jacob Burckhardt to Stephen Greenblatt  </dc:title>
  <dc:creator>claudiastein</dc:creator>
  <cp:lastModifiedBy>Giovanni</cp:lastModifiedBy>
  <cp:revision>23</cp:revision>
  <dcterms:created xsi:type="dcterms:W3CDTF">2014-10-05T18:38:35Z</dcterms:created>
  <dcterms:modified xsi:type="dcterms:W3CDTF">2016-10-07T15:58:19Z</dcterms:modified>
</cp:coreProperties>
</file>