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72" r:id="rId2"/>
    <p:sldId id="295" r:id="rId3"/>
    <p:sldId id="294" r:id="rId4"/>
    <p:sldId id="299" r:id="rId5"/>
    <p:sldId id="296" r:id="rId6"/>
    <p:sldId id="297" r:id="rId7"/>
    <p:sldId id="300" r:id="rId8"/>
    <p:sldId id="301" r:id="rId9"/>
    <p:sldId id="302" r:id="rId10"/>
    <p:sldId id="303" r:id="rId11"/>
    <p:sldId id="304" r:id="rId12"/>
    <p:sldId id="288" r:id="rId13"/>
    <p:sldId id="269" r:id="rId14"/>
    <p:sldId id="256" r:id="rId15"/>
    <p:sldId id="259" r:id="rId16"/>
    <p:sldId id="260" r:id="rId17"/>
    <p:sldId id="264" r:id="rId18"/>
    <p:sldId id="292" r:id="rId19"/>
    <p:sldId id="287" r:id="rId20"/>
    <p:sldId id="286" r:id="rId21"/>
    <p:sldId id="285" r:id="rId22"/>
    <p:sldId id="290" r:id="rId23"/>
    <p:sldId id="276" r:id="rId24"/>
    <p:sldId id="289" r:id="rId25"/>
    <p:sldId id="271" r:id="rId26"/>
    <p:sldId id="278" r:id="rId27"/>
    <p:sldId id="279" r:id="rId28"/>
    <p:sldId id="280" r:id="rId29"/>
    <p:sldId id="281"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8" d="100"/>
          <a:sy n="88" d="100"/>
        </p:scale>
        <p:origin x="-201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EF5B58-5ED1-7F4E-9D5D-06C3532A7B5F}" type="datetimeFigureOut">
              <a:rPr lang="en-US" smtClean="0"/>
              <a:t>06/01/20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E05488-BB0F-D045-A4B5-7696E389968F}" type="slidenum">
              <a:rPr lang="en-US" smtClean="0"/>
              <a:t>‹#›</a:t>
            </a:fld>
            <a:endParaRPr lang="en-US"/>
          </a:p>
        </p:txBody>
      </p:sp>
    </p:spTree>
    <p:extLst>
      <p:ext uri="{BB962C8B-B14F-4D97-AF65-F5344CB8AC3E}">
        <p14:creationId xmlns:p14="http://schemas.microsoft.com/office/powerpoint/2010/main" val="12842012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E05488-BB0F-D045-A4B5-7696E389968F}" type="slidenum">
              <a:rPr lang="en-US" smtClean="0"/>
              <a:t>20</a:t>
            </a:fld>
            <a:endParaRPr lang="en-US"/>
          </a:p>
        </p:txBody>
      </p:sp>
    </p:spTree>
    <p:extLst>
      <p:ext uri="{BB962C8B-B14F-4D97-AF65-F5344CB8AC3E}">
        <p14:creationId xmlns:p14="http://schemas.microsoft.com/office/powerpoint/2010/main" val="2093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0A8A03C-3011-7342-88A1-2859CF23E939}" type="datetimeFigureOut">
              <a:rPr lang="en-US" smtClean="0"/>
              <a:t>06/01/20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727769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0A8A03C-3011-7342-88A1-2859CF23E939}" type="datetimeFigureOut">
              <a:rPr lang="en-US" smtClean="0"/>
              <a:t>06/01/20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493518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0A8A03C-3011-7342-88A1-2859CF23E939}" type="datetimeFigureOut">
              <a:rPr lang="en-US" smtClean="0"/>
              <a:t>06/01/20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3999503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0A8A03C-3011-7342-88A1-2859CF23E939}" type="datetimeFigureOut">
              <a:rPr lang="en-US" smtClean="0"/>
              <a:t>06/01/20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3291485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0A8A03C-3011-7342-88A1-2859CF23E939}" type="datetimeFigureOut">
              <a:rPr lang="en-US" smtClean="0"/>
              <a:t>06/01/20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1986069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0A8A03C-3011-7342-88A1-2859CF23E939}" type="datetimeFigureOut">
              <a:rPr lang="en-US" smtClean="0"/>
              <a:t>06/01/20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33959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0A8A03C-3011-7342-88A1-2859CF23E939}" type="datetimeFigureOut">
              <a:rPr lang="en-US" smtClean="0"/>
              <a:t>06/01/20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1545879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0A8A03C-3011-7342-88A1-2859CF23E939}" type="datetimeFigureOut">
              <a:rPr lang="en-US" smtClean="0"/>
              <a:t>06/01/20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3940231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A8A03C-3011-7342-88A1-2859CF23E939}" type="datetimeFigureOut">
              <a:rPr lang="en-US" smtClean="0"/>
              <a:t>06/01/20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4244591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0A8A03C-3011-7342-88A1-2859CF23E939}" type="datetimeFigureOut">
              <a:rPr lang="en-US" smtClean="0"/>
              <a:t>06/01/20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1717230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0A8A03C-3011-7342-88A1-2859CF23E939}" type="datetimeFigureOut">
              <a:rPr lang="en-US" smtClean="0"/>
              <a:t>06/01/20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6ABC4-3324-AD41-931C-615383C72F4F}" type="slidenum">
              <a:rPr lang="en-US" smtClean="0"/>
              <a:t>‹#›</a:t>
            </a:fld>
            <a:endParaRPr lang="en-US"/>
          </a:p>
        </p:txBody>
      </p:sp>
    </p:spTree>
    <p:extLst>
      <p:ext uri="{BB962C8B-B14F-4D97-AF65-F5344CB8AC3E}">
        <p14:creationId xmlns:p14="http://schemas.microsoft.com/office/powerpoint/2010/main" val="9559627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8A03C-3011-7342-88A1-2859CF23E939}" type="datetimeFigureOut">
              <a:rPr lang="en-US" smtClean="0"/>
              <a:t>06/01/20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86ABC4-3324-AD41-931C-615383C72F4F}" type="slidenum">
              <a:rPr lang="en-US" smtClean="0"/>
              <a:t>‹#›</a:t>
            </a:fld>
            <a:endParaRPr lang="en-US"/>
          </a:p>
        </p:txBody>
      </p:sp>
    </p:spTree>
    <p:extLst>
      <p:ext uri="{BB962C8B-B14F-4D97-AF65-F5344CB8AC3E}">
        <p14:creationId xmlns:p14="http://schemas.microsoft.com/office/powerpoint/2010/main" val="3940118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 Id="rId3"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 Id="rId3" Type="http://schemas.openxmlformats.org/officeDocument/2006/relationships/image" Target="../media/image1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 Id="rId3"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5815" y="1648217"/>
            <a:ext cx="7269260" cy="3631764"/>
          </a:xfrm>
          <a:prstGeom prst="rect">
            <a:avLst/>
          </a:prstGeom>
          <a:noFill/>
        </p:spPr>
        <p:txBody>
          <a:bodyPr wrap="square" rtlCol="0">
            <a:spAutoFit/>
          </a:bodyPr>
          <a:lstStyle/>
          <a:p>
            <a:pPr algn="ctr"/>
            <a:r>
              <a:rPr lang="en-US" b="1" dirty="0" smtClean="0"/>
              <a:t>Lecture 1/Term </a:t>
            </a:r>
            <a:r>
              <a:rPr lang="en-US" b="1" dirty="0" smtClean="0"/>
              <a:t>2</a:t>
            </a:r>
          </a:p>
          <a:p>
            <a:pPr algn="ctr"/>
            <a:endParaRPr lang="en-US" b="1" dirty="0"/>
          </a:p>
          <a:p>
            <a:pPr algn="ctr"/>
            <a:r>
              <a:rPr lang="en-US" sz="2800" dirty="0" smtClean="0"/>
              <a:t>1. The Enlightenment’s Central Project: ‘The Science of Man’</a:t>
            </a:r>
            <a:endParaRPr lang="en-US" sz="2800" dirty="0" smtClean="0"/>
          </a:p>
          <a:p>
            <a:pPr algn="ctr"/>
            <a:endParaRPr lang="en-US" dirty="0"/>
          </a:p>
          <a:p>
            <a:pPr algn="ctr"/>
            <a:endParaRPr lang="en-US" dirty="0"/>
          </a:p>
          <a:p>
            <a:pPr algn="ctr"/>
            <a:r>
              <a:rPr lang="en-GB" sz="2800" dirty="0" smtClean="0"/>
              <a:t>2. Was </a:t>
            </a:r>
            <a:r>
              <a:rPr lang="en-GB" sz="2800" dirty="0" smtClean="0"/>
              <a:t>the Savage Noble?: </a:t>
            </a:r>
          </a:p>
          <a:p>
            <a:pPr algn="ctr"/>
            <a:r>
              <a:rPr lang="en-GB" sz="2800" dirty="0" smtClean="0"/>
              <a:t>Exploration </a:t>
            </a:r>
            <a:r>
              <a:rPr lang="en-GB" sz="2800" dirty="0"/>
              <a:t>and Cross-Cultural </a:t>
            </a:r>
            <a:r>
              <a:rPr lang="en-GB" sz="2800" dirty="0" smtClean="0"/>
              <a:t>Encounter and the Universal History of Mankind </a:t>
            </a:r>
            <a:endParaRPr lang="en-GB" sz="2800" dirty="0"/>
          </a:p>
          <a:p>
            <a:pPr algn="ctr"/>
            <a:endParaRPr lang="en-US" dirty="0"/>
          </a:p>
        </p:txBody>
      </p:sp>
    </p:spTree>
    <p:extLst>
      <p:ext uri="{BB962C8B-B14F-4D97-AF65-F5344CB8AC3E}">
        <p14:creationId xmlns:p14="http://schemas.microsoft.com/office/powerpoint/2010/main" val="3492195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20635" y="701440"/>
            <a:ext cx="5523365" cy="5632312"/>
          </a:xfrm>
          <a:prstGeom prst="rect">
            <a:avLst/>
          </a:prstGeom>
          <a:noFill/>
        </p:spPr>
        <p:txBody>
          <a:bodyPr wrap="square" rtlCol="0">
            <a:spAutoFit/>
          </a:bodyPr>
          <a:lstStyle/>
          <a:p>
            <a:r>
              <a:rPr lang="en-US" dirty="0" smtClean="0"/>
              <a:t>3</a:t>
            </a:r>
            <a:r>
              <a:rPr lang="en-US" b="1" dirty="0" smtClean="0"/>
              <a:t>. Perfectibility of Human </a:t>
            </a:r>
            <a:r>
              <a:rPr lang="en-US" b="1" dirty="0"/>
              <a:t>N</a:t>
            </a:r>
            <a:r>
              <a:rPr lang="en-US" b="1" dirty="0" smtClean="0"/>
              <a:t>ature</a:t>
            </a:r>
          </a:p>
          <a:p>
            <a:endParaRPr lang="en-US" dirty="0"/>
          </a:p>
          <a:p>
            <a:pPr marL="285750" indent="-285750">
              <a:buFont typeface="Arial"/>
              <a:buChar char="•"/>
            </a:pPr>
            <a:r>
              <a:rPr lang="en-US" dirty="0"/>
              <a:t>g</a:t>
            </a:r>
            <a:r>
              <a:rPr lang="en-US" dirty="0" smtClean="0"/>
              <a:t>reat Importance of education (of children and adults, particularly women)</a:t>
            </a:r>
          </a:p>
          <a:p>
            <a:pPr marL="285750" indent="-285750">
              <a:buFont typeface="Arial"/>
              <a:buChar char="•"/>
            </a:pPr>
            <a:endParaRPr lang="en-US" dirty="0"/>
          </a:p>
          <a:p>
            <a:pPr marL="285750" indent="-285750">
              <a:buFont typeface="Arial"/>
              <a:buChar char="•"/>
            </a:pPr>
            <a:r>
              <a:rPr lang="en-US" dirty="0" smtClean="0"/>
              <a:t>new ideas about how the human mind functions and why and how it can/must be trained</a:t>
            </a:r>
          </a:p>
          <a:p>
            <a:endParaRPr lang="en-US" dirty="0" smtClean="0"/>
          </a:p>
          <a:p>
            <a:pPr lvl="1"/>
            <a:r>
              <a:rPr lang="en-US" dirty="0" smtClean="0"/>
              <a:t>John Locke (1632-1704)</a:t>
            </a:r>
          </a:p>
          <a:p>
            <a:pPr lvl="1"/>
            <a:r>
              <a:rPr lang="en-GB" i="1" dirty="0" smtClean="0"/>
              <a:t>	Essay </a:t>
            </a:r>
            <a:r>
              <a:rPr lang="en-GB" i="1" dirty="0"/>
              <a:t>Concerning Human Understanding </a:t>
            </a:r>
            <a:r>
              <a:rPr lang="en-GB" dirty="0"/>
              <a:t>(1609) </a:t>
            </a:r>
            <a:r>
              <a:rPr lang="en-GB" dirty="0" smtClean="0"/>
              <a:t>	and </a:t>
            </a:r>
            <a:r>
              <a:rPr lang="en-GB" i="1" dirty="0"/>
              <a:t>Some Thoughts </a:t>
            </a:r>
            <a:r>
              <a:rPr lang="en-GB" i="1" dirty="0" smtClean="0"/>
              <a:t>Concerning  </a:t>
            </a:r>
            <a:r>
              <a:rPr lang="en-GB" i="1" dirty="0"/>
              <a:t>Education </a:t>
            </a:r>
            <a:r>
              <a:rPr lang="en-GB" i="1" dirty="0" smtClean="0"/>
              <a:t>	</a:t>
            </a:r>
            <a:r>
              <a:rPr lang="en-GB" dirty="0" smtClean="0"/>
              <a:t>(</a:t>
            </a:r>
            <a:r>
              <a:rPr lang="en-GB" dirty="0"/>
              <a:t>1663</a:t>
            </a:r>
            <a:r>
              <a:rPr lang="en-GB" dirty="0" smtClean="0"/>
              <a:t>)</a:t>
            </a:r>
          </a:p>
          <a:p>
            <a:pPr lvl="1"/>
            <a:r>
              <a:rPr lang="en-GB" dirty="0" smtClean="0"/>
              <a:t>			the mind as ‘tabula rasa’ </a:t>
            </a:r>
          </a:p>
          <a:p>
            <a:pPr lvl="1"/>
            <a:endParaRPr lang="en-GB" dirty="0"/>
          </a:p>
          <a:p>
            <a:pPr marL="742950" lvl="1" indent="-285750">
              <a:buFont typeface="Arial"/>
              <a:buChar char="•"/>
            </a:pPr>
            <a:r>
              <a:rPr lang="en-GB" dirty="0" smtClean="0"/>
              <a:t>First attempts at a theory of evolution to align human development and the development of nature; idea that capacity of learning is passed on from parents to children (Erasmus Darwin, Jean-Baptiste </a:t>
            </a:r>
            <a:r>
              <a:rPr lang="en-GB" dirty="0" err="1" smtClean="0"/>
              <a:t>Larmarck</a:t>
            </a:r>
            <a:r>
              <a:rPr lang="en-GB" dirty="0" smtClean="0"/>
              <a:t>)</a:t>
            </a:r>
            <a:endParaRPr lang="en-GB" dirty="0"/>
          </a:p>
          <a:p>
            <a:pPr marL="742950" lvl="1" indent="-285750">
              <a:buFont typeface="Arial"/>
              <a:buChar char="•"/>
            </a:pPr>
            <a:endParaRPr lang="en-US" dirty="0"/>
          </a:p>
        </p:txBody>
      </p:sp>
      <p:pic>
        <p:nvPicPr>
          <p:cNvPr id="3" name="Picture 2" descr="Bürgerkinder_zur_Biedermeierzeit_(um_18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 y="701440"/>
            <a:ext cx="3623207" cy="4751985"/>
          </a:xfrm>
          <a:prstGeom prst="rect">
            <a:avLst/>
          </a:prstGeom>
        </p:spPr>
      </p:pic>
    </p:spTree>
    <p:extLst>
      <p:ext uri="{BB962C8B-B14F-4D97-AF65-F5344CB8AC3E}">
        <p14:creationId xmlns:p14="http://schemas.microsoft.com/office/powerpoint/2010/main" val="326670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7857" y="979715"/>
            <a:ext cx="6803572" cy="5355313"/>
          </a:xfrm>
          <a:prstGeom prst="rect">
            <a:avLst/>
          </a:prstGeom>
        </p:spPr>
        <p:txBody>
          <a:bodyPr wrap="square">
            <a:spAutoFit/>
          </a:bodyPr>
          <a:lstStyle/>
          <a:p>
            <a:r>
              <a:rPr lang="en-GB" b="1" dirty="0" smtClean="0"/>
              <a:t>4. Human nature no longer innately sinful but can be trained to contribute to the ‘common good’ and ‘happiness’ of all</a:t>
            </a:r>
          </a:p>
          <a:p>
            <a:endParaRPr lang="en-GB" b="1" dirty="0"/>
          </a:p>
          <a:p>
            <a:r>
              <a:rPr lang="en-GB" b="1" dirty="0" smtClean="0"/>
              <a:t>		</a:t>
            </a:r>
            <a:r>
              <a:rPr lang="en-GB" dirty="0"/>
              <a:t>Bernard Mandeville, or Bernard de Mandeville (1670 – </a:t>
            </a:r>
            <a:r>
              <a:rPr lang="en-GB" dirty="0" smtClean="0"/>
              <a:t>			1733</a:t>
            </a:r>
            <a:r>
              <a:rPr lang="en-GB" dirty="0"/>
              <a:t>)</a:t>
            </a:r>
            <a:r>
              <a:rPr lang="en-GB" dirty="0" smtClean="0">
                <a:effectLst/>
              </a:rPr>
              <a:t> </a:t>
            </a:r>
            <a:r>
              <a:rPr lang="en-GB" b="1" dirty="0" smtClean="0"/>
              <a:t> </a:t>
            </a:r>
          </a:p>
          <a:p>
            <a:r>
              <a:rPr lang="en-GB" b="1" i="1" dirty="0"/>
              <a:t>	</a:t>
            </a:r>
            <a:r>
              <a:rPr lang="en-GB" b="1" i="1" dirty="0" smtClean="0"/>
              <a:t>		</a:t>
            </a:r>
            <a:r>
              <a:rPr lang="en-GB" i="1" dirty="0" smtClean="0"/>
              <a:t>The </a:t>
            </a:r>
            <a:r>
              <a:rPr lang="en-GB" i="1" dirty="0"/>
              <a:t>Fable of the </a:t>
            </a:r>
            <a:r>
              <a:rPr lang="en-GB" i="1" dirty="0" smtClean="0"/>
              <a:t>Bees, 1714</a:t>
            </a:r>
          </a:p>
          <a:p>
            <a:r>
              <a:rPr lang="en-GB" i="1" dirty="0"/>
              <a:t>	</a:t>
            </a:r>
            <a:r>
              <a:rPr lang="en-GB" i="1" dirty="0" smtClean="0"/>
              <a:t>		</a:t>
            </a:r>
            <a:r>
              <a:rPr lang="en-GB" dirty="0" smtClean="0"/>
              <a:t>central claim</a:t>
            </a:r>
            <a:r>
              <a:rPr lang="en-GB" i="1" dirty="0" smtClean="0"/>
              <a:t>: </a:t>
            </a:r>
            <a:r>
              <a:rPr lang="en-GB" dirty="0" smtClean="0"/>
              <a:t>private vice can become public  benefit</a:t>
            </a:r>
          </a:p>
          <a:p>
            <a:endParaRPr lang="en-GB" dirty="0"/>
          </a:p>
          <a:p>
            <a:r>
              <a:rPr lang="en-GB" dirty="0" smtClean="0"/>
              <a:t>		</a:t>
            </a:r>
            <a:r>
              <a:rPr lang="en-GB" b="1" dirty="0" smtClean="0"/>
              <a:t>Adam Smith (1732-1790)</a:t>
            </a:r>
          </a:p>
          <a:p>
            <a:endParaRPr lang="en-GB" b="1" dirty="0"/>
          </a:p>
          <a:p>
            <a:r>
              <a:rPr lang="en-GB" b="1" dirty="0" smtClean="0"/>
              <a:t>		</a:t>
            </a:r>
            <a:r>
              <a:rPr lang="en-GB" i="1" dirty="0" smtClean="0"/>
              <a:t>An Inquiry into the Nature and Causes of the Wealth of 			Nations</a:t>
            </a:r>
            <a:r>
              <a:rPr lang="en-GB" dirty="0" smtClean="0"/>
              <a:t> (1776)</a:t>
            </a:r>
          </a:p>
          <a:p>
            <a:r>
              <a:rPr lang="en-GB" b="1" dirty="0" smtClean="0"/>
              <a:t>		</a:t>
            </a:r>
          </a:p>
          <a:p>
            <a:r>
              <a:rPr lang="en-GB" b="1" dirty="0"/>
              <a:t>	</a:t>
            </a:r>
            <a:r>
              <a:rPr lang="en-GB" b="1" dirty="0" smtClean="0"/>
              <a:t>	</a:t>
            </a:r>
            <a:r>
              <a:rPr lang="en-GB" dirty="0" smtClean="0"/>
              <a:t>Central claim:</a:t>
            </a:r>
          </a:p>
          <a:p>
            <a:r>
              <a:rPr lang="en-GB" dirty="0" smtClean="0"/>
              <a:t>		the </a:t>
            </a:r>
            <a:r>
              <a:rPr lang="en-GB" dirty="0"/>
              <a:t>selfish behaviour of individual producers and consumers, </a:t>
            </a:r>
            <a:r>
              <a:rPr lang="en-GB" dirty="0" smtClean="0"/>
              <a:t>		of </a:t>
            </a:r>
            <a:r>
              <a:rPr lang="en-GB" dirty="0"/>
              <a:t>pursued in accordance with the competitive laws of </a:t>
            </a:r>
            <a:r>
              <a:rPr lang="en-GB" dirty="0" smtClean="0"/>
              <a:t>		the </a:t>
            </a:r>
            <a:r>
              <a:rPr lang="en-GB" dirty="0"/>
              <a:t>market, would result in the common good </a:t>
            </a:r>
            <a:endParaRPr lang="en-GB" dirty="0" smtClean="0"/>
          </a:p>
          <a:p>
            <a:endParaRPr lang="en-GB" b="1" dirty="0"/>
          </a:p>
          <a:p>
            <a:endParaRPr lang="en-US" b="1" dirty="0"/>
          </a:p>
        </p:txBody>
      </p:sp>
    </p:spTree>
    <p:extLst>
      <p:ext uri="{BB962C8B-B14F-4D97-AF65-F5344CB8AC3E}">
        <p14:creationId xmlns:p14="http://schemas.microsoft.com/office/powerpoint/2010/main" val="707233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Assumptions underpinning the ‘Science of Man’</a:t>
            </a:r>
            <a:endParaRPr lang="en-US" sz="3600" dirty="0"/>
          </a:p>
        </p:txBody>
      </p:sp>
      <p:sp>
        <p:nvSpPr>
          <p:cNvPr id="3" name="Content Placeholder 2"/>
          <p:cNvSpPr>
            <a:spLocks noGrp="1"/>
          </p:cNvSpPr>
          <p:nvPr>
            <p:ph idx="1"/>
          </p:nvPr>
        </p:nvSpPr>
        <p:spPr/>
        <p:txBody>
          <a:bodyPr/>
          <a:lstStyle/>
          <a:p>
            <a:r>
              <a:rPr lang="en-US" b="1" dirty="0"/>
              <a:t>1. Human </a:t>
            </a:r>
            <a:r>
              <a:rPr lang="en-US" b="1" dirty="0" smtClean="0"/>
              <a:t>nature </a:t>
            </a:r>
            <a:r>
              <a:rPr lang="en-US" b="1" dirty="0"/>
              <a:t>follows </a:t>
            </a:r>
            <a:r>
              <a:rPr lang="en-US" b="1" dirty="0" smtClean="0"/>
              <a:t>laws.</a:t>
            </a:r>
            <a:endParaRPr lang="en-US" b="1" dirty="0"/>
          </a:p>
          <a:p>
            <a:pPr lvl="0"/>
            <a:r>
              <a:rPr lang="en-US" b="1" dirty="0"/>
              <a:t>2. </a:t>
            </a:r>
            <a:r>
              <a:rPr lang="en-GB" b="1" dirty="0"/>
              <a:t>Human nature develops in stages and this development is </a:t>
            </a:r>
            <a:r>
              <a:rPr lang="en-GB" b="1" dirty="0" smtClean="0"/>
              <a:t>universal (stage </a:t>
            </a:r>
            <a:r>
              <a:rPr lang="en-GB" b="1" dirty="0" smtClean="0"/>
              <a:t>theory</a:t>
            </a:r>
            <a:r>
              <a:rPr lang="en-GB" b="1" dirty="0" smtClean="0"/>
              <a:t>)</a:t>
            </a:r>
            <a:r>
              <a:rPr lang="en-GB" b="1" dirty="0" smtClean="0"/>
              <a:t>.</a:t>
            </a:r>
          </a:p>
          <a:p>
            <a:r>
              <a:rPr lang="en-US" b="1" dirty="0"/>
              <a:t>3. </a:t>
            </a:r>
            <a:r>
              <a:rPr lang="en-US" b="1" dirty="0" smtClean="0"/>
              <a:t>Human nature is perfectible.</a:t>
            </a:r>
          </a:p>
          <a:p>
            <a:r>
              <a:rPr lang="en-GB" b="1" dirty="0"/>
              <a:t>4. Human nature no longer innately sinful but can be trained to contribute to the ‘common good’ and ‘happiness’ of </a:t>
            </a:r>
            <a:r>
              <a:rPr lang="en-GB" b="1" dirty="0" smtClean="0"/>
              <a:t>all.</a:t>
            </a:r>
            <a:endParaRPr lang="en-GB" b="1" dirty="0"/>
          </a:p>
          <a:p>
            <a:endParaRPr lang="en-US" b="1" dirty="0"/>
          </a:p>
          <a:p>
            <a:pPr lvl="0"/>
            <a:endParaRPr lang="en-GB" dirty="0"/>
          </a:p>
          <a:p>
            <a:endParaRPr lang="en-US" dirty="0"/>
          </a:p>
        </p:txBody>
      </p:sp>
    </p:spTree>
    <p:extLst>
      <p:ext uri="{BB962C8B-B14F-4D97-AF65-F5344CB8AC3E}">
        <p14:creationId xmlns:p14="http://schemas.microsoft.com/office/powerpoint/2010/main" val="508347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9920-004-E0275152.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5024" y="853332"/>
            <a:ext cx="5854700" cy="5295900"/>
          </a:xfrm>
          <a:prstGeom prst="rect">
            <a:avLst/>
          </a:prstGeom>
        </p:spPr>
      </p:pic>
      <p:sp>
        <p:nvSpPr>
          <p:cNvPr id="5" name="TextBox 4"/>
          <p:cNvSpPr txBox="1"/>
          <p:nvPr/>
        </p:nvSpPr>
        <p:spPr>
          <a:xfrm>
            <a:off x="3283857" y="290286"/>
            <a:ext cx="1185654" cy="369332"/>
          </a:xfrm>
          <a:prstGeom prst="rect">
            <a:avLst/>
          </a:prstGeom>
          <a:noFill/>
        </p:spPr>
        <p:txBody>
          <a:bodyPr wrap="none" rtlCol="0">
            <a:spAutoFit/>
          </a:bodyPr>
          <a:lstStyle/>
          <a:p>
            <a:r>
              <a:rPr lang="en-US" dirty="0" smtClean="0"/>
              <a:t>The Pacific </a:t>
            </a:r>
            <a:endParaRPr lang="en-US" dirty="0"/>
          </a:p>
        </p:txBody>
      </p:sp>
    </p:spTree>
    <p:extLst>
      <p:ext uri="{BB962C8B-B14F-4D97-AF65-F5344CB8AC3E}">
        <p14:creationId xmlns:p14="http://schemas.microsoft.com/office/powerpoint/2010/main" val="708341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63143" y="1832429"/>
            <a:ext cx="4190999" cy="3416320"/>
          </a:xfrm>
          <a:prstGeom prst="rect">
            <a:avLst/>
          </a:prstGeom>
          <a:noFill/>
        </p:spPr>
        <p:txBody>
          <a:bodyPr wrap="square" rtlCol="0">
            <a:spAutoFit/>
          </a:bodyPr>
          <a:lstStyle/>
          <a:p>
            <a:r>
              <a:rPr lang="en-US" dirty="0" smtClean="0"/>
              <a:t>In 1766-1769 Bougainville circumnavigated the globe. </a:t>
            </a:r>
            <a:r>
              <a:rPr lang="en-US" dirty="0"/>
              <a:t>F</a:t>
            </a:r>
            <a:r>
              <a:rPr lang="en-US" dirty="0" smtClean="0"/>
              <a:t>irst expedition (circa 300 people) with professional naturalists and geographers aboard.</a:t>
            </a:r>
          </a:p>
          <a:p>
            <a:endParaRPr lang="en-US" dirty="0" smtClean="0"/>
          </a:p>
          <a:p>
            <a:pPr marL="285750" indent="-285750">
              <a:buFont typeface="Arial"/>
              <a:buChar char="•"/>
            </a:pPr>
            <a:r>
              <a:rPr lang="en-US" dirty="0" smtClean="0"/>
              <a:t>	botanist </a:t>
            </a:r>
            <a:r>
              <a:rPr lang="en-US" dirty="0" err="1" smtClean="0"/>
              <a:t>Philibert</a:t>
            </a:r>
            <a:r>
              <a:rPr lang="en-US" dirty="0" smtClean="0"/>
              <a:t> </a:t>
            </a:r>
            <a:r>
              <a:rPr lang="en-US" dirty="0" err="1" smtClean="0"/>
              <a:t>Commerçon</a:t>
            </a:r>
            <a:r>
              <a:rPr lang="en-US" dirty="0" smtClean="0"/>
              <a:t>(who 	named the flower </a:t>
            </a:r>
            <a:r>
              <a:rPr lang="en-US" i="1" dirty="0" smtClean="0"/>
              <a:t>Bougainvillea)</a:t>
            </a:r>
            <a:r>
              <a:rPr lang="en-US" dirty="0" smtClean="0"/>
              <a:t>; 	he 	traveled with his mistress Jeanne 	Bare, disguised as a valet and his </a:t>
            </a:r>
            <a:r>
              <a:rPr lang="en-US" dirty="0"/>
              <a:t>	</a:t>
            </a:r>
            <a:r>
              <a:rPr lang="en-US" dirty="0" smtClean="0"/>
              <a:t>assistant,  which was discovered at 	some point. </a:t>
            </a:r>
          </a:p>
          <a:p>
            <a:endParaRPr lang="en-US" dirty="0"/>
          </a:p>
        </p:txBody>
      </p:sp>
      <p:pic>
        <p:nvPicPr>
          <p:cNvPr id="5" name="Picture 4" descr="La_Boudeus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42013"/>
            <a:ext cx="4234832" cy="2915987"/>
          </a:xfrm>
          <a:prstGeom prst="rect">
            <a:avLst/>
          </a:prstGeom>
        </p:spPr>
      </p:pic>
      <p:pic>
        <p:nvPicPr>
          <p:cNvPr id="7" name="Picture 6" descr="Louis_Antoine_de_Bougainville_-_Portrait_par_Jean-Pierre_Franquel-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156" y="0"/>
            <a:ext cx="2663973" cy="3667413"/>
          </a:xfrm>
          <a:prstGeom prst="rect">
            <a:avLst/>
          </a:prstGeom>
        </p:spPr>
      </p:pic>
      <p:sp>
        <p:nvSpPr>
          <p:cNvPr id="8" name="TextBox 7"/>
          <p:cNvSpPr txBox="1"/>
          <p:nvPr/>
        </p:nvSpPr>
        <p:spPr>
          <a:xfrm>
            <a:off x="3374572" y="925286"/>
            <a:ext cx="7973676" cy="369332"/>
          </a:xfrm>
          <a:prstGeom prst="rect">
            <a:avLst/>
          </a:prstGeom>
          <a:noFill/>
        </p:spPr>
        <p:txBody>
          <a:bodyPr wrap="square" rtlCol="0">
            <a:spAutoFit/>
          </a:bodyPr>
          <a:lstStyle/>
          <a:p>
            <a:r>
              <a:rPr lang="en-US" b="1" dirty="0" smtClean="0"/>
              <a:t>Louis-Antoine, Comte de Bougainville</a:t>
            </a:r>
            <a:r>
              <a:rPr lang="en-US" dirty="0" smtClean="0"/>
              <a:t> (1729 –  1811)</a:t>
            </a:r>
            <a:endParaRPr lang="en-US" dirty="0"/>
          </a:p>
        </p:txBody>
      </p:sp>
      <p:sp>
        <p:nvSpPr>
          <p:cNvPr id="9" name="TextBox 8"/>
          <p:cNvSpPr txBox="1"/>
          <p:nvPr/>
        </p:nvSpPr>
        <p:spPr>
          <a:xfrm>
            <a:off x="4463143" y="6077857"/>
            <a:ext cx="3961053" cy="369332"/>
          </a:xfrm>
          <a:prstGeom prst="rect">
            <a:avLst/>
          </a:prstGeom>
          <a:noFill/>
        </p:spPr>
        <p:txBody>
          <a:bodyPr wrap="none" rtlCol="0">
            <a:spAutoFit/>
          </a:bodyPr>
          <a:lstStyle/>
          <a:p>
            <a:r>
              <a:rPr lang="en-US" dirty="0" smtClean="0"/>
              <a:t>One of Bougainville’s ships La </a:t>
            </a:r>
            <a:r>
              <a:rPr lang="en-US" dirty="0" err="1" smtClean="0"/>
              <a:t>Boudeuse</a:t>
            </a:r>
            <a:r>
              <a:rPr lang="en-US" dirty="0" smtClean="0"/>
              <a:t>, </a:t>
            </a:r>
            <a:endParaRPr lang="en-US" dirty="0"/>
          </a:p>
        </p:txBody>
      </p:sp>
    </p:spTree>
    <p:extLst>
      <p:ext uri="{BB962C8B-B14F-4D97-AF65-F5344CB8AC3E}">
        <p14:creationId xmlns:p14="http://schemas.microsoft.com/office/powerpoint/2010/main" val="1063474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Bougainville_Voyage_around_the_World_17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43602" cy="6858000"/>
          </a:xfrm>
          <a:prstGeom prst="rect">
            <a:avLst/>
          </a:prstGeom>
        </p:spPr>
      </p:pic>
      <p:sp>
        <p:nvSpPr>
          <p:cNvPr id="3" name="TextBox 2"/>
          <p:cNvSpPr txBox="1"/>
          <p:nvPr/>
        </p:nvSpPr>
        <p:spPr>
          <a:xfrm>
            <a:off x="4871745" y="853103"/>
            <a:ext cx="3734373" cy="4247317"/>
          </a:xfrm>
          <a:prstGeom prst="rect">
            <a:avLst/>
          </a:prstGeom>
          <a:noFill/>
        </p:spPr>
        <p:txBody>
          <a:bodyPr wrap="square" rtlCol="0">
            <a:spAutoFit/>
          </a:bodyPr>
          <a:lstStyle/>
          <a:p>
            <a:r>
              <a:rPr lang="en-US" dirty="0" smtClean="0"/>
              <a:t>‘Voyage au tour du monde (1771)</a:t>
            </a:r>
          </a:p>
          <a:p>
            <a:endParaRPr lang="en-US" dirty="0" smtClean="0"/>
          </a:p>
          <a:p>
            <a:r>
              <a:rPr lang="en-US" dirty="0" smtClean="0"/>
              <a:t>Travel log of expedition which describes geography, biology and anthropology of Argentina (then a Spanish colony), Patagonia, Tahiti and Indonesia (then a Dutch colony). </a:t>
            </a:r>
          </a:p>
          <a:p>
            <a:endParaRPr lang="en-US" dirty="0"/>
          </a:p>
          <a:p>
            <a:r>
              <a:rPr lang="en-US" dirty="0" smtClean="0"/>
              <a:t>Becomes an international bestseller</a:t>
            </a:r>
          </a:p>
          <a:p>
            <a:endParaRPr lang="en-US" dirty="0"/>
          </a:p>
          <a:p>
            <a:r>
              <a:rPr lang="en-US" dirty="0" smtClean="0"/>
              <a:t>Description of Tahitian society as an earthly paradise where men and women lived in blissful innocence, far from the corruption of </a:t>
            </a:r>
            <a:r>
              <a:rPr lang="en-US" dirty="0" err="1" smtClean="0"/>
              <a:t>civilisation</a:t>
            </a:r>
            <a:r>
              <a:rPr lang="en-US" dirty="0"/>
              <a:t> </a:t>
            </a:r>
            <a:r>
              <a:rPr lang="en-US" dirty="0" smtClean="0"/>
              <a:t>becomes popular.</a:t>
            </a:r>
            <a:endParaRPr lang="en-US" dirty="0"/>
          </a:p>
        </p:txBody>
      </p:sp>
    </p:spTree>
    <p:extLst>
      <p:ext uri="{BB962C8B-B14F-4D97-AF65-F5344CB8AC3E}">
        <p14:creationId xmlns:p14="http://schemas.microsoft.com/office/powerpoint/2010/main" val="4257155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Captainjamescook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2" y="127002"/>
            <a:ext cx="4751995" cy="5932564"/>
          </a:xfrm>
          <a:prstGeom prst="rect">
            <a:avLst/>
          </a:prstGeom>
        </p:spPr>
      </p:pic>
      <p:sp>
        <p:nvSpPr>
          <p:cNvPr id="4" name="TextBox 3"/>
          <p:cNvSpPr txBox="1"/>
          <p:nvPr/>
        </p:nvSpPr>
        <p:spPr>
          <a:xfrm>
            <a:off x="453571" y="6422571"/>
            <a:ext cx="4045858" cy="369332"/>
          </a:xfrm>
          <a:prstGeom prst="rect">
            <a:avLst/>
          </a:prstGeom>
          <a:noFill/>
        </p:spPr>
        <p:txBody>
          <a:bodyPr wrap="square" rtlCol="0">
            <a:spAutoFit/>
          </a:bodyPr>
          <a:lstStyle/>
          <a:p>
            <a:r>
              <a:rPr lang="en-US" dirty="0" smtClean="0"/>
              <a:t>		James Cook (1728-1779)</a:t>
            </a:r>
            <a:endParaRPr lang="en-US" dirty="0"/>
          </a:p>
        </p:txBody>
      </p:sp>
      <p:sp>
        <p:nvSpPr>
          <p:cNvPr id="5" name="TextBox 4"/>
          <p:cNvSpPr txBox="1"/>
          <p:nvPr/>
        </p:nvSpPr>
        <p:spPr>
          <a:xfrm>
            <a:off x="5134639" y="544286"/>
            <a:ext cx="4009361" cy="2031325"/>
          </a:xfrm>
          <a:prstGeom prst="rect">
            <a:avLst/>
          </a:prstGeom>
          <a:noFill/>
        </p:spPr>
        <p:txBody>
          <a:bodyPr wrap="square" rtlCol="0">
            <a:spAutoFit/>
          </a:bodyPr>
          <a:lstStyle/>
          <a:p>
            <a:r>
              <a:rPr lang="en-US" dirty="0" smtClean="0"/>
              <a:t>Cooks three Pacific voyages: </a:t>
            </a:r>
          </a:p>
          <a:p>
            <a:endParaRPr lang="en-GB" dirty="0" smtClean="0"/>
          </a:p>
          <a:p>
            <a:r>
              <a:rPr lang="en-GB" dirty="0" smtClean="0"/>
              <a:t>1. 1768</a:t>
            </a:r>
            <a:r>
              <a:rPr lang="en-GB" dirty="0"/>
              <a:t>–</a:t>
            </a:r>
            <a:r>
              <a:rPr lang="en-GB" dirty="0" smtClean="0"/>
              <a:t>71</a:t>
            </a:r>
          </a:p>
          <a:p>
            <a:endParaRPr lang="en-GB" dirty="0" smtClean="0"/>
          </a:p>
          <a:p>
            <a:r>
              <a:rPr lang="en-GB" dirty="0" smtClean="0"/>
              <a:t>2. 1772</a:t>
            </a:r>
            <a:r>
              <a:rPr lang="en-GB" dirty="0"/>
              <a:t>–</a:t>
            </a:r>
            <a:r>
              <a:rPr lang="en-GB" dirty="0" smtClean="0"/>
              <a:t>75 </a:t>
            </a:r>
          </a:p>
          <a:p>
            <a:endParaRPr lang="en-GB" dirty="0" smtClean="0"/>
          </a:p>
          <a:p>
            <a:r>
              <a:rPr lang="en-GB" dirty="0" smtClean="0"/>
              <a:t>3. 1776</a:t>
            </a:r>
            <a:r>
              <a:rPr lang="en-GB" dirty="0"/>
              <a:t>–80</a:t>
            </a:r>
            <a:r>
              <a:rPr lang="en-GB" dirty="0" smtClean="0">
                <a:effectLst/>
              </a:rPr>
              <a:t> (killed by islanders people)</a:t>
            </a:r>
            <a:endParaRPr lang="en-US" dirty="0"/>
          </a:p>
        </p:txBody>
      </p:sp>
      <p:pic>
        <p:nvPicPr>
          <p:cNvPr id="6" name="Picture 5" descr="Endeavour_replica_in_Cooktown_harbou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4639" y="2939142"/>
            <a:ext cx="4009361" cy="2991757"/>
          </a:xfrm>
          <a:prstGeom prst="rect">
            <a:avLst/>
          </a:prstGeom>
        </p:spPr>
      </p:pic>
      <p:sp>
        <p:nvSpPr>
          <p:cNvPr id="7" name="TextBox 6"/>
          <p:cNvSpPr txBox="1"/>
          <p:nvPr/>
        </p:nvSpPr>
        <p:spPr>
          <a:xfrm>
            <a:off x="6005286" y="6223000"/>
            <a:ext cx="1548696" cy="369332"/>
          </a:xfrm>
          <a:prstGeom prst="rect">
            <a:avLst/>
          </a:prstGeom>
          <a:noFill/>
        </p:spPr>
        <p:txBody>
          <a:bodyPr wrap="none" rtlCol="0">
            <a:spAutoFit/>
          </a:bodyPr>
          <a:lstStyle/>
          <a:p>
            <a:r>
              <a:rPr lang="en-US" dirty="0" smtClean="0"/>
              <a:t>MS </a:t>
            </a:r>
            <a:r>
              <a:rPr lang="en-US" dirty="0" err="1" smtClean="0"/>
              <a:t>Endevaour</a:t>
            </a:r>
            <a:endParaRPr lang="en-US" dirty="0"/>
          </a:p>
        </p:txBody>
      </p:sp>
    </p:spTree>
    <p:extLst>
      <p:ext uri="{BB962C8B-B14F-4D97-AF65-F5344CB8AC3E}">
        <p14:creationId xmlns:p14="http://schemas.microsoft.com/office/powerpoint/2010/main" val="1468167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Joseph_Banks_1773_Reynold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4" y="671287"/>
            <a:ext cx="4139993" cy="5129716"/>
          </a:xfrm>
          <a:prstGeom prst="rect">
            <a:avLst/>
          </a:prstGeom>
        </p:spPr>
      </p:pic>
      <p:sp>
        <p:nvSpPr>
          <p:cNvPr id="3" name="TextBox 2"/>
          <p:cNvSpPr txBox="1"/>
          <p:nvPr/>
        </p:nvSpPr>
        <p:spPr>
          <a:xfrm>
            <a:off x="217714" y="6132286"/>
            <a:ext cx="4776771" cy="646331"/>
          </a:xfrm>
          <a:prstGeom prst="rect">
            <a:avLst/>
          </a:prstGeom>
          <a:noFill/>
        </p:spPr>
        <p:txBody>
          <a:bodyPr wrap="square" rtlCol="0">
            <a:spAutoFit/>
          </a:bodyPr>
          <a:lstStyle/>
          <a:p>
            <a:r>
              <a:rPr lang="en-US" dirty="0" smtClean="0"/>
              <a:t>Sir Joseph Banks, 1743 – 1820, finances other naturalists’ journey with him</a:t>
            </a:r>
            <a:endParaRPr lang="en-US" dirty="0"/>
          </a:p>
        </p:txBody>
      </p:sp>
      <p:pic>
        <p:nvPicPr>
          <p:cNvPr id="6" name="Picture 5" descr="mr-banks-shows-the-indian-the-planet-venus-on-the-sun-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9724" y="823980"/>
            <a:ext cx="3206218" cy="5308306"/>
          </a:xfrm>
          <a:prstGeom prst="rect">
            <a:avLst/>
          </a:prstGeom>
        </p:spPr>
      </p:pic>
      <p:sp>
        <p:nvSpPr>
          <p:cNvPr id="7" name="TextBox 6"/>
          <p:cNvSpPr txBox="1"/>
          <p:nvPr/>
        </p:nvSpPr>
        <p:spPr>
          <a:xfrm>
            <a:off x="758248" y="265410"/>
            <a:ext cx="2773528" cy="369332"/>
          </a:xfrm>
          <a:prstGeom prst="rect">
            <a:avLst/>
          </a:prstGeom>
          <a:noFill/>
        </p:spPr>
        <p:txBody>
          <a:bodyPr wrap="none" rtlCol="0">
            <a:spAutoFit/>
          </a:bodyPr>
          <a:lstStyle/>
          <a:p>
            <a:r>
              <a:rPr lang="en-US" dirty="0" smtClean="0"/>
              <a:t>Botanic expertise on board: </a:t>
            </a:r>
            <a:endParaRPr lang="en-US" dirty="0"/>
          </a:p>
        </p:txBody>
      </p:sp>
    </p:spTree>
    <p:extLst>
      <p:ext uri="{BB962C8B-B14F-4D97-AF65-F5344CB8AC3E}">
        <p14:creationId xmlns:p14="http://schemas.microsoft.com/office/powerpoint/2010/main" val="143350472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442" y="405299"/>
            <a:ext cx="8350192" cy="6340197"/>
          </a:xfrm>
          <a:prstGeom prst="rect">
            <a:avLst/>
          </a:prstGeom>
          <a:noFill/>
        </p:spPr>
        <p:txBody>
          <a:bodyPr wrap="square" rtlCol="0">
            <a:spAutoFit/>
          </a:bodyPr>
          <a:lstStyle/>
          <a:p>
            <a:r>
              <a:rPr lang="en-US" sz="2400" dirty="0" smtClean="0"/>
              <a:t>How 18</a:t>
            </a:r>
            <a:r>
              <a:rPr lang="en-US" sz="2400" baseline="30000" dirty="0" smtClean="0"/>
              <a:t>th</a:t>
            </a:r>
            <a:r>
              <a:rPr lang="en-US" sz="2400" dirty="0" smtClean="0"/>
              <a:t>-Century Voyages of Discovery differed from 16</a:t>
            </a:r>
            <a:r>
              <a:rPr lang="en-US" sz="2400" baseline="30000" dirty="0" smtClean="0"/>
              <a:t>th</a:t>
            </a:r>
            <a:r>
              <a:rPr lang="en-US" sz="2400" dirty="0" smtClean="0"/>
              <a:t>-Century voyages</a:t>
            </a:r>
          </a:p>
          <a:p>
            <a:endParaRPr lang="en-GB" sz="2000" dirty="0"/>
          </a:p>
          <a:p>
            <a:pPr marL="285750" lvl="0" indent="-285750">
              <a:buFont typeface="Arial"/>
              <a:buChar char="•"/>
            </a:pPr>
            <a:r>
              <a:rPr lang="en-GB" sz="2000" dirty="0"/>
              <a:t>We’re no longer dealing with religious quests (this wasn’t predominantly about the saving souls like in the 16</a:t>
            </a:r>
            <a:r>
              <a:rPr lang="en-GB" sz="2000" baseline="30000" dirty="0"/>
              <a:t>th</a:t>
            </a:r>
            <a:r>
              <a:rPr lang="en-GB" sz="2000" dirty="0"/>
              <a:t> century</a:t>
            </a:r>
            <a:r>
              <a:rPr lang="en-GB" sz="2000" dirty="0" smtClean="0"/>
              <a:t>)</a:t>
            </a:r>
          </a:p>
          <a:p>
            <a:pPr lvl="0"/>
            <a:endParaRPr lang="en-GB" sz="2000" dirty="0"/>
          </a:p>
          <a:p>
            <a:pPr marL="285750" lvl="0" indent="-285750">
              <a:buFont typeface="Arial"/>
              <a:buChar char="•"/>
            </a:pPr>
            <a:r>
              <a:rPr lang="en-GB" sz="2000" dirty="0"/>
              <a:t>With 18</a:t>
            </a:r>
            <a:r>
              <a:rPr lang="en-GB" sz="2000" baseline="30000" dirty="0"/>
              <a:t>th</a:t>
            </a:r>
            <a:r>
              <a:rPr lang="en-GB" sz="2000" dirty="0"/>
              <a:t> voyages imperialistic and economic aims now fused with a new thirst for reasoned ‘knowledge’ about the people and nature in these worlds </a:t>
            </a:r>
            <a:endParaRPr lang="en-GB" sz="2000" dirty="0" smtClean="0"/>
          </a:p>
          <a:p>
            <a:pPr lvl="0"/>
            <a:endParaRPr lang="en-GB" sz="2000" dirty="0" smtClean="0"/>
          </a:p>
          <a:p>
            <a:pPr marL="285750" lvl="0" indent="-285750">
              <a:buFont typeface="Arial"/>
              <a:buChar char="•"/>
            </a:pPr>
            <a:r>
              <a:rPr lang="en-GB" sz="2000" dirty="0"/>
              <a:t>T</a:t>
            </a:r>
            <a:r>
              <a:rPr lang="en-GB" sz="2000" dirty="0" smtClean="0"/>
              <a:t>his </a:t>
            </a:r>
            <a:r>
              <a:rPr lang="en-GB" sz="2000" dirty="0"/>
              <a:t>new enthusiasm for knowledge of foreign human nature triggered a commercial success (and this did not happen to the same extent in the 16</a:t>
            </a:r>
            <a:r>
              <a:rPr lang="en-GB" sz="2000" baseline="30000" dirty="0"/>
              <a:t>th</a:t>
            </a:r>
            <a:r>
              <a:rPr lang="en-GB" sz="2000" dirty="0"/>
              <a:t> century because in the 18</a:t>
            </a:r>
            <a:r>
              <a:rPr lang="en-GB" sz="2000" baseline="30000" dirty="0"/>
              <a:t>th</a:t>
            </a:r>
            <a:r>
              <a:rPr lang="en-GB" sz="2000" dirty="0"/>
              <a:t> century we have a much wider reading public.</a:t>
            </a:r>
            <a:r>
              <a:rPr lang="en-GB" sz="2000" dirty="0" smtClean="0"/>
              <a:t>)</a:t>
            </a:r>
          </a:p>
          <a:p>
            <a:pPr lvl="0"/>
            <a:r>
              <a:rPr lang="en-GB" sz="2000" dirty="0" smtClean="0"/>
              <a:t> </a:t>
            </a:r>
            <a:endParaRPr lang="en-GB" sz="2000" dirty="0"/>
          </a:p>
          <a:p>
            <a:pPr marL="285750" lvl="0" indent="-285750">
              <a:buFont typeface="Arial"/>
              <a:buChar char="•"/>
            </a:pPr>
            <a:r>
              <a:rPr lang="en-GB" sz="2000" dirty="0"/>
              <a:t>Various objects were brought home and displayed in new museums and collections which were increasingly accessible to the public. We get stage plays based on Tahitian society that packed London theatres. And a flood of images and travel writings were disseminated to the public at a rate hitherto unknown.</a:t>
            </a:r>
          </a:p>
          <a:p>
            <a:pPr marL="285750" indent="-285750">
              <a:buFont typeface="Arial"/>
              <a:buChar char="•"/>
            </a:pPr>
            <a:endParaRPr lang="en-US" dirty="0"/>
          </a:p>
        </p:txBody>
      </p:sp>
    </p:spTree>
    <p:extLst>
      <p:ext uri="{BB962C8B-B14F-4D97-AF65-F5344CB8AC3E}">
        <p14:creationId xmlns:p14="http://schemas.microsoft.com/office/powerpoint/2010/main" val="870718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1254" y="4864363"/>
            <a:ext cx="4305591" cy="646331"/>
          </a:xfrm>
          <a:prstGeom prst="rect">
            <a:avLst/>
          </a:prstGeom>
          <a:noFill/>
        </p:spPr>
        <p:txBody>
          <a:bodyPr wrap="square" rtlCol="0">
            <a:spAutoFit/>
          </a:bodyPr>
          <a:lstStyle/>
          <a:p>
            <a:r>
              <a:rPr lang="en-US" b="1" dirty="0"/>
              <a:t>Charles-Louis de </a:t>
            </a:r>
            <a:r>
              <a:rPr lang="en-US" b="1" dirty="0" err="1"/>
              <a:t>Secondat</a:t>
            </a:r>
            <a:r>
              <a:rPr lang="en-US" b="1" dirty="0"/>
              <a:t>, Baron de La </a:t>
            </a:r>
            <a:r>
              <a:rPr lang="en-US" b="1" dirty="0" err="1"/>
              <a:t>Brède</a:t>
            </a:r>
            <a:r>
              <a:rPr lang="en-US" b="1" dirty="0"/>
              <a:t> et de Montesquieu </a:t>
            </a:r>
            <a:r>
              <a:rPr lang="en-US" b="1" dirty="0" smtClean="0"/>
              <a:t> (1689-1755)</a:t>
            </a:r>
            <a:endParaRPr lang="en-US" b="1" dirty="0"/>
          </a:p>
        </p:txBody>
      </p:sp>
      <p:sp>
        <p:nvSpPr>
          <p:cNvPr id="4" name="TextBox 3"/>
          <p:cNvSpPr txBox="1"/>
          <p:nvPr/>
        </p:nvSpPr>
        <p:spPr>
          <a:xfrm>
            <a:off x="5193061" y="378630"/>
            <a:ext cx="3013913" cy="5909311"/>
          </a:xfrm>
          <a:prstGeom prst="rect">
            <a:avLst/>
          </a:prstGeom>
          <a:noFill/>
        </p:spPr>
        <p:txBody>
          <a:bodyPr wrap="square" rtlCol="0">
            <a:spAutoFit/>
          </a:bodyPr>
          <a:lstStyle/>
          <a:p>
            <a:r>
              <a:rPr lang="en-US" dirty="0" smtClean="0"/>
              <a:t> </a:t>
            </a:r>
            <a:r>
              <a:rPr lang="en-US" b="1" dirty="0" smtClean="0"/>
              <a:t>‘The </a:t>
            </a:r>
            <a:r>
              <a:rPr lang="en-US" b="1" dirty="0"/>
              <a:t>Spirit of the </a:t>
            </a:r>
            <a:r>
              <a:rPr lang="en-US" b="1" dirty="0" smtClean="0"/>
              <a:t>Laws’  (1748)</a:t>
            </a:r>
            <a:r>
              <a:rPr lang="en-US" dirty="0" smtClean="0"/>
              <a:t>:</a:t>
            </a:r>
          </a:p>
          <a:p>
            <a:r>
              <a:rPr lang="en-US" dirty="0" smtClean="0"/>
              <a:t> </a:t>
            </a:r>
            <a:endParaRPr lang="en-US" dirty="0"/>
          </a:p>
          <a:p>
            <a:r>
              <a:rPr lang="en-US" dirty="0" smtClean="0"/>
              <a:t>the </a:t>
            </a:r>
            <a:r>
              <a:rPr lang="en-US" dirty="0"/>
              <a:t>first consistent </a:t>
            </a:r>
            <a:r>
              <a:rPr lang="en-US" dirty="0" smtClean="0"/>
              <a:t>	attempt </a:t>
            </a:r>
            <a:r>
              <a:rPr lang="en-US" dirty="0"/>
              <a:t>to survey the </a:t>
            </a:r>
            <a:r>
              <a:rPr lang="en-US" dirty="0" smtClean="0"/>
              <a:t>varieties </a:t>
            </a:r>
            <a:r>
              <a:rPr lang="en-US" dirty="0"/>
              <a:t>of human </a:t>
            </a:r>
            <a:r>
              <a:rPr lang="en-US" dirty="0" smtClean="0"/>
              <a:t>society</a:t>
            </a:r>
            <a:r>
              <a:rPr lang="en-US" dirty="0"/>
              <a:t>, to classify and </a:t>
            </a:r>
            <a:r>
              <a:rPr lang="en-US" dirty="0" smtClean="0"/>
              <a:t>compare </a:t>
            </a:r>
            <a:r>
              <a:rPr lang="en-US" dirty="0"/>
              <a:t>them and, </a:t>
            </a:r>
            <a:r>
              <a:rPr lang="en-US" dirty="0" smtClean="0"/>
              <a:t>within </a:t>
            </a:r>
            <a:r>
              <a:rPr lang="en-US" dirty="0"/>
              <a:t>society, to study </a:t>
            </a:r>
            <a:r>
              <a:rPr lang="en-US" dirty="0" smtClean="0"/>
              <a:t>the </a:t>
            </a:r>
            <a:r>
              <a:rPr lang="en-US" dirty="0"/>
              <a:t>inter-functioning of </a:t>
            </a:r>
            <a:r>
              <a:rPr lang="en-US" dirty="0" smtClean="0"/>
              <a:t>	institutions.</a:t>
            </a:r>
          </a:p>
          <a:p>
            <a:endParaRPr lang="en-US" dirty="0"/>
          </a:p>
          <a:p>
            <a:r>
              <a:rPr lang="en-US" dirty="0" smtClean="0"/>
              <a:t>He identified three kinds of political system and the laws, or principles, of human nature that underpin them:</a:t>
            </a:r>
          </a:p>
          <a:p>
            <a:endParaRPr lang="en-US" dirty="0" smtClean="0"/>
          </a:p>
          <a:p>
            <a:r>
              <a:rPr lang="en-US" dirty="0" smtClean="0"/>
              <a:t>1</a:t>
            </a:r>
            <a:r>
              <a:rPr lang="en-US" b="1" dirty="0" smtClean="0"/>
              <a:t>. Democratic republics </a:t>
            </a:r>
            <a:r>
              <a:rPr lang="en-US" dirty="0" smtClean="0"/>
              <a:t>– the love of virtue</a:t>
            </a:r>
          </a:p>
          <a:p>
            <a:r>
              <a:rPr lang="en-US" dirty="0" smtClean="0"/>
              <a:t>2. </a:t>
            </a:r>
            <a:r>
              <a:rPr lang="en-US" b="1" dirty="0" smtClean="0"/>
              <a:t>Monarchies</a:t>
            </a:r>
            <a:r>
              <a:rPr lang="en-US" dirty="0" smtClean="0"/>
              <a:t> – the love of </a:t>
            </a:r>
            <a:r>
              <a:rPr lang="en-US" dirty="0" err="1" smtClean="0"/>
              <a:t>honour</a:t>
            </a:r>
            <a:endParaRPr lang="en-US" dirty="0" smtClean="0"/>
          </a:p>
          <a:p>
            <a:r>
              <a:rPr lang="en-US" dirty="0" smtClean="0"/>
              <a:t>3. </a:t>
            </a:r>
            <a:r>
              <a:rPr lang="en-US" b="1" dirty="0" smtClean="0"/>
              <a:t>Despotisms</a:t>
            </a:r>
            <a:r>
              <a:rPr lang="en-US" dirty="0" smtClean="0"/>
              <a:t> – fear of the ruler </a:t>
            </a:r>
            <a:endParaRPr lang="en-US" dirty="0"/>
          </a:p>
        </p:txBody>
      </p:sp>
      <p:pic>
        <p:nvPicPr>
          <p:cNvPr id="6" name="Picture 5" descr="220px-Montesquieu_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911" y="777993"/>
            <a:ext cx="2879987" cy="3455988"/>
          </a:xfrm>
          <a:prstGeom prst="rect">
            <a:avLst/>
          </a:prstGeom>
        </p:spPr>
      </p:pic>
    </p:spTree>
    <p:extLst>
      <p:ext uri="{BB962C8B-B14F-4D97-AF65-F5344CB8AC3E}">
        <p14:creationId xmlns:p14="http://schemas.microsoft.com/office/powerpoint/2010/main" val="3659073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3905" y="1582950"/>
            <a:ext cx="5114550" cy="3416320"/>
          </a:xfrm>
          <a:prstGeom prst="rect">
            <a:avLst/>
          </a:prstGeom>
          <a:noFill/>
        </p:spPr>
        <p:txBody>
          <a:bodyPr wrap="square" rtlCol="0">
            <a:spAutoFit/>
          </a:bodyPr>
          <a:lstStyle/>
          <a:p>
            <a:r>
              <a:rPr lang="en-GB" dirty="0" smtClean="0"/>
              <a:t>‘</a:t>
            </a:r>
            <a:r>
              <a:rPr lang="en-GB" dirty="0"/>
              <a:t>I noticed that </a:t>
            </a:r>
            <a:r>
              <a:rPr lang="en-GB" dirty="0" smtClean="0"/>
              <a:t>whilst I </a:t>
            </a:r>
            <a:r>
              <a:rPr lang="en-GB" dirty="0"/>
              <a:t>thus wished to think all things false, it was absolutely </a:t>
            </a:r>
            <a:r>
              <a:rPr lang="en-GB" dirty="0" smtClean="0"/>
              <a:t>essential </a:t>
            </a:r>
            <a:r>
              <a:rPr lang="en-GB" dirty="0"/>
              <a:t>that the ‘I’ who thought this should be somewhat, and remarking </a:t>
            </a:r>
            <a:r>
              <a:rPr lang="en-GB" dirty="0" smtClean="0"/>
              <a:t>that this </a:t>
            </a:r>
            <a:r>
              <a:rPr lang="en-GB" dirty="0"/>
              <a:t>truth ‘I think, therefore I am’ was so certain and so assured …I could receive it </a:t>
            </a:r>
            <a:r>
              <a:rPr lang="en-GB" dirty="0" smtClean="0"/>
              <a:t>without </a:t>
            </a:r>
            <a:r>
              <a:rPr lang="en-GB" dirty="0"/>
              <a:t>scruple as the first principle of the philosophy for which I was </a:t>
            </a:r>
            <a:r>
              <a:rPr lang="en-GB" dirty="0" smtClean="0"/>
              <a:t>seeking’. </a:t>
            </a:r>
          </a:p>
          <a:p>
            <a:endParaRPr lang="en-GB" dirty="0"/>
          </a:p>
          <a:p>
            <a:r>
              <a:rPr lang="en-GB" dirty="0"/>
              <a:t>‘I think therefore I am’ (‘je </a:t>
            </a:r>
            <a:r>
              <a:rPr lang="en-GB" dirty="0" err="1"/>
              <a:t>pense</a:t>
            </a:r>
            <a:r>
              <a:rPr lang="en-GB" dirty="0"/>
              <a:t>, </a:t>
            </a:r>
            <a:r>
              <a:rPr lang="en-GB" dirty="0" err="1"/>
              <a:t>donc</a:t>
            </a:r>
            <a:r>
              <a:rPr lang="en-GB" dirty="0"/>
              <a:t> je </a:t>
            </a:r>
            <a:r>
              <a:rPr lang="en-GB" dirty="0" err="1"/>
              <a:t>suis</a:t>
            </a:r>
            <a:r>
              <a:rPr lang="en-GB" dirty="0"/>
              <a:t>’, or ‘cogito ergo sum’) </a:t>
            </a:r>
            <a:endParaRPr lang="en-US" dirty="0"/>
          </a:p>
          <a:p>
            <a:r>
              <a:rPr lang="en-GB" dirty="0"/>
              <a:t>	</a:t>
            </a:r>
          </a:p>
          <a:p>
            <a:endParaRPr lang="en-US" dirty="0"/>
          </a:p>
        </p:txBody>
      </p:sp>
      <p:sp>
        <p:nvSpPr>
          <p:cNvPr id="3" name="TextBox 2"/>
          <p:cNvSpPr txBox="1"/>
          <p:nvPr/>
        </p:nvSpPr>
        <p:spPr>
          <a:xfrm>
            <a:off x="504498" y="539247"/>
            <a:ext cx="7915376" cy="1015663"/>
          </a:xfrm>
          <a:prstGeom prst="rect">
            <a:avLst/>
          </a:prstGeom>
          <a:noFill/>
        </p:spPr>
        <p:txBody>
          <a:bodyPr wrap="square" rtlCol="0">
            <a:spAutoFit/>
          </a:bodyPr>
          <a:lstStyle/>
          <a:p>
            <a:r>
              <a:rPr lang="en-US" sz="2000" b="1" dirty="0"/>
              <a:t>Descartes’ importance for what </a:t>
            </a:r>
            <a:r>
              <a:rPr lang="en-US" sz="2000" b="1" dirty="0" smtClean="0"/>
              <a:t>our overall question in this module ‘what it </a:t>
            </a:r>
            <a:r>
              <a:rPr lang="en-US" sz="2000" b="1" dirty="0"/>
              <a:t>means to be </a:t>
            </a:r>
            <a:r>
              <a:rPr lang="en-US" sz="2000" b="1" dirty="0" smtClean="0"/>
              <a:t>human’ </a:t>
            </a:r>
            <a:r>
              <a:rPr lang="en-US" sz="2000" b="1" dirty="0"/>
              <a:t>or </a:t>
            </a:r>
            <a:r>
              <a:rPr lang="en-US" sz="2000" b="1" dirty="0" smtClean="0"/>
              <a:t>‘what </a:t>
            </a:r>
            <a:r>
              <a:rPr lang="en-US" sz="2000" b="1" dirty="0"/>
              <a:t>is human </a:t>
            </a:r>
            <a:r>
              <a:rPr lang="en-US" sz="2000" b="1" dirty="0" smtClean="0"/>
              <a:t>nature’:</a:t>
            </a:r>
            <a:endParaRPr lang="en-US" sz="2000" b="1" dirty="0"/>
          </a:p>
          <a:p>
            <a:endParaRPr lang="en-US" sz="2000" dirty="0"/>
          </a:p>
        </p:txBody>
      </p:sp>
      <p:sp>
        <p:nvSpPr>
          <p:cNvPr id="5" name="Rectangle 4"/>
          <p:cNvSpPr/>
          <p:nvPr/>
        </p:nvSpPr>
        <p:spPr>
          <a:xfrm>
            <a:off x="991597" y="4532716"/>
            <a:ext cx="6541058" cy="923330"/>
          </a:xfrm>
          <a:prstGeom prst="rect">
            <a:avLst/>
          </a:prstGeom>
        </p:spPr>
        <p:txBody>
          <a:bodyPr wrap="square">
            <a:spAutoFit/>
          </a:bodyPr>
          <a:lstStyle/>
          <a:p>
            <a:r>
              <a:rPr lang="en-GB" b="1" dirty="0"/>
              <a:t>C</a:t>
            </a:r>
            <a:r>
              <a:rPr lang="en-GB" b="1" dirty="0" smtClean="0"/>
              <a:t>onsequences:</a:t>
            </a:r>
            <a:r>
              <a:rPr lang="en-GB" dirty="0" smtClean="0"/>
              <a:t> Thought </a:t>
            </a:r>
            <a:r>
              <a:rPr lang="en-GB" dirty="0"/>
              <a:t>and knowledge were no longer the properties of the </a:t>
            </a:r>
            <a:r>
              <a:rPr lang="en-GB" dirty="0" smtClean="0"/>
              <a:t>world. </a:t>
            </a:r>
            <a:r>
              <a:rPr lang="en-GB" dirty="0"/>
              <a:t>Ideas, became internalised and exist </a:t>
            </a:r>
            <a:r>
              <a:rPr lang="en-GB" dirty="0" smtClean="0"/>
              <a:t>solely </a:t>
            </a:r>
            <a:r>
              <a:rPr lang="en-GB" dirty="0"/>
              <a:t>within us. </a:t>
            </a:r>
            <a:endParaRPr lang="en-US" dirty="0"/>
          </a:p>
        </p:txBody>
      </p:sp>
    </p:spTree>
    <p:extLst>
      <p:ext uri="{BB962C8B-B14F-4D97-AF65-F5344CB8AC3E}">
        <p14:creationId xmlns:p14="http://schemas.microsoft.com/office/powerpoint/2010/main" val="2122321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1118" y="860949"/>
            <a:ext cx="7847568" cy="3416320"/>
          </a:xfrm>
          <a:prstGeom prst="rect">
            <a:avLst/>
          </a:prstGeom>
          <a:noFill/>
        </p:spPr>
        <p:txBody>
          <a:bodyPr wrap="square" rtlCol="0">
            <a:spAutoFit/>
          </a:bodyPr>
          <a:lstStyle/>
          <a:p>
            <a:r>
              <a:rPr lang="en-US" b="1" dirty="0" smtClean="0"/>
              <a:t>‘Stage Theory’ of Human </a:t>
            </a:r>
            <a:r>
              <a:rPr lang="en-US" b="1" dirty="0" err="1" smtClean="0"/>
              <a:t>Civilisation</a:t>
            </a:r>
            <a:r>
              <a:rPr lang="en-US" b="1" dirty="0" smtClean="0"/>
              <a:t> and </a:t>
            </a:r>
            <a:r>
              <a:rPr lang="en-US" b="1" dirty="0"/>
              <a:t>C</a:t>
            </a:r>
            <a:r>
              <a:rPr lang="en-US" b="1" dirty="0" smtClean="0"/>
              <a:t>onjectural History of Man</a:t>
            </a:r>
          </a:p>
          <a:p>
            <a:endParaRPr lang="en-US" b="1" dirty="0"/>
          </a:p>
          <a:p>
            <a:r>
              <a:rPr lang="en-US" dirty="0" smtClean="0"/>
              <a:t>Developed from </a:t>
            </a:r>
            <a:r>
              <a:rPr lang="en-US" dirty="0" err="1" smtClean="0"/>
              <a:t>Montesquie’s</a:t>
            </a:r>
            <a:r>
              <a:rPr lang="en-US" dirty="0" smtClean="0"/>
              <a:t> ideas by Scottish thinkers who grafted the movement </a:t>
            </a:r>
            <a:r>
              <a:rPr lang="en-US" dirty="0"/>
              <a:t>of a gradual </a:t>
            </a:r>
            <a:r>
              <a:rPr lang="en-US" dirty="0" smtClean="0"/>
              <a:t>progress onto </a:t>
            </a:r>
            <a:r>
              <a:rPr lang="en-US" dirty="0"/>
              <a:t>the classification of </a:t>
            </a:r>
            <a:r>
              <a:rPr lang="en-US" dirty="0" smtClean="0"/>
              <a:t>individual and social phenomena</a:t>
            </a:r>
            <a:endParaRPr lang="en-US" dirty="0"/>
          </a:p>
          <a:p>
            <a:endParaRPr lang="en-US" dirty="0" smtClean="0"/>
          </a:p>
          <a:p>
            <a:r>
              <a:rPr lang="en-US" dirty="0" smtClean="0"/>
              <a:t>	</a:t>
            </a:r>
            <a:r>
              <a:rPr lang="en-US" b="1" dirty="0" smtClean="0"/>
              <a:t>‘There </a:t>
            </a:r>
            <a:r>
              <a:rPr lang="en-US" b="1" dirty="0"/>
              <a:t>is [ . . . ] in human society, a natural progress from ignorance</a:t>
            </a:r>
          </a:p>
          <a:p>
            <a:r>
              <a:rPr lang="en-US" b="1" dirty="0" smtClean="0"/>
              <a:t>	to </a:t>
            </a:r>
            <a:r>
              <a:rPr lang="en-US" b="1" dirty="0"/>
              <a:t>knowledge, and from rude to civilized manners [ . . . ]. Various</a:t>
            </a:r>
          </a:p>
          <a:p>
            <a:r>
              <a:rPr lang="en-US" b="1" dirty="0" smtClean="0"/>
              <a:t>	accidental </a:t>
            </a:r>
            <a:r>
              <a:rPr lang="en-US" b="1" dirty="0"/>
              <a:t>causes, indeed, have contributed to accelerate, or to</a:t>
            </a:r>
          </a:p>
          <a:p>
            <a:r>
              <a:rPr lang="en-US" b="1" dirty="0" smtClean="0"/>
              <a:t>	retard</a:t>
            </a:r>
            <a:r>
              <a:rPr lang="en-US" b="1" dirty="0"/>
              <a:t>, this advancement in different countries</a:t>
            </a:r>
            <a:r>
              <a:rPr lang="en-US" b="1" dirty="0" smtClean="0"/>
              <a:t>.’ </a:t>
            </a:r>
            <a:endParaRPr lang="en-US" b="1" dirty="0"/>
          </a:p>
          <a:p>
            <a:r>
              <a:rPr lang="en-US" b="1" dirty="0" smtClean="0"/>
              <a:t>	(Adam Smith)</a:t>
            </a:r>
          </a:p>
          <a:p>
            <a:endParaRPr lang="en-US" dirty="0"/>
          </a:p>
        </p:txBody>
      </p:sp>
      <p:sp>
        <p:nvSpPr>
          <p:cNvPr id="3" name="TextBox 2"/>
          <p:cNvSpPr txBox="1"/>
          <p:nvPr/>
        </p:nvSpPr>
        <p:spPr>
          <a:xfrm>
            <a:off x="538199" y="4821316"/>
            <a:ext cx="7183581" cy="1754327"/>
          </a:xfrm>
          <a:prstGeom prst="rect">
            <a:avLst/>
          </a:prstGeom>
          <a:noFill/>
        </p:spPr>
        <p:txBody>
          <a:bodyPr wrap="square" rtlCol="0">
            <a:spAutoFit/>
          </a:bodyPr>
          <a:lstStyle/>
          <a:p>
            <a:r>
              <a:rPr lang="en-US" b="1" dirty="0" smtClean="0"/>
              <a:t>Human society develops in 4 distinct chronological stages:</a:t>
            </a:r>
          </a:p>
          <a:p>
            <a:endParaRPr lang="en-US" dirty="0"/>
          </a:p>
          <a:p>
            <a:r>
              <a:rPr lang="en-US" dirty="0" smtClean="0"/>
              <a:t>‘1st</a:t>
            </a:r>
            <a:r>
              <a:rPr lang="en-US" dirty="0"/>
              <a:t>, the Age of Hunters, 2dly</a:t>
            </a:r>
            <a:r>
              <a:rPr lang="en-US" dirty="0" smtClean="0"/>
              <a:t>, the </a:t>
            </a:r>
            <a:r>
              <a:rPr lang="en-US" dirty="0"/>
              <a:t>Age of Shepherds, 3dly, the Age of Agriculture; and 4thly, the Age </a:t>
            </a:r>
            <a:r>
              <a:rPr lang="en-US" dirty="0" smtClean="0"/>
              <a:t>of Commerce.’ (Adam Smith)</a:t>
            </a:r>
          </a:p>
          <a:p>
            <a:endParaRPr lang="en-US" dirty="0" smtClean="0"/>
          </a:p>
          <a:p>
            <a:r>
              <a:rPr lang="en-US" dirty="0" smtClean="0"/>
              <a:t>From savage state to state of full </a:t>
            </a:r>
            <a:r>
              <a:rPr lang="en-US" dirty="0" err="1" smtClean="0"/>
              <a:t>civilisation</a:t>
            </a:r>
            <a:r>
              <a:rPr lang="en-US" dirty="0" smtClean="0"/>
              <a:t> </a:t>
            </a:r>
            <a:endParaRPr lang="en-US" dirty="0"/>
          </a:p>
        </p:txBody>
      </p:sp>
    </p:spTree>
    <p:extLst>
      <p:ext uri="{BB962C8B-B14F-4D97-AF65-F5344CB8AC3E}">
        <p14:creationId xmlns:p14="http://schemas.microsoft.com/office/powerpoint/2010/main" val="1077783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fAdamFergu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57" y="733128"/>
            <a:ext cx="4213643" cy="5040752"/>
          </a:xfrm>
          <a:prstGeom prst="rect">
            <a:avLst/>
          </a:prstGeom>
        </p:spPr>
      </p:pic>
      <p:sp>
        <p:nvSpPr>
          <p:cNvPr id="3" name="TextBox 2"/>
          <p:cNvSpPr txBox="1"/>
          <p:nvPr/>
        </p:nvSpPr>
        <p:spPr>
          <a:xfrm>
            <a:off x="309769" y="6257780"/>
            <a:ext cx="2953641" cy="369332"/>
          </a:xfrm>
          <a:prstGeom prst="rect">
            <a:avLst/>
          </a:prstGeom>
          <a:noFill/>
        </p:spPr>
        <p:txBody>
          <a:bodyPr wrap="none" rtlCol="0">
            <a:spAutoFit/>
          </a:bodyPr>
          <a:lstStyle/>
          <a:p>
            <a:r>
              <a:rPr lang="en-US" dirty="0" smtClean="0"/>
              <a:t>Adam Ferguson, 1723-1816</a:t>
            </a:r>
            <a:endParaRPr lang="en-US" dirty="0"/>
          </a:p>
        </p:txBody>
      </p:sp>
      <p:sp>
        <p:nvSpPr>
          <p:cNvPr id="8" name="Rectangle 7"/>
          <p:cNvSpPr/>
          <p:nvPr/>
        </p:nvSpPr>
        <p:spPr>
          <a:xfrm>
            <a:off x="4351954" y="700878"/>
            <a:ext cx="4480419" cy="7017307"/>
          </a:xfrm>
          <a:prstGeom prst="rect">
            <a:avLst/>
          </a:prstGeom>
        </p:spPr>
        <p:txBody>
          <a:bodyPr wrap="square">
            <a:spAutoFit/>
          </a:bodyPr>
          <a:lstStyle/>
          <a:p>
            <a:r>
              <a:rPr lang="en-US" i="1" dirty="0" smtClean="0"/>
              <a:t>An Essay on the History of Civil Society</a:t>
            </a:r>
            <a:r>
              <a:rPr lang="en-US" dirty="0" smtClean="0"/>
              <a:t>, 1767 (pp.1-12)</a:t>
            </a:r>
          </a:p>
          <a:p>
            <a:endParaRPr lang="en-US" dirty="0" smtClean="0"/>
          </a:p>
          <a:p>
            <a:r>
              <a:rPr lang="en-US" dirty="0" smtClean="0"/>
              <a:t>On Human Progress</a:t>
            </a:r>
          </a:p>
          <a:p>
            <a:endParaRPr lang="en-US" dirty="0"/>
          </a:p>
          <a:p>
            <a:r>
              <a:rPr lang="en-US" dirty="0" smtClean="0"/>
              <a:t>“</a:t>
            </a:r>
            <a:r>
              <a:rPr lang="en-US" dirty="0"/>
              <a:t>‘not only the individual advances from infancy to manhood, but the species itself from rudeness to </a:t>
            </a:r>
            <a:r>
              <a:rPr lang="en-US" dirty="0" err="1" smtClean="0"/>
              <a:t>civilisation</a:t>
            </a:r>
            <a:r>
              <a:rPr lang="en-US" dirty="0" smtClean="0"/>
              <a:t>”…</a:t>
            </a:r>
          </a:p>
          <a:p>
            <a:endParaRPr lang="en-US" dirty="0"/>
          </a:p>
          <a:p>
            <a:r>
              <a:rPr lang="en-US" dirty="0" smtClean="0"/>
              <a:t>“human </a:t>
            </a:r>
            <a:r>
              <a:rPr lang="en-US" dirty="0"/>
              <a:t>kind the species has a progress as well as the individual; they build in every subsequent age on foundations formerly laid, and in a succession of years tend to a perfection in the application of their </a:t>
            </a:r>
            <a:r>
              <a:rPr lang="en-US" dirty="0" smtClean="0"/>
              <a:t>faculties…</a:t>
            </a:r>
          </a:p>
          <a:p>
            <a:r>
              <a:rPr lang="en-US" dirty="0" smtClean="0"/>
              <a:t>If </a:t>
            </a:r>
            <a:r>
              <a:rPr lang="en-US" dirty="0"/>
              <a:t>we admit that man is susceptible of improvement, and has in himself a principle of progression and a desire of perfection, it appears improper to say that he has quitted the state of his nature when he has begun to proceed… he only follows the disposition, and employs the powers that nature has given</a:t>
            </a:r>
            <a:r>
              <a:rPr lang="en-US" dirty="0" smtClean="0"/>
              <a:t>.”</a:t>
            </a:r>
          </a:p>
          <a:p>
            <a:endParaRPr lang="en-US" dirty="0"/>
          </a:p>
          <a:p>
            <a:endParaRPr lang="en-US" dirty="0" smtClean="0"/>
          </a:p>
          <a:p>
            <a:endParaRPr lang="en-US" dirty="0" smtClean="0"/>
          </a:p>
        </p:txBody>
      </p:sp>
      <p:sp>
        <p:nvSpPr>
          <p:cNvPr id="5" name="TextBox 4"/>
          <p:cNvSpPr txBox="1"/>
          <p:nvPr/>
        </p:nvSpPr>
        <p:spPr>
          <a:xfrm>
            <a:off x="1832430" y="98129"/>
            <a:ext cx="7311570" cy="646331"/>
          </a:xfrm>
          <a:prstGeom prst="rect">
            <a:avLst/>
          </a:prstGeom>
          <a:noFill/>
        </p:spPr>
        <p:txBody>
          <a:bodyPr wrap="square" rtlCol="0">
            <a:spAutoFit/>
          </a:bodyPr>
          <a:lstStyle/>
          <a:p>
            <a:pPr lvl="0"/>
            <a:r>
              <a:rPr lang="en-GB" b="1" dirty="0" smtClean="0"/>
              <a:t>Human </a:t>
            </a:r>
            <a:r>
              <a:rPr lang="en-GB" b="1" dirty="0"/>
              <a:t>nature </a:t>
            </a:r>
            <a:r>
              <a:rPr lang="en-GB" b="1" dirty="0" smtClean="0"/>
              <a:t>develops in stages and this development is universal</a:t>
            </a:r>
            <a:endParaRPr lang="en-GB" dirty="0"/>
          </a:p>
          <a:p>
            <a:endParaRPr lang="en-US" dirty="0"/>
          </a:p>
        </p:txBody>
      </p:sp>
    </p:spTree>
    <p:extLst>
      <p:ext uri="{BB962C8B-B14F-4D97-AF65-F5344CB8AC3E}">
        <p14:creationId xmlns:p14="http://schemas.microsoft.com/office/powerpoint/2010/main" val="2139960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Bougainville_Voyage_around_the_World_17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43602" cy="6858000"/>
          </a:xfrm>
          <a:prstGeom prst="rect">
            <a:avLst/>
          </a:prstGeom>
        </p:spPr>
      </p:pic>
      <p:sp>
        <p:nvSpPr>
          <p:cNvPr id="3" name="TextBox 2"/>
          <p:cNvSpPr txBox="1"/>
          <p:nvPr/>
        </p:nvSpPr>
        <p:spPr>
          <a:xfrm>
            <a:off x="4871745" y="395287"/>
            <a:ext cx="3734373" cy="6186310"/>
          </a:xfrm>
          <a:prstGeom prst="rect">
            <a:avLst/>
          </a:prstGeom>
          <a:noFill/>
        </p:spPr>
        <p:txBody>
          <a:bodyPr wrap="square" rtlCol="0">
            <a:spAutoFit/>
          </a:bodyPr>
          <a:lstStyle/>
          <a:p>
            <a:r>
              <a:rPr lang="en-US" dirty="0" smtClean="0"/>
              <a:t>‘Voyage au tour du monde (1771)</a:t>
            </a:r>
          </a:p>
          <a:p>
            <a:endParaRPr lang="en-US" dirty="0"/>
          </a:p>
          <a:p>
            <a:r>
              <a:rPr lang="en-US" dirty="0" smtClean="0"/>
              <a:t>Description of Tahitian society as an earthly paradise free from </a:t>
            </a:r>
            <a:r>
              <a:rPr lang="en-US" dirty="0"/>
              <a:t>the corruption of </a:t>
            </a:r>
            <a:r>
              <a:rPr lang="en-US" dirty="0" err="1" smtClean="0"/>
              <a:t>civilisation</a:t>
            </a:r>
            <a:r>
              <a:rPr lang="en-US" dirty="0" smtClean="0"/>
              <a:t>. </a:t>
            </a:r>
          </a:p>
          <a:p>
            <a:endParaRPr lang="en-US" dirty="0"/>
          </a:p>
          <a:p>
            <a:r>
              <a:rPr lang="en-US" dirty="0" smtClean="0"/>
              <a:t>Draws on classical ideas: </a:t>
            </a:r>
            <a:r>
              <a:rPr lang="en-US" dirty="0"/>
              <a:t>w</a:t>
            </a:r>
            <a:r>
              <a:rPr lang="en-US" dirty="0" smtClean="0"/>
              <a:t>omen depicted as Venus, men as classical heroes.</a:t>
            </a:r>
          </a:p>
          <a:p>
            <a:endParaRPr lang="en-US" dirty="0"/>
          </a:p>
          <a:p>
            <a:r>
              <a:rPr lang="en-US" b="1" dirty="0"/>
              <a:t>Neoclassicism</a:t>
            </a:r>
            <a:r>
              <a:rPr lang="en-US" dirty="0"/>
              <a:t>: Western movement in the decorative and visual arts, literature, theatre, music, and architecture that </a:t>
            </a:r>
            <a:r>
              <a:rPr lang="en-US" dirty="0" smtClean="0"/>
              <a:t>drew </a:t>
            </a:r>
            <a:r>
              <a:rPr lang="en-US" dirty="0"/>
              <a:t>inspiration from the ‘classical’ art and culture of Ancient Greece or Ancient Rome. Main neoclassical movement coincided with the Age of Enlightenment, and continued into the early 19th century, latterly competing with Romanticism. </a:t>
            </a:r>
          </a:p>
          <a:p>
            <a:endParaRPr lang="en-US" dirty="0"/>
          </a:p>
        </p:txBody>
      </p:sp>
    </p:spTree>
    <p:extLst>
      <p:ext uri="{BB962C8B-B14F-4D97-AF65-F5344CB8AC3E}">
        <p14:creationId xmlns:p14="http://schemas.microsoft.com/office/powerpoint/2010/main" val="3784523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an-Jacques_Rousseau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413504" cy="6144768"/>
          </a:xfrm>
          <a:prstGeom prst="rect">
            <a:avLst/>
          </a:prstGeom>
        </p:spPr>
      </p:pic>
      <p:sp>
        <p:nvSpPr>
          <p:cNvPr id="3" name="TextBox 2"/>
          <p:cNvSpPr txBox="1"/>
          <p:nvPr/>
        </p:nvSpPr>
        <p:spPr>
          <a:xfrm>
            <a:off x="208518" y="6369836"/>
            <a:ext cx="3798636" cy="369332"/>
          </a:xfrm>
          <a:prstGeom prst="rect">
            <a:avLst/>
          </a:prstGeom>
          <a:noFill/>
        </p:spPr>
        <p:txBody>
          <a:bodyPr wrap="none" rtlCol="0">
            <a:spAutoFit/>
          </a:bodyPr>
          <a:lstStyle/>
          <a:p>
            <a:r>
              <a:rPr lang="en-US" dirty="0"/>
              <a:t>Jean-</a:t>
            </a:r>
            <a:r>
              <a:rPr lang="en-US" dirty="0" smtClean="0"/>
              <a:t>Jacques Rousseau  </a:t>
            </a:r>
            <a:r>
              <a:rPr lang="en-US" b="1" dirty="0" smtClean="0"/>
              <a:t>(</a:t>
            </a:r>
            <a:r>
              <a:rPr lang="en-US" dirty="0" smtClean="0"/>
              <a:t>1712</a:t>
            </a:r>
            <a:r>
              <a:rPr lang="en-US" dirty="0"/>
              <a:t> – </a:t>
            </a:r>
            <a:r>
              <a:rPr lang="en-US" dirty="0" smtClean="0"/>
              <a:t>1778</a:t>
            </a:r>
            <a:r>
              <a:rPr lang="en-US" dirty="0"/>
              <a:t>)</a:t>
            </a:r>
          </a:p>
        </p:txBody>
      </p:sp>
      <p:sp>
        <p:nvSpPr>
          <p:cNvPr id="5" name="TextBox 4"/>
          <p:cNvSpPr txBox="1"/>
          <p:nvPr/>
        </p:nvSpPr>
        <p:spPr>
          <a:xfrm>
            <a:off x="4568446" y="0"/>
            <a:ext cx="4435751" cy="4524316"/>
          </a:xfrm>
          <a:prstGeom prst="rect">
            <a:avLst/>
          </a:prstGeom>
          <a:noFill/>
        </p:spPr>
        <p:txBody>
          <a:bodyPr wrap="square" rtlCol="0">
            <a:spAutoFit/>
          </a:bodyPr>
          <a:lstStyle/>
          <a:p>
            <a:endParaRPr lang="en-US" dirty="0" smtClean="0"/>
          </a:p>
          <a:p>
            <a:endParaRPr lang="en-US" dirty="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a:t>
            </a:r>
            <a:r>
              <a:rPr lang="en-US" dirty="0"/>
              <a:t>..[N]</a:t>
            </a:r>
            <a:r>
              <a:rPr lang="en-US" dirty="0" err="1"/>
              <a:t>othing</a:t>
            </a:r>
            <a:r>
              <a:rPr lang="en-US" dirty="0"/>
              <a:t> is so gentle as man in his primitive state, when placed by nature at an equal distance from the stupidity of brutes and the fatal enlightenment of civil </a:t>
            </a:r>
            <a:r>
              <a:rPr lang="en-US" dirty="0" smtClean="0"/>
              <a:t>man…’</a:t>
            </a:r>
          </a:p>
          <a:p>
            <a:endParaRPr lang="en-US" dirty="0" smtClean="0"/>
          </a:p>
          <a:p>
            <a:r>
              <a:rPr lang="en-US" i="1" dirty="0" smtClean="0"/>
              <a:t>Discourse </a:t>
            </a:r>
            <a:r>
              <a:rPr lang="en-US" i="1" dirty="0"/>
              <a:t>on the Origin of Inequality </a:t>
            </a:r>
            <a:r>
              <a:rPr lang="en-US" dirty="0"/>
              <a:t>(1754)</a:t>
            </a:r>
          </a:p>
        </p:txBody>
      </p:sp>
    </p:spTree>
    <p:extLst>
      <p:ext uri="{BB962C8B-B14F-4D97-AF65-F5344CB8AC3E}">
        <p14:creationId xmlns:p14="http://schemas.microsoft.com/office/powerpoint/2010/main" val="1574607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53329" y="834145"/>
            <a:ext cx="4208278" cy="5355313"/>
          </a:xfrm>
          <a:prstGeom prst="rect">
            <a:avLst/>
          </a:prstGeom>
          <a:noFill/>
        </p:spPr>
        <p:txBody>
          <a:bodyPr wrap="square" rtlCol="0">
            <a:spAutoFit/>
          </a:bodyPr>
          <a:lstStyle/>
          <a:p>
            <a:r>
              <a:rPr lang="en-US" dirty="0" smtClean="0"/>
              <a:t>Rousseau directly critiques Thomas Hobbes’ ideas of human nature. </a:t>
            </a:r>
          </a:p>
          <a:p>
            <a:endParaRPr lang="en-US" dirty="0"/>
          </a:p>
          <a:p>
            <a:r>
              <a:rPr lang="en-US" dirty="0" smtClean="0"/>
              <a:t>According to Hobbes </a:t>
            </a:r>
            <a:r>
              <a:rPr lang="en-GB" dirty="0"/>
              <a:t>m</a:t>
            </a:r>
            <a:r>
              <a:rPr lang="en-GB" dirty="0" smtClean="0"/>
              <a:t>an </a:t>
            </a:r>
            <a:r>
              <a:rPr lang="en-GB" dirty="0"/>
              <a:t>needs a strong controlling government, because he is incapable of living a moral life without one. </a:t>
            </a:r>
            <a:br>
              <a:rPr lang="en-GB" dirty="0"/>
            </a:br>
            <a:endParaRPr lang="en-US" dirty="0"/>
          </a:p>
          <a:p>
            <a:r>
              <a:rPr lang="en-GB" dirty="0" smtClean="0"/>
              <a:t>Man….’in the state </a:t>
            </a:r>
            <a:r>
              <a:rPr lang="en-GB" dirty="0"/>
              <a:t>of nature . . . has no idea of goodness he </a:t>
            </a:r>
            <a:r>
              <a:rPr lang="en-GB" dirty="0" smtClean="0"/>
              <a:t>(man) must </a:t>
            </a:r>
            <a:r>
              <a:rPr lang="en-GB" dirty="0"/>
              <a:t>be naturally wicked; that he is vicious because he does not know </a:t>
            </a:r>
            <a:r>
              <a:rPr lang="en-GB" dirty="0" smtClean="0"/>
              <a:t>virtue’ </a:t>
            </a:r>
          </a:p>
          <a:p>
            <a:endParaRPr lang="en-GB" dirty="0" smtClean="0"/>
          </a:p>
          <a:p>
            <a:endParaRPr lang="en-GB" dirty="0" smtClean="0"/>
          </a:p>
          <a:p>
            <a:r>
              <a:rPr lang="en-GB" dirty="0" smtClean="0"/>
              <a:t>In contrast to Hobbes, Rousseau believed: </a:t>
            </a:r>
            <a:endParaRPr lang="en-GB" dirty="0"/>
          </a:p>
          <a:p>
            <a:r>
              <a:rPr lang="en-GB" dirty="0" smtClean="0"/>
              <a:t>In the natural goodness of man, and that</a:t>
            </a:r>
          </a:p>
          <a:p>
            <a:r>
              <a:rPr lang="en-GB" dirty="0" smtClean="0"/>
              <a:t>man's </a:t>
            </a:r>
            <a:r>
              <a:rPr lang="en-GB" dirty="0"/>
              <a:t>morality was not a societal construct, but rather "</a:t>
            </a:r>
            <a:r>
              <a:rPr lang="en-GB" dirty="0" smtClean="0"/>
              <a:t>natural” or innate. </a:t>
            </a:r>
            <a:r>
              <a:rPr lang="en-GB" dirty="0"/>
              <a:t/>
            </a:r>
            <a:br>
              <a:rPr lang="en-GB" dirty="0"/>
            </a:br>
            <a:endParaRPr lang="en-US" dirty="0"/>
          </a:p>
          <a:p>
            <a:endParaRPr lang="en-US" dirty="0"/>
          </a:p>
        </p:txBody>
      </p:sp>
      <p:pic>
        <p:nvPicPr>
          <p:cNvPr id="3" name="Picture 2" descr="220px-Thomas_Hobbes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067" y="436032"/>
            <a:ext cx="3208963" cy="3383997"/>
          </a:xfrm>
          <a:prstGeom prst="rect">
            <a:avLst/>
          </a:prstGeom>
        </p:spPr>
      </p:pic>
      <p:sp>
        <p:nvSpPr>
          <p:cNvPr id="4" name="Rectangle 3"/>
          <p:cNvSpPr/>
          <p:nvPr/>
        </p:nvSpPr>
        <p:spPr>
          <a:xfrm>
            <a:off x="-44450" y="4642535"/>
            <a:ext cx="3494480" cy="1200329"/>
          </a:xfrm>
          <a:prstGeom prst="rect">
            <a:avLst/>
          </a:prstGeom>
        </p:spPr>
        <p:txBody>
          <a:bodyPr wrap="square">
            <a:spAutoFit/>
          </a:bodyPr>
          <a:lstStyle/>
          <a:p>
            <a:pPr lvl="0"/>
            <a:r>
              <a:rPr lang="en-US" b="1" dirty="0" smtClean="0">
                <a:solidFill>
                  <a:prstClr val="black"/>
                </a:solidFill>
              </a:rPr>
              <a:t>Thomas Hobbes</a:t>
            </a:r>
            <a:r>
              <a:rPr lang="en-US" dirty="0" smtClean="0">
                <a:solidFill>
                  <a:prstClr val="black"/>
                </a:solidFill>
              </a:rPr>
              <a:t>, 1588 </a:t>
            </a:r>
            <a:r>
              <a:rPr lang="en-US" dirty="0">
                <a:solidFill>
                  <a:prstClr val="black"/>
                </a:solidFill>
              </a:rPr>
              <a:t>– </a:t>
            </a:r>
            <a:r>
              <a:rPr lang="en-US" dirty="0" smtClean="0">
                <a:solidFill>
                  <a:prstClr val="black"/>
                </a:solidFill>
              </a:rPr>
              <a:t>1679</a:t>
            </a:r>
          </a:p>
          <a:p>
            <a:pPr lvl="0"/>
            <a:endParaRPr lang="en-US" dirty="0">
              <a:solidFill>
                <a:prstClr val="black"/>
              </a:solidFill>
            </a:endParaRPr>
          </a:p>
          <a:p>
            <a:pPr lvl="0"/>
            <a:r>
              <a:rPr lang="en-US" b="1" i="1" dirty="0" smtClean="0">
                <a:solidFill>
                  <a:prstClr val="black"/>
                </a:solidFill>
              </a:rPr>
              <a:t>Leviathan</a:t>
            </a:r>
            <a:r>
              <a:rPr lang="en-US" b="1" dirty="0" smtClean="0">
                <a:solidFill>
                  <a:prstClr val="black"/>
                </a:solidFill>
              </a:rPr>
              <a:t> </a:t>
            </a:r>
            <a:r>
              <a:rPr lang="en-US" dirty="0" smtClean="0">
                <a:solidFill>
                  <a:prstClr val="black"/>
                </a:solidFill>
              </a:rPr>
              <a:t>(1651) puts forward the </a:t>
            </a:r>
          </a:p>
          <a:p>
            <a:pPr lvl="0"/>
            <a:r>
              <a:rPr lang="en-US" dirty="0">
                <a:solidFill>
                  <a:prstClr val="black"/>
                </a:solidFill>
              </a:rPr>
              <a:t>i</a:t>
            </a:r>
            <a:r>
              <a:rPr lang="en-US" dirty="0" smtClean="0">
                <a:solidFill>
                  <a:prstClr val="black"/>
                </a:solidFill>
              </a:rPr>
              <a:t>dea of a social contract</a:t>
            </a:r>
            <a:endParaRPr lang="en-US" dirty="0">
              <a:solidFill>
                <a:prstClr val="black"/>
              </a:solidFill>
            </a:endParaRPr>
          </a:p>
        </p:txBody>
      </p:sp>
    </p:spTree>
    <p:extLst>
      <p:ext uri="{BB962C8B-B14F-4D97-AF65-F5344CB8AC3E}">
        <p14:creationId xmlns:p14="http://schemas.microsoft.com/office/powerpoint/2010/main" val="3334071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595" y="432659"/>
            <a:ext cx="8847457" cy="8402299"/>
          </a:xfrm>
          <a:prstGeom prst="rect">
            <a:avLst/>
          </a:prstGeom>
          <a:noFill/>
        </p:spPr>
        <p:txBody>
          <a:bodyPr wrap="square" rtlCol="0">
            <a:spAutoFit/>
          </a:bodyPr>
          <a:lstStyle/>
          <a:p>
            <a:r>
              <a:rPr lang="en-US" b="1" dirty="0" smtClean="0"/>
              <a:t>The ‘noble savage’</a:t>
            </a:r>
            <a:r>
              <a:rPr lang="en-US" dirty="0" smtClean="0"/>
              <a:t>: </a:t>
            </a:r>
            <a:r>
              <a:rPr lang="en-US" dirty="0"/>
              <a:t>The term </a:t>
            </a:r>
            <a:r>
              <a:rPr lang="en-US" dirty="0" smtClean="0"/>
              <a:t>expresses </a:t>
            </a:r>
            <a:r>
              <a:rPr lang="en-US" dirty="0"/>
              <a:t>the concept of an idealized </a:t>
            </a:r>
            <a:r>
              <a:rPr lang="en-US" dirty="0" err="1" smtClean="0"/>
              <a:t>indigeneous</a:t>
            </a:r>
            <a:r>
              <a:rPr lang="en-US" dirty="0" smtClean="0"/>
              <a:t>  ‘other’ </a:t>
            </a:r>
            <a:r>
              <a:rPr lang="en-US" dirty="0"/>
              <a:t>who </a:t>
            </a:r>
            <a:endParaRPr lang="en-US" dirty="0" smtClean="0"/>
          </a:p>
          <a:p>
            <a:r>
              <a:rPr lang="en-US" dirty="0" smtClean="0"/>
              <a:t>has </a:t>
            </a:r>
            <a:r>
              <a:rPr lang="en-US" dirty="0"/>
              <a:t>not been </a:t>
            </a:r>
            <a:r>
              <a:rPr lang="en-US" dirty="0" smtClean="0"/>
              <a:t>‘corrupted’ </a:t>
            </a:r>
            <a:r>
              <a:rPr lang="en-US" dirty="0"/>
              <a:t>by civilization, and therefore </a:t>
            </a:r>
            <a:r>
              <a:rPr lang="en-US" dirty="0" smtClean="0"/>
              <a:t>symbolizes humanity's </a:t>
            </a:r>
            <a:r>
              <a:rPr lang="en-US" dirty="0"/>
              <a:t>innate </a:t>
            </a:r>
            <a:endParaRPr lang="en-US" dirty="0" smtClean="0"/>
          </a:p>
          <a:p>
            <a:r>
              <a:rPr lang="en-US" dirty="0"/>
              <a:t>g</a:t>
            </a:r>
            <a:r>
              <a:rPr lang="en-US" dirty="0" smtClean="0"/>
              <a:t>oodness. </a:t>
            </a:r>
          </a:p>
          <a:p>
            <a:endParaRPr lang="en-US" dirty="0"/>
          </a:p>
          <a:p>
            <a:r>
              <a:rPr lang="en-US" dirty="0" smtClean="0"/>
              <a:t>The Theme can be found in the 16</a:t>
            </a:r>
            <a:r>
              <a:rPr lang="en-US" baseline="30000" dirty="0" smtClean="0"/>
              <a:t>th</a:t>
            </a:r>
            <a:r>
              <a:rPr lang="en-US" dirty="0" smtClean="0"/>
              <a:t> century in Montaigne. </a:t>
            </a:r>
          </a:p>
          <a:p>
            <a:endParaRPr lang="en-US" dirty="0" smtClean="0"/>
          </a:p>
          <a:p>
            <a:r>
              <a:rPr lang="en-US" dirty="0" smtClean="0"/>
              <a:t>A typical 18</a:t>
            </a:r>
            <a:r>
              <a:rPr lang="en-US" baseline="30000" dirty="0" smtClean="0"/>
              <a:t>th</a:t>
            </a:r>
            <a:r>
              <a:rPr lang="en-US" dirty="0" smtClean="0"/>
              <a:t> century use in Alexander Pope’ </a:t>
            </a:r>
            <a:r>
              <a:rPr lang="en-US" dirty="0"/>
              <a:t>"Essay on Man" (1734</a:t>
            </a:r>
            <a:r>
              <a:rPr lang="en-US" dirty="0" smtClean="0"/>
              <a:t>)</a:t>
            </a:r>
            <a:r>
              <a:rPr lang="en-US" dirty="0"/>
              <a:t>.</a:t>
            </a:r>
            <a:endParaRPr lang="en-US" dirty="0" smtClean="0"/>
          </a:p>
          <a:p>
            <a:endParaRPr lang="en-US" dirty="0"/>
          </a:p>
          <a:p>
            <a:pPr algn="ctr"/>
            <a:r>
              <a:rPr lang="en-US" i="1" dirty="0"/>
              <a:t>Lo, the poor Indian! whose </a:t>
            </a:r>
            <a:r>
              <a:rPr lang="en-US" i="1" dirty="0" err="1"/>
              <a:t>untutor'd</a:t>
            </a:r>
            <a:r>
              <a:rPr lang="en-US" i="1" dirty="0"/>
              <a:t> mind</a:t>
            </a:r>
            <a:br>
              <a:rPr lang="en-US" i="1" dirty="0"/>
            </a:br>
            <a:r>
              <a:rPr lang="en-US" i="1" dirty="0"/>
              <a:t>Sees God in clouds, or hears him in the </a:t>
            </a:r>
            <a:r>
              <a:rPr lang="en-US" i="1" dirty="0" smtClean="0"/>
              <a:t>wind…</a:t>
            </a:r>
            <a:r>
              <a:rPr lang="en-US" i="1" dirty="0"/>
              <a:t/>
            </a:r>
            <a:br>
              <a:rPr lang="en-US" i="1" dirty="0"/>
            </a:br>
            <a:r>
              <a:rPr lang="en-US" i="1" dirty="0" smtClean="0"/>
              <a:t>Yet </a:t>
            </a:r>
            <a:r>
              <a:rPr lang="en-US" i="1" dirty="0"/>
              <a:t>simple Nature to his hope has </a:t>
            </a:r>
            <a:r>
              <a:rPr lang="en-US" i="1" dirty="0" err="1"/>
              <a:t>giv'n</a:t>
            </a:r>
            <a:r>
              <a:rPr lang="en-US" i="1" dirty="0"/>
              <a:t>,</a:t>
            </a:r>
            <a:br>
              <a:rPr lang="en-US" i="1" dirty="0"/>
            </a:br>
            <a:r>
              <a:rPr lang="en-US" i="1" dirty="0"/>
              <a:t>Behind the cloud-</a:t>
            </a:r>
            <a:r>
              <a:rPr lang="en-US" i="1" dirty="0" err="1"/>
              <a:t>topp'd</a:t>
            </a:r>
            <a:r>
              <a:rPr lang="en-US" i="1" dirty="0"/>
              <a:t> hill, a humbler </a:t>
            </a:r>
            <a:r>
              <a:rPr lang="en-US" i="1" dirty="0" err="1"/>
              <a:t>heav'n</a:t>
            </a:r>
            <a:r>
              <a:rPr lang="en-US" i="1" dirty="0"/>
              <a:t>;</a:t>
            </a:r>
            <a:br>
              <a:rPr lang="en-US" i="1" dirty="0"/>
            </a:br>
            <a:r>
              <a:rPr lang="en-US" i="1" dirty="0"/>
              <a:t>Some safer world in depth of woods </a:t>
            </a:r>
            <a:r>
              <a:rPr lang="en-US" i="1" dirty="0" err="1"/>
              <a:t>embrac'd</a:t>
            </a:r>
            <a:r>
              <a:rPr lang="en-US" i="1" dirty="0"/>
              <a:t>,</a:t>
            </a:r>
            <a:br>
              <a:rPr lang="en-US" i="1" dirty="0"/>
            </a:br>
            <a:r>
              <a:rPr lang="en-US" i="1" dirty="0"/>
              <a:t>Some happier island in the </a:t>
            </a:r>
            <a:r>
              <a:rPr lang="en-US" i="1" dirty="0" err="1"/>
              <a:t>wat'ry</a:t>
            </a:r>
            <a:r>
              <a:rPr lang="en-US" i="1" dirty="0"/>
              <a:t> waste,</a:t>
            </a:r>
            <a:br>
              <a:rPr lang="en-US" i="1" dirty="0"/>
            </a:br>
            <a:r>
              <a:rPr lang="en-US" i="1" dirty="0"/>
              <a:t>Where slaves once more their native land behold,</a:t>
            </a:r>
            <a:br>
              <a:rPr lang="en-US" i="1" dirty="0"/>
            </a:br>
            <a:r>
              <a:rPr lang="en-US" i="1" dirty="0"/>
              <a:t>No fiends torment, no Christians thirst for gold!</a:t>
            </a:r>
            <a:br>
              <a:rPr lang="en-US" i="1" dirty="0"/>
            </a:br>
            <a:r>
              <a:rPr lang="en-US" i="1" dirty="0"/>
              <a:t>To be, contents his natural desire;</a:t>
            </a:r>
            <a:br>
              <a:rPr lang="en-US" i="1" dirty="0"/>
            </a:br>
            <a:r>
              <a:rPr lang="en-US" i="1" dirty="0"/>
              <a:t>He asks no angel's wing, no seraph's fire:</a:t>
            </a:r>
            <a:br>
              <a:rPr lang="en-US" i="1" dirty="0"/>
            </a:br>
            <a:r>
              <a:rPr lang="en-US" i="1" dirty="0"/>
              <a:t>But thinks, admitted to that equal sky,</a:t>
            </a:r>
            <a:br>
              <a:rPr lang="en-US" i="1" dirty="0"/>
            </a:br>
            <a:r>
              <a:rPr lang="en-US" i="1" dirty="0"/>
              <a:t>His faithful dog shall bear him company.</a:t>
            </a:r>
            <a:endParaRPr lang="en-US" dirty="0"/>
          </a:p>
          <a:p>
            <a:endParaRPr lang="en-US" dirty="0" smtClean="0"/>
          </a:p>
          <a:p>
            <a:r>
              <a:rPr lang="en-US" dirty="0" smtClean="0"/>
              <a:t>Bougainville uses ‘the noble savage’ theme in his </a:t>
            </a:r>
            <a:r>
              <a:rPr lang="en-US" i="1" dirty="0" smtClean="0"/>
              <a:t>Voyage au tour du monde</a:t>
            </a:r>
            <a:r>
              <a:rPr lang="en-US" dirty="0" smtClean="0"/>
              <a:t>; it becomes very popular in 18</a:t>
            </a:r>
            <a:r>
              <a:rPr lang="en-US" baseline="30000" dirty="0" smtClean="0"/>
              <a:t>th</a:t>
            </a:r>
            <a:r>
              <a:rPr lang="en-US" dirty="0" smtClean="0"/>
              <a:t> century Europe</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905911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859340"/>
            <a:ext cx="4572000" cy="3416320"/>
          </a:xfrm>
          <a:prstGeom prst="rect">
            <a:avLst/>
          </a:prstGeom>
        </p:spPr>
        <p:txBody>
          <a:bodyPr>
            <a:spAutoFit/>
          </a:bodyPr>
          <a:lstStyle/>
          <a:p>
            <a:r>
              <a:rPr lang="en-GB" dirty="0" smtClean="0"/>
              <a:t>‘What </a:t>
            </a:r>
            <a:r>
              <a:rPr lang="en-GB" dirty="0"/>
              <a:t>is still more to our shame as civilised Christians, we debauch their morals already too prone to vice, and we introduce among them wants and perhaps diseases which they never before knew, and serve </a:t>
            </a:r>
            <a:r>
              <a:rPr lang="en-GB" dirty="0" smtClean="0"/>
              <a:t>only </a:t>
            </a:r>
            <a:r>
              <a:rPr lang="en-GB" dirty="0"/>
              <a:t>to disturb that happy tranquillity which they and their forefathers enjoyed. If anyone denies that truth of this assertion, let him tell me what the natives of the whole </a:t>
            </a:r>
            <a:r>
              <a:rPr lang="en-GB" dirty="0" smtClean="0"/>
              <a:t>extent </a:t>
            </a:r>
            <a:r>
              <a:rPr lang="en-GB" dirty="0"/>
              <a:t>of </a:t>
            </a:r>
            <a:r>
              <a:rPr lang="en-GB" dirty="0" smtClean="0"/>
              <a:t>America </a:t>
            </a:r>
            <a:r>
              <a:rPr lang="en-GB" dirty="0"/>
              <a:t>have gained by the commerce they have had with the </a:t>
            </a:r>
            <a:r>
              <a:rPr lang="en-GB" dirty="0" smtClean="0"/>
              <a:t>Europeans.’. </a:t>
            </a:r>
            <a:endParaRPr lang="en-GB" dirty="0"/>
          </a:p>
          <a:p>
            <a:r>
              <a:rPr lang="en-GB" dirty="0" smtClean="0"/>
              <a:t>(James Cook, in </a:t>
            </a:r>
            <a:r>
              <a:rPr lang="en-GB" dirty="0" err="1" smtClean="0"/>
              <a:t>Outram</a:t>
            </a:r>
            <a:r>
              <a:rPr lang="en-GB" dirty="0" smtClean="0"/>
              <a:t>, p. 60)</a:t>
            </a:r>
            <a:endParaRPr lang="en-GB" dirty="0"/>
          </a:p>
        </p:txBody>
      </p:sp>
      <p:sp>
        <p:nvSpPr>
          <p:cNvPr id="3" name="TextBox 2"/>
          <p:cNvSpPr txBox="1"/>
          <p:nvPr/>
        </p:nvSpPr>
        <p:spPr>
          <a:xfrm>
            <a:off x="1227094" y="1061639"/>
            <a:ext cx="7858205" cy="646331"/>
          </a:xfrm>
          <a:prstGeom prst="rect">
            <a:avLst/>
          </a:prstGeom>
          <a:noFill/>
        </p:spPr>
        <p:txBody>
          <a:bodyPr wrap="square" rtlCol="0">
            <a:spAutoFit/>
          </a:bodyPr>
          <a:lstStyle/>
          <a:p>
            <a:r>
              <a:rPr lang="en-US" dirty="0" smtClean="0"/>
              <a:t>Ambivalence about own culture and those of others becomes stronger  the more </a:t>
            </a:r>
          </a:p>
          <a:p>
            <a:r>
              <a:rPr lang="en-US" dirty="0" smtClean="0"/>
              <a:t>European live through wars and upheaval:</a:t>
            </a:r>
            <a:endParaRPr lang="en-US" dirty="0"/>
          </a:p>
        </p:txBody>
      </p:sp>
    </p:spTree>
    <p:extLst>
      <p:ext uri="{BB962C8B-B14F-4D97-AF65-F5344CB8AC3E}">
        <p14:creationId xmlns:p14="http://schemas.microsoft.com/office/powerpoint/2010/main" val="4114392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Denis_Diderot_1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971" y="305819"/>
            <a:ext cx="4085463" cy="5074919"/>
          </a:xfrm>
          <a:prstGeom prst="rect">
            <a:avLst/>
          </a:prstGeom>
        </p:spPr>
      </p:pic>
      <p:sp>
        <p:nvSpPr>
          <p:cNvPr id="3" name="TextBox 2"/>
          <p:cNvSpPr txBox="1"/>
          <p:nvPr/>
        </p:nvSpPr>
        <p:spPr>
          <a:xfrm>
            <a:off x="966767" y="5876932"/>
            <a:ext cx="2585301" cy="369332"/>
          </a:xfrm>
          <a:prstGeom prst="rect">
            <a:avLst/>
          </a:prstGeom>
          <a:noFill/>
        </p:spPr>
        <p:txBody>
          <a:bodyPr wrap="none" rtlCol="0">
            <a:spAutoFit/>
          </a:bodyPr>
          <a:lstStyle/>
          <a:p>
            <a:r>
              <a:rPr lang="en-US" dirty="0" smtClean="0"/>
              <a:t>Denis Diderot, 1713-1784</a:t>
            </a:r>
            <a:endParaRPr lang="en-US" dirty="0"/>
          </a:p>
        </p:txBody>
      </p:sp>
      <p:sp>
        <p:nvSpPr>
          <p:cNvPr id="4" name="TextBox 3"/>
          <p:cNvSpPr txBox="1"/>
          <p:nvPr/>
        </p:nvSpPr>
        <p:spPr>
          <a:xfrm>
            <a:off x="4530535" y="1914742"/>
            <a:ext cx="3677502" cy="923330"/>
          </a:xfrm>
          <a:prstGeom prst="rect">
            <a:avLst/>
          </a:prstGeom>
          <a:noFill/>
        </p:spPr>
        <p:txBody>
          <a:bodyPr wrap="square" rtlCol="0">
            <a:spAutoFit/>
          </a:bodyPr>
          <a:lstStyle/>
          <a:p>
            <a:r>
              <a:rPr lang="en-US" i="1" dirty="0"/>
              <a:t>Supplement to the Voyage of Bougainville </a:t>
            </a:r>
            <a:r>
              <a:rPr lang="en-US" dirty="0"/>
              <a:t>(</a:t>
            </a:r>
            <a:r>
              <a:rPr lang="en-US" dirty="0" smtClean="0"/>
              <a:t>1772, published in 1776)</a:t>
            </a:r>
            <a:endParaRPr lang="en-US" dirty="0"/>
          </a:p>
        </p:txBody>
      </p:sp>
      <p:sp>
        <p:nvSpPr>
          <p:cNvPr id="6" name="Rectangle 5"/>
          <p:cNvSpPr/>
          <p:nvPr/>
        </p:nvSpPr>
        <p:spPr>
          <a:xfrm>
            <a:off x="4530534" y="3260749"/>
            <a:ext cx="4416795" cy="3139321"/>
          </a:xfrm>
          <a:prstGeom prst="rect">
            <a:avLst/>
          </a:prstGeom>
        </p:spPr>
        <p:txBody>
          <a:bodyPr wrap="square">
            <a:spAutoFit/>
          </a:bodyPr>
          <a:lstStyle/>
          <a:p>
            <a:r>
              <a:rPr lang="en-GB" dirty="0"/>
              <a:t>‘The life of savages is so simple, and our societies are such complicated machines! The Tahitian is close to the origin of the world, while the European is close to its old age…They understand nothing about our manners or our laws, and they are bound to see in them nothing but shackles disguised in a hundred different ways. Those shackles could only provoke the indignation and scorn of creatures in whom the most profound feeling is love of </a:t>
            </a:r>
            <a:r>
              <a:rPr lang="en-GB" dirty="0" smtClean="0"/>
              <a:t>liberty.’ </a:t>
            </a:r>
            <a:endParaRPr lang="en-US" dirty="0"/>
          </a:p>
        </p:txBody>
      </p:sp>
    </p:spTree>
    <p:extLst>
      <p:ext uri="{BB962C8B-B14F-4D97-AF65-F5344CB8AC3E}">
        <p14:creationId xmlns:p14="http://schemas.microsoft.com/office/powerpoint/2010/main" val="695028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34796" y="1968580"/>
            <a:ext cx="4056628" cy="5262978"/>
          </a:xfrm>
          <a:prstGeom prst="rect">
            <a:avLst/>
          </a:prstGeom>
          <a:noFill/>
        </p:spPr>
        <p:txBody>
          <a:bodyPr wrap="square" rtlCol="0">
            <a:spAutoFit/>
          </a:bodyPr>
          <a:lstStyle/>
          <a:p>
            <a:r>
              <a:rPr lang="en-US" sz="1600" i="1" dirty="0" smtClean="0"/>
              <a:t>Sketch </a:t>
            </a:r>
            <a:r>
              <a:rPr lang="en-US" sz="1600" i="1" dirty="0"/>
              <a:t>for a Historical Picture of the Progress of the Human </a:t>
            </a:r>
            <a:r>
              <a:rPr lang="en-US" sz="1600" i="1" dirty="0" smtClean="0"/>
              <a:t>Spirit </a:t>
            </a:r>
            <a:r>
              <a:rPr lang="en-US" sz="1600" dirty="0" smtClean="0"/>
              <a:t>(1795)</a:t>
            </a:r>
          </a:p>
          <a:p>
            <a:endParaRPr lang="en-US" sz="1600" dirty="0" smtClean="0"/>
          </a:p>
          <a:p>
            <a:r>
              <a:rPr lang="en-US" sz="1600" dirty="0" smtClean="0"/>
              <a:t>“A </a:t>
            </a:r>
            <a:r>
              <a:rPr lang="en-US" sz="1600" dirty="0"/>
              <a:t>picture of the progress </a:t>
            </a:r>
            <a:r>
              <a:rPr lang="en-US" sz="1600" dirty="0" smtClean="0"/>
              <a:t>of the </a:t>
            </a:r>
            <a:r>
              <a:rPr lang="en-US" sz="1600" dirty="0"/>
              <a:t>human </a:t>
            </a:r>
            <a:r>
              <a:rPr lang="en-US" sz="1600" dirty="0" smtClean="0"/>
              <a:t>intellect, </a:t>
            </a:r>
            <a:r>
              <a:rPr lang="en-US" sz="1600" dirty="0"/>
              <a:t>subject to general laws observable in the individual development of our </a:t>
            </a:r>
            <a:r>
              <a:rPr lang="en-US" sz="1600" dirty="0" smtClean="0"/>
              <a:t>faculties”.</a:t>
            </a:r>
          </a:p>
          <a:p>
            <a:endParaRPr lang="en-US" sz="1600" dirty="0"/>
          </a:p>
          <a:p>
            <a:r>
              <a:rPr lang="en-US" sz="1400" dirty="0" smtClean="0"/>
              <a:t>1. men </a:t>
            </a:r>
            <a:r>
              <a:rPr lang="en-US" sz="1400" dirty="0"/>
              <a:t>untied in </a:t>
            </a:r>
            <a:r>
              <a:rPr lang="en-US" sz="1400" dirty="0" err="1" smtClean="0"/>
              <a:t>hords</a:t>
            </a:r>
            <a:endParaRPr lang="en-GB" sz="1400" dirty="0"/>
          </a:p>
          <a:p>
            <a:r>
              <a:rPr lang="en-US" sz="1400" dirty="0" smtClean="0"/>
              <a:t>2. pastoral </a:t>
            </a:r>
            <a:r>
              <a:rPr lang="en-US" sz="1400" dirty="0"/>
              <a:t>state of mankind</a:t>
            </a:r>
            <a:endParaRPr lang="en-GB" sz="1400" dirty="0"/>
          </a:p>
          <a:p>
            <a:r>
              <a:rPr lang="en-US" sz="1400" dirty="0" smtClean="0"/>
              <a:t>3. agricultural </a:t>
            </a:r>
            <a:r>
              <a:rPr lang="en-US" sz="1400" dirty="0"/>
              <a:t>to alphabetical writing</a:t>
            </a:r>
            <a:endParaRPr lang="en-GB" sz="1400" dirty="0"/>
          </a:p>
          <a:p>
            <a:r>
              <a:rPr lang="en-US" sz="1400" dirty="0" smtClean="0"/>
              <a:t>4. progress </a:t>
            </a:r>
            <a:r>
              <a:rPr lang="en-US" sz="1400" dirty="0"/>
              <a:t>of human mind in Greece and division of sciences</a:t>
            </a:r>
            <a:endParaRPr lang="en-GB" sz="1400" dirty="0"/>
          </a:p>
          <a:p>
            <a:r>
              <a:rPr lang="en-US" sz="1400" dirty="0" smtClean="0"/>
              <a:t>5. progress </a:t>
            </a:r>
            <a:r>
              <a:rPr lang="en-US" sz="1400" dirty="0"/>
              <a:t>of sciences</a:t>
            </a:r>
            <a:endParaRPr lang="en-GB" sz="1400" dirty="0"/>
          </a:p>
          <a:p>
            <a:r>
              <a:rPr lang="en-US" sz="1400" dirty="0" smtClean="0"/>
              <a:t>6. decline </a:t>
            </a:r>
            <a:r>
              <a:rPr lang="en-US" sz="1400" dirty="0"/>
              <a:t>and restoration of learning during Crusades</a:t>
            </a:r>
            <a:endParaRPr lang="en-GB" sz="1400" dirty="0"/>
          </a:p>
          <a:p>
            <a:r>
              <a:rPr lang="en-US" sz="1400" dirty="0" smtClean="0"/>
              <a:t>7. progress </a:t>
            </a:r>
            <a:r>
              <a:rPr lang="en-US" sz="1400" dirty="0"/>
              <a:t>of sciences to invention of art of printing</a:t>
            </a:r>
            <a:endParaRPr lang="en-GB" sz="1400" dirty="0"/>
          </a:p>
          <a:p>
            <a:r>
              <a:rPr lang="en-US" sz="1400" dirty="0" smtClean="0"/>
              <a:t>8. when </a:t>
            </a:r>
            <a:r>
              <a:rPr lang="en-US" sz="1400" dirty="0"/>
              <a:t>sciences and philosophy threw </a:t>
            </a:r>
            <a:r>
              <a:rPr lang="en-US" sz="1400" dirty="0" smtClean="0"/>
              <a:t>off </a:t>
            </a:r>
            <a:r>
              <a:rPr lang="en-US" sz="1400" dirty="0"/>
              <a:t>yoke of authority</a:t>
            </a:r>
            <a:endParaRPr lang="en-GB" sz="1400" dirty="0"/>
          </a:p>
          <a:p>
            <a:r>
              <a:rPr lang="en-US" sz="1400" dirty="0" smtClean="0"/>
              <a:t>9.  </a:t>
            </a:r>
            <a:r>
              <a:rPr lang="en-US" sz="1400" dirty="0"/>
              <a:t>time of Descartes to formation of French Republic</a:t>
            </a:r>
            <a:endParaRPr lang="en-GB" sz="1400" dirty="0"/>
          </a:p>
          <a:p>
            <a:r>
              <a:rPr lang="en-US" sz="1400" dirty="0" smtClean="0"/>
              <a:t>10.  </a:t>
            </a:r>
            <a:r>
              <a:rPr lang="en-US" sz="1400" dirty="0"/>
              <a:t>future progress of mankind</a:t>
            </a:r>
            <a:endParaRPr lang="en-GB" sz="1400" dirty="0"/>
          </a:p>
          <a:p>
            <a:endParaRPr lang="en-GB" sz="1400" dirty="0"/>
          </a:p>
          <a:p>
            <a:endParaRPr lang="en-US" sz="1400" dirty="0" smtClean="0"/>
          </a:p>
          <a:p>
            <a:endParaRPr lang="en-US" sz="1400" dirty="0"/>
          </a:p>
          <a:p>
            <a:endParaRPr lang="en-US" sz="1400" dirty="0"/>
          </a:p>
        </p:txBody>
      </p:sp>
      <p:sp>
        <p:nvSpPr>
          <p:cNvPr id="3" name="TextBox 2"/>
          <p:cNvSpPr txBox="1"/>
          <p:nvPr/>
        </p:nvSpPr>
        <p:spPr>
          <a:xfrm>
            <a:off x="284344" y="5099660"/>
            <a:ext cx="3658547" cy="923330"/>
          </a:xfrm>
          <a:prstGeom prst="rect">
            <a:avLst/>
          </a:prstGeom>
          <a:noFill/>
        </p:spPr>
        <p:txBody>
          <a:bodyPr wrap="square" rtlCol="0">
            <a:spAutoFit/>
          </a:bodyPr>
          <a:lstStyle/>
          <a:p>
            <a:r>
              <a:rPr lang="en-US" dirty="0"/>
              <a:t>Marie Jean Antoine Nicolas de </a:t>
            </a:r>
            <a:r>
              <a:rPr lang="en-US" dirty="0" err="1"/>
              <a:t>Caritat</a:t>
            </a:r>
            <a:r>
              <a:rPr lang="en-US" dirty="0"/>
              <a:t>, </a:t>
            </a:r>
            <a:r>
              <a:rPr lang="en-US" dirty="0" smtClean="0"/>
              <a:t>marquis </a:t>
            </a:r>
            <a:r>
              <a:rPr lang="en-US" dirty="0"/>
              <a:t>de Condorcet (1743</a:t>
            </a:r>
            <a:r>
              <a:rPr lang="en-US" dirty="0" smtClean="0"/>
              <a:t>-1794)</a:t>
            </a:r>
            <a:endParaRPr lang="en-US" dirty="0"/>
          </a:p>
        </p:txBody>
      </p:sp>
      <p:pic>
        <p:nvPicPr>
          <p:cNvPr id="4" name="Picture 3" descr="Nicolas_de_Condorc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44" y="664570"/>
            <a:ext cx="2899719" cy="4139996"/>
          </a:xfrm>
          <a:prstGeom prst="rect">
            <a:avLst/>
          </a:prstGeom>
        </p:spPr>
      </p:pic>
      <p:sp>
        <p:nvSpPr>
          <p:cNvPr id="5" name="TextBox 4"/>
          <p:cNvSpPr txBox="1"/>
          <p:nvPr/>
        </p:nvSpPr>
        <p:spPr>
          <a:xfrm>
            <a:off x="3487942" y="164312"/>
            <a:ext cx="5656058" cy="2092881"/>
          </a:xfrm>
          <a:prstGeom prst="rect">
            <a:avLst/>
          </a:prstGeom>
          <a:noFill/>
        </p:spPr>
        <p:txBody>
          <a:bodyPr wrap="square" rtlCol="0">
            <a:spAutoFit/>
          </a:bodyPr>
          <a:lstStyle/>
          <a:p>
            <a:r>
              <a:rPr lang="en-US" sz="1600" b="1" dirty="0" smtClean="0"/>
              <a:t>Development of human society</a:t>
            </a:r>
            <a:r>
              <a:rPr lang="en-US" sz="1600" b="1" dirty="0"/>
              <a:t> </a:t>
            </a:r>
            <a:r>
              <a:rPr lang="en-US" sz="1600" b="1" dirty="0" smtClean="0"/>
              <a:t>in history</a:t>
            </a:r>
          </a:p>
          <a:p>
            <a:endParaRPr lang="en-US" sz="1600" dirty="0"/>
          </a:p>
          <a:p>
            <a:pPr marL="342900" indent="-342900">
              <a:buAutoNum type="arabicPeriod"/>
            </a:pPr>
            <a:r>
              <a:rPr lang="en-US" sz="1600" dirty="0" smtClean="0"/>
              <a:t>Model Rousseau: he discusses the mixed benefits of civilization. Presents a model of regress in which we become increasingly corrupt.</a:t>
            </a:r>
          </a:p>
          <a:p>
            <a:pPr marL="342900" indent="-342900">
              <a:buAutoNum type="arabicPeriod"/>
            </a:pPr>
            <a:endParaRPr lang="en-US" sz="1600" dirty="0" smtClean="0"/>
          </a:p>
          <a:p>
            <a:pPr marL="342900" indent="-342900">
              <a:buAutoNum type="arabicPeriod"/>
            </a:pPr>
            <a:r>
              <a:rPr lang="en-US" sz="1600" dirty="0" smtClean="0"/>
              <a:t>Condorcet famous ‘progress model’ (10 stages of progress)</a:t>
            </a:r>
            <a:endParaRPr lang="en-US" sz="1600" dirty="0"/>
          </a:p>
          <a:p>
            <a:pPr marL="342900" indent="-342900">
              <a:buAutoNum type="arabicPeriod"/>
            </a:pPr>
            <a:endParaRPr lang="en-US" dirty="0"/>
          </a:p>
        </p:txBody>
      </p:sp>
    </p:spTree>
    <p:extLst>
      <p:ext uri="{BB962C8B-B14F-4D97-AF65-F5344CB8AC3E}">
        <p14:creationId xmlns:p14="http://schemas.microsoft.com/office/powerpoint/2010/main" val="32469250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01440"/>
            <a:ext cx="26972075" cy="3970318"/>
          </a:xfrm>
          <a:prstGeom prst="rect">
            <a:avLst/>
          </a:prstGeom>
          <a:noFill/>
        </p:spPr>
        <p:txBody>
          <a:bodyPr wrap="square" rtlCol="0">
            <a:spAutoFit/>
          </a:bodyPr>
          <a:lstStyle/>
          <a:p>
            <a:r>
              <a:rPr lang="en-US" b="1" dirty="0" smtClean="0"/>
              <a:t>Great interest in explaining ethnic difference</a:t>
            </a:r>
            <a:r>
              <a:rPr lang="en-US" dirty="0" smtClean="0"/>
              <a:t>:</a:t>
            </a:r>
          </a:p>
          <a:p>
            <a:endParaRPr lang="en-US" dirty="0" smtClean="0"/>
          </a:p>
          <a:p>
            <a:pPr marL="285750" indent="-285750">
              <a:buFont typeface="Arial"/>
              <a:buChar char="•"/>
            </a:pPr>
            <a:r>
              <a:rPr lang="en-US" dirty="0" smtClean="0"/>
              <a:t>F</a:t>
            </a:r>
            <a:r>
              <a:rPr lang="en-GB" dirty="0" smtClean="0"/>
              <a:t>rom antiquity: geography </a:t>
            </a:r>
            <a:r>
              <a:rPr lang="en-GB" dirty="0"/>
              <a:t>and climate played a significant role in the physical appearance of </a:t>
            </a:r>
            <a:endParaRPr lang="en-GB" dirty="0" smtClean="0"/>
          </a:p>
          <a:p>
            <a:r>
              <a:rPr lang="en-GB" dirty="0" smtClean="0"/>
              <a:t>     different </a:t>
            </a:r>
            <a:r>
              <a:rPr lang="en-GB" dirty="0"/>
              <a:t>peoples</a:t>
            </a:r>
            <a:r>
              <a:rPr lang="en-GB" dirty="0" smtClean="0"/>
              <a:t>.</a:t>
            </a:r>
          </a:p>
          <a:p>
            <a:endParaRPr lang="en-GB" dirty="0" smtClean="0"/>
          </a:p>
          <a:p>
            <a:pPr marL="285750" indent="-285750">
              <a:buFont typeface="Arial"/>
              <a:buChar char="•"/>
            </a:pPr>
            <a:r>
              <a:rPr lang="en-US" dirty="0" smtClean="0"/>
              <a:t>Mixed with biblical explanations: notion </a:t>
            </a:r>
            <a:r>
              <a:rPr lang="en-US" dirty="0"/>
              <a:t>that humanity as a whole was descended from Shem</a:t>
            </a:r>
            <a:r>
              <a:rPr lang="en-US" dirty="0" smtClean="0"/>
              <a:t>,</a:t>
            </a:r>
          </a:p>
          <a:p>
            <a:r>
              <a:rPr lang="en-US" dirty="0" smtClean="0"/>
              <a:t>     </a:t>
            </a:r>
            <a:r>
              <a:rPr lang="en-US" dirty="0"/>
              <a:t>Ham and Japheth, the three sons of Noah, producing </a:t>
            </a:r>
            <a:r>
              <a:rPr lang="en-US" dirty="0" smtClean="0"/>
              <a:t>distinct Asiatic, </a:t>
            </a:r>
          </a:p>
          <a:p>
            <a:r>
              <a:rPr lang="en-US" dirty="0" smtClean="0"/>
              <a:t>     African, </a:t>
            </a:r>
            <a:r>
              <a:rPr lang="en-US" dirty="0"/>
              <a:t>and </a:t>
            </a:r>
            <a:r>
              <a:rPr lang="en-US" dirty="0" smtClean="0"/>
              <a:t>Indo</a:t>
            </a:r>
            <a:r>
              <a:rPr lang="en-US" dirty="0"/>
              <a:t>-</a:t>
            </a:r>
            <a:r>
              <a:rPr lang="en-US" dirty="0" smtClean="0"/>
              <a:t>European </a:t>
            </a:r>
            <a:r>
              <a:rPr lang="en-US" dirty="0"/>
              <a:t>peoples</a:t>
            </a:r>
            <a:r>
              <a:rPr lang="en-US" dirty="0" smtClean="0"/>
              <a:t>.</a:t>
            </a:r>
          </a:p>
          <a:p>
            <a:endParaRPr lang="en-US" dirty="0"/>
          </a:p>
          <a:p>
            <a:pPr marL="285750" indent="-285750">
              <a:buFont typeface="Arial"/>
              <a:buChar char="•"/>
            </a:pPr>
            <a:r>
              <a:rPr lang="en-US" dirty="0" smtClean="0"/>
              <a:t>Enlightenment thinker begin to focus more on the explanation of physical differences; no </a:t>
            </a:r>
          </a:p>
          <a:p>
            <a:r>
              <a:rPr lang="en-US" dirty="0"/>
              <a:t> </a:t>
            </a:r>
            <a:r>
              <a:rPr lang="en-US" dirty="0" smtClean="0"/>
              <a:t>     </a:t>
            </a:r>
            <a:r>
              <a:rPr lang="en-US" dirty="0" err="1" smtClean="0"/>
              <a:t>concensus</a:t>
            </a:r>
            <a:r>
              <a:rPr lang="en-US" dirty="0" smtClean="0"/>
              <a:t> of issue of race</a:t>
            </a:r>
          </a:p>
          <a:p>
            <a:endParaRPr lang="en-US" dirty="0" smtClean="0"/>
          </a:p>
          <a:p>
            <a:endParaRPr lang="en-US" dirty="0"/>
          </a:p>
          <a:p>
            <a:endParaRPr lang="en-US" dirty="0"/>
          </a:p>
        </p:txBody>
      </p:sp>
    </p:spTree>
    <p:extLst>
      <p:ext uri="{BB962C8B-B14F-4D97-AF65-F5344CB8AC3E}">
        <p14:creationId xmlns:p14="http://schemas.microsoft.com/office/powerpoint/2010/main" val="728920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5555" y="303327"/>
            <a:ext cx="7184402" cy="3139321"/>
          </a:xfrm>
          <a:prstGeom prst="rect">
            <a:avLst/>
          </a:prstGeom>
          <a:noFill/>
        </p:spPr>
        <p:txBody>
          <a:bodyPr wrap="square" rtlCol="0">
            <a:spAutoFit/>
          </a:bodyPr>
          <a:lstStyle/>
          <a:p>
            <a:r>
              <a:rPr lang="en-US" b="1" dirty="0" smtClean="0"/>
              <a:t>The Age of Enlightenment (also ‘the Enlightenment’ or ‘Age of Reason’</a:t>
            </a:r>
            <a:r>
              <a:rPr lang="en-US" dirty="0" smtClean="0"/>
              <a:t>: is an period in Western history from the 1650s to the 1780s. It is a period in which Western European culture began to emphasized reason and empirically-based analysis in the investigation of man and nature rather then following traditional lines of authority (e.g. Church, the ancient authorities). It was a movement that aimed at reforming individuals and society at large and was initiated by philosophers. However,  </a:t>
            </a:r>
            <a:r>
              <a:rPr lang="en-US" dirty="0"/>
              <a:t>d</a:t>
            </a:r>
            <a:r>
              <a:rPr lang="en-US" dirty="0" smtClean="0"/>
              <a:t>ue to the emergence of a ‘public sphere’ during the 18</a:t>
            </a:r>
            <a:r>
              <a:rPr lang="en-US" baseline="30000" dirty="0" smtClean="0"/>
              <a:t>th</a:t>
            </a:r>
            <a:r>
              <a:rPr lang="en-US" dirty="0" smtClean="0"/>
              <a:t> century, these ideas, promoted human progress, tolerance, and skepticism, reached a wide public and were discussed in many new public spaces such as urban coffeehouses and salons. </a:t>
            </a:r>
            <a:endParaRPr lang="en-US" dirty="0"/>
          </a:p>
        </p:txBody>
      </p:sp>
      <p:pic>
        <p:nvPicPr>
          <p:cNvPr id="3" name="Picture 2" descr="Salon_de_Madame_Geoffrin-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5707" y="3442648"/>
            <a:ext cx="5001768" cy="3291840"/>
          </a:xfrm>
          <a:prstGeom prst="rect">
            <a:avLst/>
          </a:prstGeom>
        </p:spPr>
      </p:pic>
    </p:spTree>
    <p:extLst>
      <p:ext uri="{BB962C8B-B14F-4D97-AF65-F5344CB8AC3E}">
        <p14:creationId xmlns:p14="http://schemas.microsoft.com/office/powerpoint/2010/main" val="3937885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428" y="1031677"/>
            <a:ext cx="3127082" cy="3851998"/>
          </a:xfrm>
          <a:prstGeom prst="rect">
            <a:avLst/>
          </a:prstGeom>
        </p:spPr>
      </p:pic>
      <p:sp>
        <p:nvSpPr>
          <p:cNvPr id="4" name="Rectangle 3"/>
          <p:cNvSpPr/>
          <p:nvPr/>
        </p:nvSpPr>
        <p:spPr>
          <a:xfrm>
            <a:off x="3672354" y="1031677"/>
            <a:ext cx="5252548" cy="369332"/>
          </a:xfrm>
          <a:prstGeom prst="rect">
            <a:avLst/>
          </a:prstGeom>
        </p:spPr>
        <p:txBody>
          <a:bodyPr wrap="square">
            <a:spAutoFit/>
          </a:bodyPr>
          <a:lstStyle/>
          <a:p>
            <a:endParaRPr lang="en-US" dirty="0"/>
          </a:p>
        </p:txBody>
      </p:sp>
      <p:sp>
        <p:nvSpPr>
          <p:cNvPr id="9" name="TextBox 8"/>
          <p:cNvSpPr txBox="1"/>
          <p:nvPr/>
        </p:nvSpPr>
        <p:spPr>
          <a:xfrm>
            <a:off x="285036" y="5431827"/>
            <a:ext cx="2513405" cy="369332"/>
          </a:xfrm>
          <a:prstGeom prst="rect">
            <a:avLst/>
          </a:prstGeom>
          <a:noFill/>
        </p:spPr>
        <p:txBody>
          <a:bodyPr wrap="square" rtlCol="0">
            <a:spAutoFit/>
          </a:bodyPr>
          <a:lstStyle/>
          <a:p>
            <a:r>
              <a:rPr lang="en-US" dirty="0" smtClean="0"/>
              <a:t>David Hume, 1711-1776</a:t>
            </a:r>
            <a:endParaRPr lang="en-US" dirty="0"/>
          </a:p>
        </p:txBody>
      </p:sp>
      <p:sp>
        <p:nvSpPr>
          <p:cNvPr id="10" name="TextBox 9"/>
          <p:cNvSpPr txBox="1"/>
          <p:nvPr/>
        </p:nvSpPr>
        <p:spPr>
          <a:xfrm>
            <a:off x="3482138" y="414023"/>
            <a:ext cx="5126303" cy="7017307"/>
          </a:xfrm>
          <a:prstGeom prst="rect">
            <a:avLst/>
          </a:prstGeom>
          <a:noFill/>
        </p:spPr>
        <p:txBody>
          <a:bodyPr wrap="square" rtlCol="0">
            <a:spAutoFit/>
          </a:bodyPr>
          <a:lstStyle/>
          <a:p>
            <a:r>
              <a:rPr lang="en-US" b="1" dirty="0" smtClean="0"/>
              <a:t>“The Science of Man</a:t>
            </a:r>
            <a:r>
              <a:rPr lang="en-US" b="1" dirty="0" smtClean="0"/>
              <a:t>” – what is human nature?</a:t>
            </a:r>
            <a:endParaRPr lang="en-US" b="1" dirty="0" smtClean="0"/>
          </a:p>
          <a:p>
            <a:endParaRPr lang="en-US" b="1" dirty="0"/>
          </a:p>
          <a:p>
            <a:r>
              <a:rPr lang="en-US" b="1" dirty="0" smtClean="0"/>
              <a:t>The central project of the Enlightenment.</a:t>
            </a:r>
          </a:p>
          <a:p>
            <a:endParaRPr lang="en-US" dirty="0"/>
          </a:p>
          <a:p>
            <a:r>
              <a:rPr lang="en-US" b="1" dirty="0" smtClean="0"/>
              <a:t>T</a:t>
            </a:r>
            <a:r>
              <a:rPr lang="en-GB" b="1" dirty="0" smtClean="0"/>
              <a:t>he </a:t>
            </a:r>
            <a:r>
              <a:rPr lang="en-GB" b="1" dirty="0"/>
              <a:t>‘science of man’ – a term first introduced by the </a:t>
            </a:r>
            <a:r>
              <a:rPr lang="en-GB" b="1" dirty="0" smtClean="0"/>
              <a:t>Scottish philosopher </a:t>
            </a:r>
            <a:r>
              <a:rPr lang="en-GB" b="1" dirty="0"/>
              <a:t>David Hume – </a:t>
            </a:r>
            <a:r>
              <a:rPr lang="en-GB" b="1" dirty="0" smtClean="0"/>
              <a:t>aimed </a:t>
            </a:r>
            <a:r>
              <a:rPr lang="en-GB" b="1" dirty="0"/>
              <a:t>to </a:t>
            </a:r>
            <a:r>
              <a:rPr lang="en-GB" dirty="0"/>
              <a:t>expand the understanding of facets of human nature, including senses, ideas, imagination, passions, morality, justice, and man’s relationship to society.</a:t>
            </a:r>
          </a:p>
          <a:p>
            <a:endParaRPr lang="en-US" dirty="0" smtClean="0"/>
          </a:p>
          <a:p>
            <a:endParaRPr lang="en-US" i="1" dirty="0"/>
          </a:p>
          <a:p>
            <a:r>
              <a:rPr lang="en-US" dirty="0" smtClean="0"/>
              <a:t>Hume’s Publications:</a:t>
            </a:r>
          </a:p>
          <a:p>
            <a:endParaRPr lang="en-US" dirty="0" smtClean="0"/>
          </a:p>
          <a:p>
            <a:r>
              <a:rPr lang="en-GB" i="1" dirty="0" smtClean="0"/>
              <a:t>Treatise </a:t>
            </a:r>
            <a:r>
              <a:rPr lang="en-GB" i="1" dirty="0"/>
              <a:t>of Human Nature Being an Attempt to Introduce the Experimental Method of Reasoning into Moral Subjects’ (1738)</a:t>
            </a:r>
            <a:endParaRPr lang="en-US" dirty="0"/>
          </a:p>
          <a:p>
            <a:endParaRPr lang="en-US" i="1" dirty="0" smtClean="0"/>
          </a:p>
          <a:p>
            <a:r>
              <a:rPr lang="en-US" i="1" dirty="0" smtClean="0"/>
              <a:t>Essays </a:t>
            </a:r>
            <a:r>
              <a:rPr lang="en-US" i="1" dirty="0"/>
              <a:t>Moral, Political and Literary </a:t>
            </a:r>
            <a:r>
              <a:rPr lang="en-US" dirty="0"/>
              <a:t>(1741-41)</a:t>
            </a:r>
          </a:p>
          <a:p>
            <a:endParaRPr lang="en-US" i="1" dirty="0" smtClean="0"/>
          </a:p>
          <a:p>
            <a:r>
              <a:rPr lang="en-US" i="1" dirty="0" smtClean="0"/>
              <a:t>An Enquiry Concerning Human Understanding</a:t>
            </a:r>
            <a:r>
              <a:rPr lang="en-US" dirty="0" smtClean="0"/>
              <a:t> (1748)</a:t>
            </a:r>
          </a:p>
          <a:p>
            <a:endParaRPr lang="en-GB" dirty="0" smtClean="0"/>
          </a:p>
          <a:p>
            <a:r>
              <a:rPr lang="en-GB" i="1" dirty="0" smtClean="0"/>
              <a:t>Political </a:t>
            </a:r>
            <a:r>
              <a:rPr lang="en-GB" i="1" dirty="0"/>
              <a:t>Discourses </a:t>
            </a:r>
            <a:r>
              <a:rPr lang="en-GB" dirty="0"/>
              <a:t>(</a:t>
            </a:r>
            <a:r>
              <a:rPr lang="en-GB" dirty="0" smtClean="0"/>
              <a:t>1751)</a:t>
            </a:r>
          </a:p>
          <a:p>
            <a:endParaRPr lang="en-GB" dirty="0"/>
          </a:p>
          <a:p>
            <a:endParaRPr lang="en-US" dirty="0"/>
          </a:p>
        </p:txBody>
      </p:sp>
      <p:sp>
        <p:nvSpPr>
          <p:cNvPr id="3" name="TextBox 2"/>
          <p:cNvSpPr txBox="1"/>
          <p:nvPr/>
        </p:nvSpPr>
        <p:spPr>
          <a:xfrm>
            <a:off x="4877701" y="2580405"/>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6090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15116" y="1487714"/>
            <a:ext cx="6843191" cy="4801315"/>
          </a:xfrm>
          <a:prstGeom prst="rect">
            <a:avLst/>
          </a:prstGeom>
          <a:noFill/>
        </p:spPr>
        <p:txBody>
          <a:bodyPr wrap="square" rtlCol="0">
            <a:spAutoFit/>
          </a:bodyPr>
          <a:lstStyle/>
          <a:p>
            <a:endParaRPr lang="en-US" b="1" dirty="0"/>
          </a:p>
          <a:p>
            <a:endParaRPr lang="en-US" b="1" dirty="0" smtClean="0"/>
          </a:p>
          <a:p>
            <a:r>
              <a:rPr lang="en-US" b="1" dirty="0" smtClean="0"/>
              <a:t>Search for ‘man’ or ‘human nature’ in the Renaissance:</a:t>
            </a:r>
          </a:p>
          <a:p>
            <a:endParaRPr lang="en-US" dirty="0" smtClean="0"/>
          </a:p>
          <a:p>
            <a:r>
              <a:rPr lang="en-US" dirty="0" smtClean="0"/>
              <a:t>A twin-project: </a:t>
            </a:r>
            <a:r>
              <a:rPr lang="en-GB" dirty="0"/>
              <a:t>uniting the good virtuous man and the good </a:t>
            </a:r>
            <a:r>
              <a:rPr lang="en-GB" dirty="0" smtClean="0"/>
              <a:t>Christian</a:t>
            </a:r>
            <a:r>
              <a:rPr lang="en-GB" dirty="0" smtClean="0">
                <a:effectLst/>
              </a:rPr>
              <a:t> </a:t>
            </a:r>
            <a:endParaRPr lang="en-US" dirty="0" smtClean="0"/>
          </a:p>
          <a:p>
            <a:endParaRPr lang="en-US" dirty="0"/>
          </a:p>
          <a:p>
            <a:r>
              <a:rPr lang="en-GB" dirty="0" smtClean="0"/>
              <a:t>“Moralists believed</a:t>
            </a:r>
            <a:r>
              <a:rPr lang="en-GB" dirty="0"/>
              <a:t> </a:t>
            </a:r>
            <a:r>
              <a:rPr lang="en-GB" dirty="0" smtClean="0"/>
              <a:t>that </a:t>
            </a:r>
            <a:r>
              <a:rPr lang="en-GB" dirty="0"/>
              <a:t>from Classical poets, philosopher moralists, historians and statesmen – models of virtue could be derived which the truly civilised man of the Renaissance could pursue, in harmony with the Christian progress towards spirituality and salvation</a:t>
            </a:r>
            <a:r>
              <a:rPr lang="en-GB" dirty="0" smtClean="0"/>
              <a:t>.’ </a:t>
            </a:r>
            <a:r>
              <a:rPr lang="en-GB" dirty="0"/>
              <a:t>(Porter, </a:t>
            </a:r>
            <a:r>
              <a:rPr lang="en-GB" dirty="0" smtClean="0"/>
              <a:t>Enlightenment, p</a:t>
            </a:r>
            <a:r>
              <a:rPr lang="en-GB" dirty="0"/>
              <a:t>. 12).</a:t>
            </a:r>
            <a:r>
              <a:rPr lang="en-GB" dirty="0" smtClean="0">
                <a:effectLst/>
              </a:rPr>
              <a:t> </a:t>
            </a:r>
          </a:p>
          <a:p>
            <a:endParaRPr lang="en-GB" dirty="0"/>
          </a:p>
          <a:p>
            <a:r>
              <a:rPr lang="en-GB" dirty="0" smtClean="0"/>
              <a:t>During the seventeenth century ‘man’ became de-</a:t>
            </a:r>
            <a:r>
              <a:rPr lang="en-GB" dirty="0" err="1" smtClean="0"/>
              <a:t>centered</a:t>
            </a:r>
            <a:r>
              <a:rPr lang="en-GB" dirty="0" smtClean="0"/>
              <a:t>; no longer the centre of the micro-macrocosm universe; </a:t>
            </a:r>
            <a:endParaRPr lang="en-GB" dirty="0"/>
          </a:p>
          <a:p>
            <a:endParaRPr lang="en-GB" dirty="0" smtClean="0"/>
          </a:p>
          <a:p>
            <a:endParaRPr lang="en-GB" dirty="0"/>
          </a:p>
          <a:p>
            <a:endParaRPr lang="en-GB" dirty="0" smtClean="0"/>
          </a:p>
        </p:txBody>
      </p:sp>
      <p:sp>
        <p:nvSpPr>
          <p:cNvPr id="2" name="TextBox 1"/>
          <p:cNvSpPr txBox="1"/>
          <p:nvPr/>
        </p:nvSpPr>
        <p:spPr>
          <a:xfrm>
            <a:off x="671286" y="435429"/>
            <a:ext cx="7151914" cy="400110"/>
          </a:xfrm>
          <a:prstGeom prst="rect">
            <a:avLst/>
          </a:prstGeom>
          <a:noFill/>
        </p:spPr>
        <p:txBody>
          <a:bodyPr wrap="square" rtlCol="0">
            <a:spAutoFit/>
          </a:bodyPr>
          <a:lstStyle/>
          <a:p>
            <a:r>
              <a:rPr lang="en-US" sz="2000" b="1" dirty="0" smtClean="0"/>
              <a:t>Why such a fuss about ‘man’ in the Enlightenment?</a:t>
            </a:r>
            <a:endParaRPr lang="en-US" sz="2000" b="1" dirty="0"/>
          </a:p>
        </p:txBody>
      </p:sp>
      <p:sp>
        <p:nvSpPr>
          <p:cNvPr id="3" name="TextBox 2"/>
          <p:cNvSpPr txBox="1"/>
          <p:nvPr/>
        </p:nvSpPr>
        <p:spPr>
          <a:xfrm>
            <a:off x="671286" y="1179286"/>
            <a:ext cx="7864425" cy="646331"/>
          </a:xfrm>
          <a:prstGeom prst="rect">
            <a:avLst/>
          </a:prstGeom>
          <a:noFill/>
        </p:spPr>
        <p:txBody>
          <a:bodyPr wrap="square" rtlCol="0">
            <a:spAutoFit/>
          </a:bodyPr>
          <a:lstStyle/>
          <a:p>
            <a:r>
              <a:rPr lang="en-US" dirty="0" smtClean="0"/>
              <a:t>Search for ‘what is man’ – or human nature --  is not entirely new but different from earlier times:</a:t>
            </a:r>
            <a:endParaRPr lang="en-US" dirty="0"/>
          </a:p>
        </p:txBody>
      </p:sp>
    </p:spTree>
    <p:extLst>
      <p:ext uri="{BB962C8B-B14F-4D97-AF65-F5344CB8AC3E}">
        <p14:creationId xmlns:p14="http://schemas.microsoft.com/office/powerpoint/2010/main" val="1942931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9286" y="889000"/>
            <a:ext cx="6422571" cy="5632312"/>
          </a:xfrm>
          <a:prstGeom prst="rect">
            <a:avLst/>
          </a:prstGeom>
          <a:noFill/>
        </p:spPr>
        <p:txBody>
          <a:bodyPr wrap="square" rtlCol="0">
            <a:spAutoFit/>
          </a:bodyPr>
          <a:lstStyle/>
          <a:p>
            <a:endParaRPr lang="en-GB" dirty="0" smtClean="0"/>
          </a:p>
          <a:p>
            <a:r>
              <a:rPr lang="en-GB" b="1" dirty="0" smtClean="0"/>
              <a:t>The Science of Man</a:t>
            </a:r>
          </a:p>
          <a:p>
            <a:endParaRPr lang="en-GB" dirty="0"/>
          </a:p>
          <a:p>
            <a:r>
              <a:rPr lang="en-GB" dirty="0" smtClean="0"/>
              <a:t>Since the latter part </a:t>
            </a:r>
            <a:r>
              <a:rPr lang="en-GB" dirty="0"/>
              <a:t>of the seventeenth century, European </a:t>
            </a:r>
            <a:r>
              <a:rPr lang="en-GB" dirty="0" smtClean="0"/>
              <a:t>thinkers </a:t>
            </a:r>
            <a:r>
              <a:rPr lang="en-GB" dirty="0"/>
              <a:t>began to believe that in order to understand the true history and destiny of the human race, one could no longer blindly rely on the authority of the Greek and Roman thinkers (the Ancients) or on the Bible. </a:t>
            </a:r>
            <a:r>
              <a:rPr lang="en-GB" dirty="0" smtClean="0"/>
              <a:t>Man’s </a:t>
            </a:r>
            <a:r>
              <a:rPr lang="en-GB" dirty="0"/>
              <a:t>nature – so they began to believe—was not yet properly known; it must become the subject of inquiry. </a:t>
            </a:r>
            <a:r>
              <a:rPr lang="en-GB" dirty="0" smtClean="0"/>
              <a:t>(Porter, </a:t>
            </a:r>
            <a:r>
              <a:rPr lang="en-GB" i="1" dirty="0" smtClean="0"/>
              <a:t>Enlightenment</a:t>
            </a:r>
            <a:r>
              <a:rPr lang="en-GB" dirty="0" smtClean="0"/>
              <a:t>)</a:t>
            </a:r>
          </a:p>
          <a:p>
            <a:endParaRPr lang="en-GB" dirty="0"/>
          </a:p>
          <a:p>
            <a:r>
              <a:rPr lang="en-GB" dirty="0"/>
              <a:t>	</a:t>
            </a:r>
            <a:r>
              <a:rPr lang="en-GB" dirty="0" smtClean="0"/>
              <a:t>	</a:t>
            </a:r>
          </a:p>
          <a:p>
            <a:r>
              <a:rPr lang="en-GB" dirty="0" smtClean="0"/>
              <a:t>Important: </a:t>
            </a:r>
          </a:p>
          <a:p>
            <a:r>
              <a:rPr lang="en-GB" dirty="0"/>
              <a:t>	</a:t>
            </a:r>
            <a:r>
              <a:rPr lang="en-GB" dirty="0" smtClean="0"/>
              <a:t>‘science’ is not understood as ‘natural science’ – as we do	today. The Enlightenment understood in a much broader 	sense as a general ‘inquiry following a rational method’. So,  	‘history writing’ or ‘theology’ could be part of this ‘science of 	man’ – if undertaken by a rationally reasoning mind, of 	course!</a:t>
            </a:r>
          </a:p>
          <a:p>
            <a:endParaRPr lang="en-GB" dirty="0"/>
          </a:p>
        </p:txBody>
      </p:sp>
    </p:spTree>
    <p:extLst>
      <p:ext uri="{BB962C8B-B14F-4D97-AF65-F5344CB8AC3E}">
        <p14:creationId xmlns:p14="http://schemas.microsoft.com/office/powerpoint/2010/main" val="1581236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7"/>
            <a:ext cx="4283994" cy="5883910"/>
          </a:xfrm>
          <a:prstGeom prst="rect">
            <a:avLst/>
          </a:prstGeom>
        </p:spPr>
      </p:pic>
      <p:sp>
        <p:nvSpPr>
          <p:cNvPr id="3" name="TextBox 2"/>
          <p:cNvSpPr txBox="1"/>
          <p:nvPr/>
        </p:nvSpPr>
        <p:spPr>
          <a:xfrm>
            <a:off x="2" y="6319738"/>
            <a:ext cx="8056027" cy="369332"/>
          </a:xfrm>
          <a:prstGeom prst="rect">
            <a:avLst/>
          </a:prstGeom>
          <a:noFill/>
        </p:spPr>
        <p:txBody>
          <a:bodyPr wrap="square" rtlCol="0">
            <a:spAutoFit/>
          </a:bodyPr>
          <a:lstStyle/>
          <a:p>
            <a:r>
              <a:rPr lang="en-US" dirty="0" smtClean="0"/>
              <a:t>		Isaac Newton, 1642-1726</a:t>
            </a:r>
            <a:endParaRPr lang="en-US" dirty="0"/>
          </a:p>
        </p:txBody>
      </p:sp>
      <p:sp>
        <p:nvSpPr>
          <p:cNvPr id="4" name="TextBox 3"/>
          <p:cNvSpPr txBox="1"/>
          <p:nvPr/>
        </p:nvSpPr>
        <p:spPr>
          <a:xfrm>
            <a:off x="4429700" y="247833"/>
            <a:ext cx="3835205" cy="923330"/>
          </a:xfrm>
          <a:prstGeom prst="rect">
            <a:avLst/>
          </a:prstGeom>
          <a:noFill/>
        </p:spPr>
        <p:txBody>
          <a:bodyPr wrap="square" rtlCol="0">
            <a:spAutoFit/>
          </a:bodyPr>
          <a:lstStyle/>
          <a:p>
            <a:r>
              <a:rPr lang="en-US" b="1" dirty="0" smtClean="0"/>
              <a:t>1. Human Nature follows Laws which can be ‘discovered’ by the experimental method</a:t>
            </a:r>
            <a:endParaRPr lang="en-US" b="1" dirty="0"/>
          </a:p>
        </p:txBody>
      </p:sp>
      <p:sp>
        <p:nvSpPr>
          <p:cNvPr id="5" name="TextBox 4"/>
          <p:cNvSpPr txBox="1"/>
          <p:nvPr/>
        </p:nvSpPr>
        <p:spPr>
          <a:xfrm>
            <a:off x="4283997" y="1308091"/>
            <a:ext cx="4860004" cy="923330"/>
          </a:xfrm>
          <a:prstGeom prst="rect">
            <a:avLst/>
          </a:prstGeom>
          <a:noFill/>
        </p:spPr>
        <p:txBody>
          <a:bodyPr wrap="square" rtlCol="0">
            <a:spAutoFit/>
          </a:bodyPr>
          <a:lstStyle/>
          <a:p>
            <a:endParaRPr lang="en-GB" dirty="0" smtClean="0"/>
          </a:p>
          <a:p>
            <a:r>
              <a:rPr lang="en-GB" dirty="0" smtClean="0"/>
              <a:t>Application of Newton’s laws of nature to human nature</a:t>
            </a:r>
            <a:endParaRPr lang="en-GB" dirty="0"/>
          </a:p>
        </p:txBody>
      </p:sp>
      <p:sp>
        <p:nvSpPr>
          <p:cNvPr id="6" name="TextBox 5"/>
          <p:cNvSpPr txBox="1"/>
          <p:nvPr/>
        </p:nvSpPr>
        <p:spPr>
          <a:xfrm>
            <a:off x="4283996" y="2118644"/>
            <a:ext cx="82905264" cy="646331"/>
          </a:xfrm>
          <a:prstGeom prst="rect">
            <a:avLst/>
          </a:prstGeom>
          <a:noFill/>
        </p:spPr>
        <p:txBody>
          <a:bodyPr wrap="square" rtlCol="0">
            <a:spAutoFit/>
          </a:bodyPr>
          <a:lstStyle/>
          <a:p>
            <a:r>
              <a:rPr lang="en-US" dirty="0" smtClean="0"/>
              <a:t> </a:t>
            </a:r>
          </a:p>
          <a:p>
            <a:r>
              <a:rPr lang="en-US" dirty="0" smtClean="0"/>
              <a:t>18</a:t>
            </a:r>
            <a:r>
              <a:rPr lang="en-US" baseline="30000" dirty="0" smtClean="0"/>
              <a:t>th</a:t>
            </a:r>
            <a:r>
              <a:rPr lang="en-US" dirty="0" smtClean="0"/>
              <a:t> century experienced a virtual ‘</a:t>
            </a:r>
            <a:r>
              <a:rPr lang="en-US" dirty="0" err="1" smtClean="0"/>
              <a:t>Newtonmania</a:t>
            </a:r>
            <a:r>
              <a:rPr lang="en-US" dirty="0" smtClean="0"/>
              <a:t>’</a:t>
            </a:r>
            <a:endParaRPr lang="en-US" dirty="0"/>
          </a:p>
        </p:txBody>
      </p:sp>
      <p:sp>
        <p:nvSpPr>
          <p:cNvPr id="7" name="TextBox 6"/>
          <p:cNvSpPr txBox="1"/>
          <p:nvPr/>
        </p:nvSpPr>
        <p:spPr>
          <a:xfrm>
            <a:off x="4663227" y="3829484"/>
            <a:ext cx="184666" cy="369332"/>
          </a:xfrm>
          <a:prstGeom prst="rect">
            <a:avLst/>
          </a:prstGeom>
          <a:noFill/>
        </p:spPr>
        <p:txBody>
          <a:bodyPr wrap="none" rtlCol="0">
            <a:spAutoFit/>
          </a:bodyPr>
          <a:lstStyle/>
          <a:p>
            <a:endParaRPr lang="en-US" dirty="0"/>
          </a:p>
        </p:txBody>
      </p:sp>
      <p:sp>
        <p:nvSpPr>
          <p:cNvPr id="8" name="TextBox 7"/>
          <p:cNvSpPr txBox="1"/>
          <p:nvPr/>
        </p:nvSpPr>
        <p:spPr>
          <a:xfrm>
            <a:off x="4429700" y="3526158"/>
            <a:ext cx="4714299" cy="1200329"/>
          </a:xfrm>
          <a:prstGeom prst="rect">
            <a:avLst/>
          </a:prstGeom>
          <a:noFill/>
        </p:spPr>
        <p:txBody>
          <a:bodyPr wrap="square" rtlCol="0">
            <a:spAutoFit/>
          </a:bodyPr>
          <a:lstStyle/>
          <a:p>
            <a:r>
              <a:rPr lang="en-GB" b="1" dirty="0" smtClean="0"/>
              <a:t> ‘Mathematical </a:t>
            </a:r>
            <a:r>
              <a:rPr lang="en-GB" b="1" dirty="0"/>
              <a:t>Principles of Natural </a:t>
            </a:r>
            <a:r>
              <a:rPr lang="en-GB" b="1" dirty="0" smtClean="0"/>
              <a:t>Philosophy’ </a:t>
            </a:r>
            <a:r>
              <a:rPr lang="en-GB" dirty="0" smtClean="0"/>
              <a:t> (1687)</a:t>
            </a:r>
          </a:p>
          <a:p>
            <a:r>
              <a:rPr lang="en-GB" dirty="0"/>
              <a:t>	</a:t>
            </a:r>
            <a:r>
              <a:rPr lang="en-GB" dirty="0" smtClean="0"/>
              <a:t> becomes one of the most popular texts all 	over Europe</a:t>
            </a:r>
            <a:r>
              <a:rPr lang="en-US" dirty="0" smtClean="0"/>
              <a:t>; even children read it!</a:t>
            </a:r>
            <a:endParaRPr lang="en-US" dirty="0"/>
          </a:p>
        </p:txBody>
      </p:sp>
    </p:spTree>
    <p:extLst>
      <p:ext uri="{BB962C8B-B14F-4D97-AF65-F5344CB8AC3E}">
        <p14:creationId xmlns:p14="http://schemas.microsoft.com/office/powerpoint/2010/main" val="4065237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7"/>
            <a:ext cx="4283994" cy="5883910"/>
          </a:xfrm>
          <a:prstGeom prst="rect">
            <a:avLst/>
          </a:prstGeom>
        </p:spPr>
      </p:pic>
      <p:sp>
        <p:nvSpPr>
          <p:cNvPr id="3" name="TextBox 2"/>
          <p:cNvSpPr txBox="1"/>
          <p:nvPr/>
        </p:nvSpPr>
        <p:spPr>
          <a:xfrm>
            <a:off x="2" y="6319738"/>
            <a:ext cx="8056027" cy="369332"/>
          </a:xfrm>
          <a:prstGeom prst="rect">
            <a:avLst/>
          </a:prstGeom>
          <a:noFill/>
        </p:spPr>
        <p:txBody>
          <a:bodyPr wrap="square" rtlCol="0">
            <a:spAutoFit/>
          </a:bodyPr>
          <a:lstStyle/>
          <a:p>
            <a:r>
              <a:rPr lang="en-US" dirty="0" smtClean="0"/>
              <a:t>Isaac Newton, 1642-1726   </a:t>
            </a:r>
            <a:endParaRPr lang="en-US" dirty="0"/>
          </a:p>
        </p:txBody>
      </p:sp>
      <p:sp>
        <p:nvSpPr>
          <p:cNvPr id="4" name="TextBox 3"/>
          <p:cNvSpPr txBox="1"/>
          <p:nvPr/>
        </p:nvSpPr>
        <p:spPr>
          <a:xfrm>
            <a:off x="4429701" y="247833"/>
            <a:ext cx="2299824" cy="646331"/>
          </a:xfrm>
          <a:prstGeom prst="rect">
            <a:avLst/>
          </a:prstGeom>
          <a:noFill/>
        </p:spPr>
        <p:txBody>
          <a:bodyPr wrap="square" rtlCol="0">
            <a:spAutoFit/>
          </a:bodyPr>
          <a:lstStyle/>
          <a:p>
            <a:r>
              <a:rPr lang="en-US" b="1" dirty="0" smtClean="0"/>
              <a:t>1. Human Nature follows Laws</a:t>
            </a:r>
            <a:endParaRPr lang="en-US" b="1" dirty="0"/>
          </a:p>
        </p:txBody>
      </p:sp>
      <p:sp>
        <p:nvSpPr>
          <p:cNvPr id="5" name="TextBox 4"/>
          <p:cNvSpPr txBox="1"/>
          <p:nvPr/>
        </p:nvSpPr>
        <p:spPr>
          <a:xfrm>
            <a:off x="4429700" y="867415"/>
            <a:ext cx="4318687" cy="2308324"/>
          </a:xfrm>
          <a:prstGeom prst="rect">
            <a:avLst/>
          </a:prstGeom>
          <a:noFill/>
        </p:spPr>
        <p:txBody>
          <a:bodyPr wrap="square" rtlCol="0">
            <a:spAutoFit/>
          </a:bodyPr>
          <a:lstStyle/>
          <a:p>
            <a:r>
              <a:rPr lang="en-GB" b="1" dirty="0" smtClean="0"/>
              <a:t>David Hume</a:t>
            </a:r>
            <a:r>
              <a:rPr lang="en-GB" dirty="0" smtClean="0"/>
              <a:t>:</a:t>
            </a:r>
          </a:p>
          <a:p>
            <a:r>
              <a:rPr lang="en-GB" dirty="0" smtClean="0"/>
              <a:t>Experimental </a:t>
            </a:r>
            <a:r>
              <a:rPr lang="en-GB" dirty="0"/>
              <a:t>method of reasoning</a:t>
            </a:r>
            <a:r>
              <a:rPr lang="en-GB" dirty="0" smtClean="0"/>
              <a:t>:</a:t>
            </a:r>
          </a:p>
          <a:p>
            <a:r>
              <a:rPr lang="en-GB" dirty="0" smtClean="0"/>
              <a:t>‘the </a:t>
            </a:r>
            <a:r>
              <a:rPr lang="en-GB" dirty="0"/>
              <a:t>empirical observation of human </a:t>
            </a:r>
            <a:endParaRPr lang="en-GB" dirty="0" smtClean="0"/>
          </a:p>
          <a:p>
            <a:r>
              <a:rPr lang="en-GB" dirty="0" smtClean="0"/>
              <a:t>activities </a:t>
            </a:r>
            <a:r>
              <a:rPr lang="en-GB" dirty="0"/>
              <a:t>in the present and past</a:t>
            </a:r>
            <a:r>
              <a:rPr lang="en-GB" dirty="0" smtClean="0"/>
              <a:t>.’ </a:t>
            </a:r>
          </a:p>
          <a:p>
            <a:endParaRPr lang="en-GB" dirty="0"/>
          </a:p>
          <a:p>
            <a:endParaRPr lang="en-GB" dirty="0"/>
          </a:p>
          <a:p>
            <a:r>
              <a:rPr lang="en-GB" dirty="0"/>
              <a:t> </a:t>
            </a:r>
          </a:p>
          <a:p>
            <a:endParaRPr lang="en-US" dirty="0"/>
          </a:p>
        </p:txBody>
      </p:sp>
      <p:sp>
        <p:nvSpPr>
          <p:cNvPr id="6" name="TextBox 5"/>
          <p:cNvSpPr txBox="1"/>
          <p:nvPr/>
        </p:nvSpPr>
        <p:spPr>
          <a:xfrm>
            <a:off x="4283996" y="2118644"/>
            <a:ext cx="82905264" cy="4524316"/>
          </a:xfrm>
          <a:prstGeom prst="rect">
            <a:avLst/>
          </a:prstGeom>
          <a:noFill/>
        </p:spPr>
        <p:txBody>
          <a:bodyPr wrap="square" rtlCol="0">
            <a:spAutoFit/>
          </a:bodyPr>
          <a:lstStyle/>
          <a:p>
            <a:r>
              <a:rPr lang="en-GB" b="1" dirty="0" smtClean="0"/>
              <a:t>He and many others applies Newton’s laws of</a:t>
            </a:r>
          </a:p>
          <a:p>
            <a:r>
              <a:rPr lang="en-GB" b="1" dirty="0" smtClean="0"/>
              <a:t> nature to human nature</a:t>
            </a:r>
          </a:p>
          <a:p>
            <a:endParaRPr lang="en-GB" dirty="0" smtClean="0"/>
          </a:p>
          <a:p>
            <a:r>
              <a:rPr lang="en-GB" dirty="0" smtClean="0"/>
              <a:t>‘Mankind </a:t>
            </a:r>
            <a:r>
              <a:rPr lang="en-GB" dirty="0"/>
              <a:t>are so much the same, in all times </a:t>
            </a:r>
            <a:endParaRPr lang="en-GB" dirty="0" smtClean="0"/>
          </a:p>
          <a:p>
            <a:r>
              <a:rPr lang="en-GB" dirty="0" smtClean="0"/>
              <a:t>and </a:t>
            </a:r>
            <a:r>
              <a:rPr lang="en-GB" dirty="0"/>
              <a:t>places, that history informs us of nothing </a:t>
            </a:r>
            <a:endParaRPr lang="en-GB" dirty="0" smtClean="0"/>
          </a:p>
          <a:p>
            <a:r>
              <a:rPr lang="en-GB" dirty="0" smtClean="0"/>
              <a:t>new </a:t>
            </a:r>
            <a:r>
              <a:rPr lang="en-GB" dirty="0"/>
              <a:t>or strange in this particular. Its chief use </a:t>
            </a:r>
            <a:r>
              <a:rPr lang="en-GB" dirty="0" smtClean="0"/>
              <a:t>is</a:t>
            </a:r>
          </a:p>
          <a:p>
            <a:r>
              <a:rPr lang="en-GB" dirty="0" smtClean="0"/>
              <a:t> </a:t>
            </a:r>
            <a:r>
              <a:rPr lang="en-GB" dirty="0"/>
              <a:t>only to discover the constant and universal </a:t>
            </a:r>
            <a:endParaRPr lang="en-GB" dirty="0" smtClean="0"/>
          </a:p>
          <a:p>
            <a:r>
              <a:rPr lang="en-GB" dirty="0" smtClean="0"/>
              <a:t>principles </a:t>
            </a:r>
            <a:r>
              <a:rPr lang="en-GB" dirty="0"/>
              <a:t>of human nature, by showing </a:t>
            </a:r>
            <a:r>
              <a:rPr lang="en-GB" dirty="0" smtClean="0"/>
              <a:t>mean</a:t>
            </a:r>
          </a:p>
          <a:p>
            <a:r>
              <a:rPr lang="en-GB" dirty="0" smtClean="0"/>
              <a:t> </a:t>
            </a:r>
            <a:r>
              <a:rPr lang="en-GB" dirty="0"/>
              <a:t>in all varieties of circumstances and </a:t>
            </a:r>
            <a:r>
              <a:rPr lang="en-GB" dirty="0" smtClean="0"/>
              <a:t>situations</a:t>
            </a:r>
          </a:p>
          <a:p>
            <a:r>
              <a:rPr lang="en-GB" dirty="0" smtClean="0"/>
              <a:t>and </a:t>
            </a:r>
            <a:r>
              <a:rPr lang="en-GB" dirty="0"/>
              <a:t>furnishing us with materials from which </a:t>
            </a:r>
            <a:endParaRPr lang="en-GB" dirty="0" smtClean="0"/>
          </a:p>
          <a:p>
            <a:r>
              <a:rPr lang="en-GB" dirty="0" smtClean="0"/>
              <a:t>we </a:t>
            </a:r>
            <a:r>
              <a:rPr lang="en-GB" dirty="0"/>
              <a:t>may form our observations and become </a:t>
            </a:r>
            <a:endParaRPr lang="en-GB" dirty="0" smtClean="0"/>
          </a:p>
          <a:p>
            <a:r>
              <a:rPr lang="en-GB" dirty="0" smtClean="0"/>
              <a:t>acquainted </a:t>
            </a:r>
            <a:r>
              <a:rPr lang="en-GB" dirty="0"/>
              <a:t>with the regular spring of human </a:t>
            </a:r>
            <a:endParaRPr lang="en-GB" dirty="0" smtClean="0"/>
          </a:p>
          <a:p>
            <a:r>
              <a:rPr lang="en-GB" dirty="0" smtClean="0"/>
              <a:t>action </a:t>
            </a:r>
            <a:r>
              <a:rPr lang="en-GB" dirty="0"/>
              <a:t>and </a:t>
            </a:r>
            <a:r>
              <a:rPr lang="en-GB" dirty="0" smtClean="0"/>
              <a:t>behaviour…’</a:t>
            </a:r>
            <a:endParaRPr lang="en-GB" dirty="0"/>
          </a:p>
          <a:p>
            <a:r>
              <a:rPr lang="en-GB" dirty="0"/>
              <a:t>(Hume, Enquiry Concerning Human </a:t>
            </a:r>
            <a:endParaRPr lang="en-GB" dirty="0" smtClean="0"/>
          </a:p>
          <a:p>
            <a:r>
              <a:rPr lang="en-GB" dirty="0" smtClean="0"/>
              <a:t>Understanding</a:t>
            </a:r>
            <a:r>
              <a:rPr lang="en-GB" dirty="0"/>
              <a:t>, pp. 83-4)</a:t>
            </a:r>
          </a:p>
          <a:p>
            <a:endParaRPr lang="en-US" dirty="0"/>
          </a:p>
        </p:txBody>
      </p:sp>
    </p:spTree>
    <p:extLst>
      <p:ext uri="{BB962C8B-B14F-4D97-AF65-F5344CB8AC3E}">
        <p14:creationId xmlns:p14="http://schemas.microsoft.com/office/powerpoint/2010/main" val="816882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fAdamFergus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57" y="733128"/>
            <a:ext cx="4213643" cy="5040752"/>
          </a:xfrm>
          <a:prstGeom prst="rect">
            <a:avLst/>
          </a:prstGeom>
        </p:spPr>
      </p:pic>
      <p:sp>
        <p:nvSpPr>
          <p:cNvPr id="3" name="TextBox 2"/>
          <p:cNvSpPr txBox="1"/>
          <p:nvPr/>
        </p:nvSpPr>
        <p:spPr>
          <a:xfrm>
            <a:off x="309769" y="6257780"/>
            <a:ext cx="2953641" cy="369332"/>
          </a:xfrm>
          <a:prstGeom prst="rect">
            <a:avLst/>
          </a:prstGeom>
          <a:noFill/>
        </p:spPr>
        <p:txBody>
          <a:bodyPr wrap="none" rtlCol="0">
            <a:spAutoFit/>
          </a:bodyPr>
          <a:lstStyle/>
          <a:p>
            <a:r>
              <a:rPr lang="en-US" dirty="0" smtClean="0"/>
              <a:t>Adam Ferguson, 1723-1816</a:t>
            </a:r>
            <a:endParaRPr lang="en-US" dirty="0"/>
          </a:p>
        </p:txBody>
      </p:sp>
      <p:sp>
        <p:nvSpPr>
          <p:cNvPr id="8" name="Rectangle 7"/>
          <p:cNvSpPr/>
          <p:nvPr/>
        </p:nvSpPr>
        <p:spPr>
          <a:xfrm>
            <a:off x="4378978" y="1997838"/>
            <a:ext cx="4480419" cy="3693319"/>
          </a:xfrm>
          <a:prstGeom prst="rect">
            <a:avLst/>
          </a:prstGeom>
        </p:spPr>
        <p:txBody>
          <a:bodyPr wrap="square">
            <a:spAutoFit/>
          </a:bodyPr>
          <a:lstStyle/>
          <a:p>
            <a:r>
              <a:rPr lang="en-US" i="1" dirty="0" smtClean="0"/>
              <a:t>An Essay on the History of Civil Society</a:t>
            </a:r>
            <a:r>
              <a:rPr lang="en-US" dirty="0" smtClean="0"/>
              <a:t>, 1767</a:t>
            </a:r>
          </a:p>
          <a:p>
            <a:endParaRPr lang="en-US" dirty="0"/>
          </a:p>
          <a:p>
            <a:endParaRPr lang="en-US" dirty="0" smtClean="0"/>
          </a:p>
          <a:p>
            <a:r>
              <a:rPr lang="en-US" dirty="0" smtClean="0"/>
              <a:t>‘…if </a:t>
            </a:r>
            <a:r>
              <a:rPr lang="en-US" dirty="0"/>
              <a:t>we are asked therefore, Where the state of nature is to be found? we may answer, It is here; and it matters not whether we are understood to speak in the island of Great Britain, at the Cape of Good Hope, or the Straits of Magellan. While this active being is in the train of employing his talents, and of operating on the subjects around him, all situations are equally natural</a:t>
            </a:r>
            <a:r>
              <a:rPr lang="en-US" dirty="0" smtClean="0"/>
              <a:t>.’</a:t>
            </a:r>
            <a:endParaRPr lang="en-GB" dirty="0"/>
          </a:p>
          <a:p>
            <a:r>
              <a:rPr lang="en-US" dirty="0"/>
              <a:t>(Ferguson, Essay, pp. 11–12)</a:t>
            </a:r>
            <a:endParaRPr lang="en-GB" dirty="0"/>
          </a:p>
        </p:txBody>
      </p:sp>
      <p:sp>
        <p:nvSpPr>
          <p:cNvPr id="5" name="TextBox 4"/>
          <p:cNvSpPr txBox="1"/>
          <p:nvPr/>
        </p:nvSpPr>
        <p:spPr>
          <a:xfrm>
            <a:off x="1832430" y="98129"/>
            <a:ext cx="7311570" cy="923330"/>
          </a:xfrm>
          <a:prstGeom prst="rect">
            <a:avLst/>
          </a:prstGeom>
          <a:noFill/>
        </p:spPr>
        <p:txBody>
          <a:bodyPr wrap="square" rtlCol="0">
            <a:spAutoFit/>
          </a:bodyPr>
          <a:lstStyle/>
          <a:p>
            <a:pPr lvl="0"/>
            <a:r>
              <a:rPr lang="en-US" b="1" dirty="0" smtClean="0"/>
              <a:t>2. </a:t>
            </a:r>
            <a:r>
              <a:rPr lang="en-GB" b="1" dirty="0"/>
              <a:t>Human nature </a:t>
            </a:r>
            <a:r>
              <a:rPr lang="en-GB" b="1" dirty="0" smtClean="0"/>
              <a:t>develops in stages and this development is universal (stage theory)</a:t>
            </a:r>
            <a:endParaRPr lang="en-GB" dirty="0"/>
          </a:p>
          <a:p>
            <a:endParaRPr lang="en-US" dirty="0"/>
          </a:p>
        </p:txBody>
      </p:sp>
    </p:spTree>
    <p:extLst>
      <p:ext uri="{BB962C8B-B14F-4D97-AF65-F5344CB8AC3E}">
        <p14:creationId xmlns:p14="http://schemas.microsoft.com/office/powerpoint/2010/main" val="2075663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3578</TotalTime>
  <Words>2478</Words>
  <Application>Microsoft Macintosh PowerPoint</Application>
  <PresentationFormat>On-screen Show (4:3)</PresentationFormat>
  <Paragraphs>279</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Assumptions underpinning the ‘Science of Man’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90</cp:revision>
  <dcterms:created xsi:type="dcterms:W3CDTF">2015-01-10T16:57:50Z</dcterms:created>
  <dcterms:modified xsi:type="dcterms:W3CDTF">2020-01-06T11:52:12Z</dcterms:modified>
</cp:coreProperties>
</file>