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5" r:id="rId3"/>
    <p:sldId id="287" r:id="rId4"/>
    <p:sldId id="288" r:id="rId5"/>
    <p:sldId id="289" r:id="rId6"/>
    <p:sldId id="291" r:id="rId7"/>
    <p:sldId id="292" r:id="rId8"/>
    <p:sldId id="293" r:id="rId9"/>
    <p:sldId id="294" r:id="rId10"/>
    <p:sldId id="297" r:id="rId11"/>
    <p:sldId id="286" r:id="rId12"/>
    <p:sldId id="295" r:id="rId13"/>
    <p:sldId id="296" r:id="rId14"/>
    <p:sldId id="298" r:id="rId15"/>
    <p:sldId id="258" r:id="rId16"/>
    <p:sldId id="260" r:id="rId17"/>
    <p:sldId id="261" r:id="rId18"/>
    <p:sldId id="263" r:id="rId19"/>
    <p:sldId id="278" r:id="rId20"/>
    <p:sldId id="284" r:id="rId21"/>
    <p:sldId id="30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6" d="100"/>
          <a:sy n="66" d="100"/>
        </p:scale>
        <p:origin x="-2096" y="-5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9DA7E20-FE58-A844-BA73-6A2D5C672DCC}" type="datetimeFigureOut">
              <a:rPr lang="en-US" smtClean="0"/>
              <a:t>02/02/20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2283852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9DA7E20-FE58-A844-BA73-6A2D5C672DCC}" type="datetimeFigureOut">
              <a:rPr lang="en-US" smtClean="0"/>
              <a:t>02/02/20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1834819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9DA7E20-FE58-A844-BA73-6A2D5C672DCC}" type="datetimeFigureOut">
              <a:rPr lang="en-US" smtClean="0"/>
              <a:t>02/02/20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2677922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9DA7E20-FE58-A844-BA73-6A2D5C672DCC}" type="datetimeFigureOut">
              <a:rPr lang="en-US" smtClean="0"/>
              <a:t>02/02/20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328394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9DA7E20-FE58-A844-BA73-6A2D5C672DCC}" type="datetimeFigureOut">
              <a:rPr lang="en-US" smtClean="0"/>
              <a:t>02/02/20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2168991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9DA7E20-FE58-A844-BA73-6A2D5C672DCC}" type="datetimeFigureOut">
              <a:rPr lang="en-US" smtClean="0"/>
              <a:t>02/02/20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460498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9DA7E20-FE58-A844-BA73-6A2D5C672DCC}" type="datetimeFigureOut">
              <a:rPr lang="en-US" smtClean="0"/>
              <a:t>02/02/20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31000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9DA7E20-FE58-A844-BA73-6A2D5C672DCC}" type="datetimeFigureOut">
              <a:rPr lang="en-US" smtClean="0"/>
              <a:t>02/02/20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403175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A7E20-FE58-A844-BA73-6A2D5C672DCC}" type="datetimeFigureOut">
              <a:rPr lang="en-US" smtClean="0"/>
              <a:t>02/02/20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3879207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9DA7E20-FE58-A844-BA73-6A2D5C672DCC}" type="datetimeFigureOut">
              <a:rPr lang="en-US" smtClean="0"/>
              <a:t>02/02/20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1340793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9DA7E20-FE58-A844-BA73-6A2D5C672DCC}" type="datetimeFigureOut">
              <a:rPr lang="en-US" smtClean="0"/>
              <a:t>02/02/20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71160-9117-5A45-B494-E845F3CD67C0}" type="slidenum">
              <a:rPr lang="en-US" smtClean="0"/>
              <a:t>‹#›</a:t>
            </a:fld>
            <a:endParaRPr lang="en-US"/>
          </a:p>
        </p:txBody>
      </p:sp>
    </p:spTree>
    <p:extLst>
      <p:ext uri="{BB962C8B-B14F-4D97-AF65-F5344CB8AC3E}">
        <p14:creationId xmlns:p14="http://schemas.microsoft.com/office/powerpoint/2010/main" val="40133872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A7E20-FE58-A844-BA73-6A2D5C672DCC}" type="datetimeFigureOut">
              <a:rPr lang="en-US" smtClean="0"/>
              <a:t>02/02/20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871160-9117-5A45-B494-E845F3CD67C0}" type="slidenum">
              <a:rPr lang="en-US" smtClean="0"/>
              <a:t>‹#›</a:t>
            </a:fld>
            <a:endParaRPr lang="en-US"/>
          </a:p>
        </p:txBody>
      </p:sp>
    </p:spTree>
    <p:extLst>
      <p:ext uri="{BB962C8B-B14F-4D97-AF65-F5344CB8AC3E}">
        <p14:creationId xmlns:p14="http://schemas.microsoft.com/office/powerpoint/2010/main" val="1801604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8334" y="1983304"/>
            <a:ext cx="5561086" cy="2000548"/>
          </a:xfrm>
          <a:prstGeom prst="rect">
            <a:avLst/>
          </a:prstGeom>
          <a:noFill/>
        </p:spPr>
        <p:txBody>
          <a:bodyPr wrap="square" rtlCol="0">
            <a:spAutoFit/>
          </a:bodyPr>
          <a:lstStyle/>
          <a:p>
            <a:pPr algn="ctr"/>
            <a:r>
              <a:rPr lang="en-US" sz="2000" b="1" dirty="0" smtClean="0"/>
              <a:t>Lecture 7:</a:t>
            </a:r>
          </a:p>
          <a:p>
            <a:pPr algn="ctr"/>
            <a:endParaRPr lang="en-US" sz="2000" b="1" dirty="0"/>
          </a:p>
          <a:p>
            <a:pPr algn="ctr"/>
            <a:r>
              <a:rPr lang="en-US" sz="2800" b="1" dirty="0" smtClean="0"/>
              <a:t>Bringing </a:t>
            </a:r>
            <a:r>
              <a:rPr lang="en-US" sz="2800" b="1" smtClean="0"/>
              <a:t>the Psyche </a:t>
            </a:r>
            <a:r>
              <a:rPr lang="en-US" sz="2800" b="1" dirty="0" smtClean="0"/>
              <a:t>into Focus –</a:t>
            </a:r>
          </a:p>
          <a:p>
            <a:pPr algn="ctr"/>
            <a:r>
              <a:rPr lang="en-US" sz="2800" b="1" dirty="0" smtClean="0"/>
              <a:t> a </a:t>
            </a:r>
            <a:r>
              <a:rPr lang="en-US" sz="2800" b="1" dirty="0"/>
              <a:t>H</a:t>
            </a:r>
            <a:r>
              <a:rPr lang="en-US" sz="2800" b="1" dirty="0" smtClean="0"/>
              <a:t>istorical Overview and Introduction</a:t>
            </a:r>
            <a:endParaRPr lang="en-US" sz="2800" b="1" dirty="0"/>
          </a:p>
        </p:txBody>
      </p:sp>
    </p:spTree>
    <p:extLst>
      <p:ext uri="{BB962C8B-B14F-4D97-AF65-F5344CB8AC3E}">
        <p14:creationId xmlns:p14="http://schemas.microsoft.com/office/powerpoint/2010/main" val="979166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2026" y="958225"/>
            <a:ext cx="6083002" cy="3477875"/>
          </a:xfrm>
          <a:prstGeom prst="rect">
            <a:avLst/>
          </a:prstGeom>
          <a:noFill/>
        </p:spPr>
        <p:txBody>
          <a:bodyPr wrap="square" rtlCol="0">
            <a:spAutoFit/>
          </a:bodyPr>
          <a:lstStyle/>
          <a:p>
            <a:endParaRPr lang="en-US" sz="2000" b="1" dirty="0" smtClean="0"/>
          </a:p>
          <a:p>
            <a:endParaRPr lang="en-US" sz="2000" b="1" dirty="0"/>
          </a:p>
          <a:p>
            <a:endParaRPr lang="en-US" sz="2000" b="1" dirty="0" smtClean="0"/>
          </a:p>
          <a:p>
            <a:r>
              <a:rPr lang="en-US" sz="2000" b="1" dirty="0" smtClean="0"/>
              <a:t>Unity of the self is morally important to Locke. Why? </a:t>
            </a:r>
          </a:p>
          <a:p>
            <a:endParaRPr lang="en-US" sz="2000" b="1" dirty="0"/>
          </a:p>
          <a:p>
            <a:r>
              <a:rPr lang="en-US" sz="2000" dirty="0" smtClean="0"/>
              <a:t>Human terrestrial knowledge is necessarily imperfect and being aware of this ‘fact’ we always need to exercise moral judgment on other people’s state of consciousness</a:t>
            </a:r>
          </a:p>
          <a:p>
            <a:endParaRPr lang="en-US" sz="2000" dirty="0"/>
          </a:p>
          <a:p>
            <a:endParaRPr lang="en-US" sz="2000" dirty="0" smtClean="0"/>
          </a:p>
        </p:txBody>
      </p:sp>
    </p:spTree>
    <p:extLst>
      <p:ext uri="{BB962C8B-B14F-4D97-AF65-F5344CB8AC3E}">
        <p14:creationId xmlns:p14="http://schemas.microsoft.com/office/powerpoint/2010/main" val="2347694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140" y="26925"/>
            <a:ext cx="6839926" cy="3108544"/>
          </a:xfrm>
          <a:prstGeom prst="rect">
            <a:avLst/>
          </a:prstGeom>
          <a:noFill/>
        </p:spPr>
        <p:txBody>
          <a:bodyPr wrap="square" rtlCol="0">
            <a:spAutoFit/>
          </a:bodyPr>
          <a:lstStyle/>
          <a:p>
            <a:endParaRPr lang="en-US" b="1" dirty="0" smtClean="0"/>
          </a:p>
          <a:p>
            <a:endParaRPr lang="en-US" sz="2000" b="1" dirty="0"/>
          </a:p>
          <a:p>
            <a:endParaRPr lang="en-US" sz="2000" b="1" dirty="0" smtClean="0"/>
          </a:p>
          <a:p>
            <a:endParaRPr lang="en-US" sz="2000" b="1" dirty="0"/>
          </a:p>
          <a:p>
            <a:r>
              <a:rPr lang="en-US" sz="2000" b="1" dirty="0" smtClean="0"/>
              <a:t>Sensationalism</a:t>
            </a:r>
            <a:r>
              <a:rPr lang="en-US" sz="2000" b="1" dirty="0"/>
              <a:t>: </a:t>
            </a:r>
          </a:p>
          <a:p>
            <a:r>
              <a:rPr lang="en-US" sz="2000" dirty="0" smtClean="0"/>
              <a:t>a </a:t>
            </a:r>
            <a:r>
              <a:rPr lang="en-US" sz="2000" dirty="0"/>
              <a:t>form of </a:t>
            </a:r>
            <a:r>
              <a:rPr lang="en-US" sz="2000" dirty="0" smtClean="0"/>
              <a:t>empirical epistemology </a:t>
            </a:r>
            <a:r>
              <a:rPr lang="en-US" sz="2000" dirty="0"/>
              <a:t>that limits experience as a source of knowledge to sensation or sense perceptions. </a:t>
            </a:r>
            <a:r>
              <a:rPr lang="en-US" sz="2000" dirty="0" smtClean="0"/>
              <a:t>It imagines the mind as </a:t>
            </a:r>
            <a:r>
              <a:rPr lang="en-US" sz="2000" dirty="0"/>
              <a:t>a tabula rasa, or “clean </a:t>
            </a:r>
            <a:r>
              <a:rPr lang="en-US" sz="2000" dirty="0" smtClean="0"/>
              <a:t>slate at birth, only to be filled subsequently by ideas through sense perception. </a:t>
            </a:r>
            <a:endParaRPr lang="en-US" sz="2000" dirty="0"/>
          </a:p>
          <a:p>
            <a:endParaRPr lang="en-US" dirty="0"/>
          </a:p>
        </p:txBody>
      </p:sp>
      <p:sp>
        <p:nvSpPr>
          <p:cNvPr id="4" name="TextBox 3"/>
          <p:cNvSpPr txBox="1"/>
          <p:nvPr/>
        </p:nvSpPr>
        <p:spPr>
          <a:xfrm>
            <a:off x="875140" y="2949661"/>
            <a:ext cx="8169025" cy="3385542"/>
          </a:xfrm>
          <a:prstGeom prst="rect">
            <a:avLst/>
          </a:prstGeom>
          <a:noFill/>
        </p:spPr>
        <p:txBody>
          <a:bodyPr wrap="square" rtlCol="0">
            <a:spAutoFit/>
          </a:bodyPr>
          <a:lstStyle/>
          <a:p>
            <a:endParaRPr lang="en-US" dirty="0"/>
          </a:p>
          <a:p>
            <a:endParaRPr lang="en-US" sz="2000" dirty="0" smtClean="0"/>
          </a:p>
          <a:p>
            <a:r>
              <a:rPr lang="en-US" sz="2000" dirty="0"/>
              <a:t>Under the aegis of sensationalism, the eighteenth century saw – at least in England, its American colonies, and France – something of a pedagogical </a:t>
            </a:r>
            <a:r>
              <a:rPr lang="en-US" sz="2000" dirty="0" smtClean="0"/>
              <a:t>mania. We see a renewed focus </a:t>
            </a:r>
            <a:r>
              <a:rPr lang="en-US" sz="2000" dirty="0"/>
              <a:t>on education. Locke provided the specific as well as the general impetus: </a:t>
            </a:r>
            <a:r>
              <a:rPr lang="en-US" sz="2000" dirty="0" smtClean="0"/>
              <a:t>He </a:t>
            </a:r>
            <a:r>
              <a:rPr lang="en-US" sz="2000" dirty="0"/>
              <a:t>wrote a book titled </a:t>
            </a:r>
            <a:r>
              <a:rPr lang="en-US" sz="2000" i="1" dirty="0"/>
              <a:t>Some Thoughts Concerning Education </a:t>
            </a:r>
            <a:r>
              <a:rPr lang="en-US" sz="2000" dirty="0"/>
              <a:t>(published in 1693), which was reprinted twenty times by 1764, spelling out the implications for child rearing based on sense perception.</a:t>
            </a:r>
            <a:endParaRPr lang="en-GB" sz="2000" dirty="0"/>
          </a:p>
          <a:p>
            <a:endParaRPr lang="en-GB" dirty="0"/>
          </a:p>
          <a:p>
            <a:endParaRPr lang="en-US" dirty="0"/>
          </a:p>
        </p:txBody>
      </p:sp>
    </p:spTree>
    <p:extLst>
      <p:ext uri="{BB962C8B-B14F-4D97-AF65-F5344CB8AC3E}">
        <p14:creationId xmlns:p14="http://schemas.microsoft.com/office/powerpoint/2010/main" val="1444045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80848" y="1025079"/>
            <a:ext cx="3431437" cy="2031325"/>
          </a:xfrm>
          <a:prstGeom prst="rect">
            <a:avLst/>
          </a:prstGeom>
          <a:noFill/>
        </p:spPr>
        <p:txBody>
          <a:bodyPr wrap="square" rtlCol="0">
            <a:spAutoFit/>
          </a:bodyPr>
          <a:lstStyle/>
          <a:p>
            <a:r>
              <a:rPr lang="en-US" b="1" dirty="0" smtClean="0"/>
              <a:t>Critique: </a:t>
            </a:r>
            <a:r>
              <a:rPr lang="en-US" dirty="0" smtClean="0"/>
              <a:t>a stable and coherent self could have its origin solely in sensation and reflection </a:t>
            </a:r>
          </a:p>
          <a:p>
            <a:endParaRPr lang="en-US" dirty="0"/>
          </a:p>
          <a:p>
            <a:endParaRPr lang="en-US" dirty="0"/>
          </a:p>
          <a:p>
            <a:endParaRPr lang="en-US" dirty="0" smtClean="0"/>
          </a:p>
          <a:p>
            <a:endParaRPr lang="en-US" dirty="0"/>
          </a:p>
        </p:txBody>
      </p:sp>
      <p:pic>
        <p:nvPicPr>
          <p:cNvPr id="4" name="Picture 3" descr="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001" y="396011"/>
            <a:ext cx="4247994" cy="5224745"/>
          </a:xfrm>
          <a:prstGeom prst="rect">
            <a:avLst/>
          </a:prstGeom>
        </p:spPr>
      </p:pic>
      <p:sp>
        <p:nvSpPr>
          <p:cNvPr id="5" name="TextBox 4"/>
          <p:cNvSpPr txBox="1"/>
          <p:nvPr/>
        </p:nvSpPr>
        <p:spPr>
          <a:xfrm>
            <a:off x="757590" y="6284179"/>
            <a:ext cx="2531087" cy="369332"/>
          </a:xfrm>
          <a:prstGeom prst="rect">
            <a:avLst/>
          </a:prstGeom>
          <a:noFill/>
        </p:spPr>
        <p:txBody>
          <a:bodyPr wrap="none" rtlCol="0">
            <a:spAutoFit/>
          </a:bodyPr>
          <a:lstStyle/>
          <a:p>
            <a:r>
              <a:rPr lang="en-US" dirty="0" smtClean="0"/>
              <a:t>David Hume (1711-1776)</a:t>
            </a:r>
            <a:endParaRPr lang="en-US" dirty="0"/>
          </a:p>
        </p:txBody>
      </p:sp>
      <p:sp>
        <p:nvSpPr>
          <p:cNvPr id="6" name="TextBox 5"/>
          <p:cNvSpPr txBox="1"/>
          <p:nvPr/>
        </p:nvSpPr>
        <p:spPr>
          <a:xfrm>
            <a:off x="4499995" y="2540414"/>
            <a:ext cx="4644005" cy="3970318"/>
          </a:xfrm>
          <a:prstGeom prst="rect">
            <a:avLst/>
          </a:prstGeom>
          <a:noFill/>
        </p:spPr>
        <p:txBody>
          <a:bodyPr wrap="square" rtlCol="0">
            <a:spAutoFit/>
          </a:bodyPr>
          <a:lstStyle/>
          <a:p>
            <a:r>
              <a:rPr lang="en-US" dirty="0" smtClean="0"/>
              <a:t>Hume shares Locke’s sensationalist </a:t>
            </a:r>
          </a:p>
          <a:p>
            <a:r>
              <a:rPr lang="en-US" dirty="0"/>
              <a:t>e</a:t>
            </a:r>
            <a:r>
              <a:rPr lang="en-US" dirty="0" smtClean="0"/>
              <a:t>pistemology </a:t>
            </a:r>
          </a:p>
          <a:p>
            <a:endParaRPr lang="en-US" dirty="0"/>
          </a:p>
          <a:p>
            <a:r>
              <a:rPr lang="en-US" dirty="0" smtClean="0"/>
              <a:t>Far from being unitary creatures who are ‘every </a:t>
            </a:r>
          </a:p>
          <a:p>
            <a:r>
              <a:rPr lang="en-US" dirty="0"/>
              <a:t>m</a:t>
            </a:r>
            <a:r>
              <a:rPr lang="en-US" dirty="0" smtClean="0"/>
              <a:t>oment intimately conscious of what we call our Self’ we are instead ‘nothing but a bundle or Collection of different perceptions, which succeed each other with an inconceivable rapidity, and are in flux and movement’. </a:t>
            </a:r>
          </a:p>
          <a:p>
            <a:endParaRPr lang="en-US" dirty="0"/>
          </a:p>
          <a:p>
            <a:r>
              <a:rPr lang="en-US" dirty="0"/>
              <a:t>C</a:t>
            </a:r>
            <a:r>
              <a:rPr lang="en-US" dirty="0" smtClean="0"/>
              <a:t>laim: The self is a’ fiction’ or an ‘artifice’ and a construction of the most unreliable of human mental faculties:</a:t>
            </a:r>
            <a:r>
              <a:rPr lang="en-US" dirty="0"/>
              <a:t> t</a:t>
            </a:r>
            <a:r>
              <a:rPr lang="en-US" dirty="0" smtClean="0"/>
              <a:t>he imagination (next to memory, and reason).</a:t>
            </a:r>
          </a:p>
        </p:txBody>
      </p:sp>
    </p:spTree>
    <p:extLst>
      <p:ext uri="{BB962C8B-B14F-4D97-AF65-F5344CB8AC3E}">
        <p14:creationId xmlns:p14="http://schemas.microsoft.com/office/powerpoint/2010/main" val="48341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727072"/>
            <a:ext cx="4322719" cy="369332"/>
          </a:xfrm>
          <a:prstGeom prst="rect">
            <a:avLst/>
          </a:prstGeom>
          <a:noFill/>
        </p:spPr>
        <p:txBody>
          <a:bodyPr wrap="square" rtlCol="0">
            <a:spAutoFit/>
          </a:bodyPr>
          <a:lstStyle/>
          <a:p>
            <a:r>
              <a:rPr lang="en-US" b="1" dirty="0"/>
              <a:t>Étienne </a:t>
            </a:r>
            <a:r>
              <a:rPr lang="en-US" b="1" dirty="0" err="1"/>
              <a:t>Bonnot</a:t>
            </a:r>
            <a:r>
              <a:rPr lang="en-US" b="1" dirty="0"/>
              <a:t> de </a:t>
            </a:r>
            <a:r>
              <a:rPr lang="en-US" b="1" dirty="0" err="1" smtClean="0"/>
              <a:t>Condillac</a:t>
            </a:r>
            <a:r>
              <a:rPr lang="en-US" b="1" dirty="0" smtClean="0"/>
              <a:t>  1714-1780 </a:t>
            </a:r>
            <a:endParaRPr lang="en-US" b="1" dirty="0"/>
          </a:p>
        </p:txBody>
      </p:sp>
      <p:pic>
        <p:nvPicPr>
          <p:cNvPr id="3" name="Picture 2" descr="220px-Etienne_Bonnot_de_Condill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130" y="924635"/>
            <a:ext cx="3492831" cy="4318399"/>
          </a:xfrm>
          <a:prstGeom prst="rect">
            <a:avLst/>
          </a:prstGeom>
        </p:spPr>
      </p:pic>
      <p:sp>
        <p:nvSpPr>
          <p:cNvPr id="4" name="TextBox 3"/>
          <p:cNvSpPr txBox="1"/>
          <p:nvPr/>
        </p:nvSpPr>
        <p:spPr>
          <a:xfrm>
            <a:off x="4545539" y="1827314"/>
            <a:ext cx="4033053" cy="923330"/>
          </a:xfrm>
          <a:prstGeom prst="rect">
            <a:avLst/>
          </a:prstGeom>
          <a:noFill/>
        </p:spPr>
        <p:txBody>
          <a:bodyPr wrap="square" rtlCol="0">
            <a:spAutoFit/>
          </a:bodyPr>
          <a:lstStyle/>
          <a:p>
            <a:r>
              <a:rPr lang="en-US" dirty="0" err="1"/>
              <a:t>Essai</a:t>
            </a:r>
            <a:r>
              <a:rPr lang="en-US" dirty="0"/>
              <a:t> </a:t>
            </a:r>
            <a:r>
              <a:rPr lang="en-US" dirty="0" err="1"/>
              <a:t>sur</a:t>
            </a:r>
            <a:r>
              <a:rPr lang="en-US" dirty="0"/>
              <a:t> </a:t>
            </a:r>
            <a:r>
              <a:rPr lang="en-US" dirty="0" err="1"/>
              <a:t>l'origine</a:t>
            </a:r>
            <a:r>
              <a:rPr lang="en-US" dirty="0"/>
              <a:t> des </a:t>
            </a:r>
            <a:r>
              <a:rPr lang="en-US" dirty="0" err="1"/>
              <a:t>connaissances</a:t>
            </a:r>
            <a:r>
              <a:rPr lang="en-US" dirty="0"/>
              <a:t> </a:t>
            </a:r>
            <a:r>
              <a:rPr lang="en-US" dirty="0" err="1" smtClean="0"/>
              <a:t>humaines</a:t>
            </a:r>
            <a:r>
              <a:rPr lang="en-US" dirty="0" smtClean="0"/>
              <a:t> (1746) – follows Locke and promotes is ideas in France</a:t>
            </a:r>
            <a:endParaRPr lang="en-US" dirty="0"/>
          </a:p>
        </p:txBody>
      </p:sp>
      <p:sp>
        <p:nvSpPr>
          <p:cNvPr id="5" name="TextBox 4"/>
          <p:cNvSpPr txBox="1"/>
          <p:nvPr/>
        </p:nvSpPr>
        <p:spPr>
          <a:xfrm>
            <a:off x="4099899" y="3119805"/>
            <a:ext cx="5044101" cy="4247317"/>
          </a:xfrm>
          <a:prstGeom prst="rect">
            <a:avLst/>
          </a:prstGeom>
          <a:noFill/>
        </p:spPr>
        <p:txBody>
          <a:bodyPr wrap="square" rtlCol="0">
            <a:spAutoFit/>
          </a:bodyPr>
          <a:lstStyle/>
          <a:p>
            <a:r>
              <a:rPr lang="en-US" b="1" dirty="0" err="1" smtClean="0"/>
              <a:t>Traité</a:t>
            </a:r>
            <a:r>
              <a:rPr lang="en-US" b="1" dirty="0" smtClean="0"/>
              <a:t> </a:t>
            </a:r>
            <a:r>
              <a:rPr lang="en-US" b="1" dirty="0"/>
              <a:t>des sensations (1754</a:t>
            </a:r>
            <a:r>
              <a:rPr lang="en-US" b="1" dirty="0" smtClean="0"/>
              <a:t>)”</a:t>
            </a:r>
          </a:p>
          <a:p>
            <a:r>
              <a:rPr lang="en-US" dirty="0" smtClean="0"/>
              <a:t>Questions Locke’s idea that sense give is intuitively knowledge of objects. </a:t>
            </a:r>
          </a:p>
          <a:p>
            <a:endParaRPr lang="en-US" dirty="0"/>
          </a:p>
          <a:p>
            <a:r>
              <a:rPr lang="en-US" dirty="0" smtClean="0"/>
              <a:t>Consequence: We need to study each sense and have to train them. </a:t>
            </a:r>
          </a:p>
          <a:p>
            <a:endParaRPr lang="en-US" dirty="0" smtClean="0"/>
          </a:p>
          <a:p>
            <a:r>
              <a:rPr lang="en-US" dirty="0" smtClean="0"/>
              <a:t>Claim: all human faculties and knowledge are transferred sensation (exclude the idea of self-reflection from Locke)</a:t>
            </a:r>
          </a:p>
          <a:p>
            <a:endParaRPr lang="en-US" dirty="0"/>
          </a:p>
          <a:p>
            <a:r>
              <a:rPr lang="en-US" dirty="0" smtClean="0"/>
              <a:t>Example of statue that is ‘awaken’ by one sense after another</a:t>
            </a:r>
          </a:p>
          <a:p>
            <a:endParaRPr lang="en-US" dirty="0"/>
          </a:p>
          <a:p>
            <a:endParaRPr lang="en-US" dirty="0"/>
          </a:p>
        </p:txBody>
      </p:sp>
      <p:sp>
        <p:nvSpPr>
          <p:cNvPr id="6" name="TextBox 5"/>
          <p:cNvSpPr txBox="1"/>
          <p:nvPr/>
        </p:nvSpPr>
        <p:spPr>
          <a:xfrm>
            <a:off x="4701514" y="757667"/>
            <a:ext cx="3470083" cy="369332"/>
          </a:xfrm>
          <a:prstGeom prst="rect">
            <a:avLst/>
          </a:prstGeom>
          <a:noFill/>
        </p:spPr>
        <p:txBody>
          <a:bodyPr wrap="none" rtlCol="0">
            <a:spAutoFit/>
          </a:bodyPr>
          <a:lstStyle/>
          <a:p>
            <a:r>
              <a:rPr lang="en-US" dirty="0" smtClean="0"/>
              <a:t>Locke’s followers on the continent: </a:t>
            </a:r>
            <a:endParaRPr lang="en-US" dirty="0"/>
          </a:p>
        </p:txBody>
      </p:sp>
    </p:spTree>
    <p:extLst>
      <p:ext uri="{BB962C8B-B14F-4D97-AF65-F5344CB8AC3E}">
        <p14:creationId xmlns:p14="http://schemas.microsoft.com/office/powerpoint/2010/main" val="3981792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727072"/>
            <a:ext cx="4322719" cy="369332"/>
          </a:xfrm>
          <a:prstGeom prst="rect">
            <a:avLst/>
          </a:prstGeom>
          <a:noFill/>
        </p:spPr>
        <p:txBody>
          <a:bodyPr wrap="square" rtlCol="0">
            <a:spAutoFit/>
          </a:bodyPr>
          <a:lstStyle/>
          <a:p>
            <a:r>
              <a:rPr lang="en-US" b="1" dirty="0"/>
              <a:t>Étienne </a:t>
            </a:r>
            <a:r>
              <a:rPr lang="en-US" b="1" dirty="0" err="1"/>
              <a:t>Bonnot</a:t>
            </a:r>
            <a:r>
              <a:rPr lang="en-US" b="1" dirty="0"/>
              <a:t> de </a:t>
            </a:r>
            <a:r>
              <a:rPr lang="en-US" b="1" dirty="0" err="1" smtClean="0"/>
              <a:t>Condillac</a:t>
            </a:r>
            <a:r>
              <a:rPr lang="en-US" b="1" dirty="0" smtClean="0"/>
              <a:t>  1714-1780 </a:t>
            </a:r>
            <a:endParaRPr lang="en-US" b="1" dirty="0"/>
          </a:p>
        </p:txBody>
      </p:sp>
      <p:pic>
        <p:nvPicPr>
          <p:cNvPr id="3" name="Picture 2" descr="220px-Etienne_Bonnot_de_Condill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130" y="924635"/>
            <a:ext cx="3492831" cy="4318399"/>
          </a:xfrm>
          <a:prstGeom prst="rect">
            <a:avLst/>
          </a:prstGeom>
        </p:spPr>
      </p:pic>
      <p:sp>
        <p:nvSpPr>
          <p:cNvPr id="5" name="TextBox 4"/>
          <p:cNvSpPr txBox="1"/>
          <p:nvPr/>
        </p:nvSpPr>
        <p:spPr>
          <a:xfrm>
            <a:off x="4099899" y="995717"/>
            <a:ext cx="5044101" cy="4801315"/>
          </a:xfrm>
          <a:prstGeom prst="rect">
            <a:avLst/>
          </a:prstGeom>
          <a:noFill/>
        </p:spPr>
        <p:txBody>
          <a:bodyPr wrap="square" rtlCol="0">
            <a:spAutoFit/>
          </a:bodyPr>
          <a:lstStyle/>
          <a:p>
            <a:r>
              <a:rPr lang="en-US" b="1" dirty="0" err="1" smtClean="0"/>
              <a:t>Traité</a:t>
            </a:r>
            <a:r>
              <a:rPr lang="en-US" b="1" dirty="0" smtClean="0"/>
              <a:t> </a:t>
            </a:r>
            <a:r>
              <a:rPr lang="en-US" b="1" dirty="0"/>
              <a:t>des sensations (1754</a:t>
            </a:r>
            <a:r>
              <a:rPr lang="en-US" b="1" dirty="0" smtClean="0"/>
              <a:t>)”</a:t>
            </a:r>
          </a:p>
          <a:p>
            <a:endParaRPr lang="en-US" dirty="0" smtClean="0"/>
          </a:p>
          <a:p>
            <a:r>
              <a:rPr lang="en-GB" dirty="0"/>
              <a:t>The conclusion of the whole work is that in the natural order of things, everything has its source in sensation, including our passions and feelings – so the passions are nothing but sensation transformed.</a:t>
            </a:r>
          </a:p>
          <a:p>
            <a:endParaRPr lang="en-GB" dirty="0" smtClean="0"/>
          </a:p>
          <a:p>
            <a:r>
              <a:rPr lang="en-GB" dirty="0" smtClean="0"/>
              <a:t>In </a:t>
            </a:r>
            <a:r>
              <a:rPr lang="en-GB" dirty="0"/>
              <a:t>addition, such concepts, underpinned the belief that humans could be trained </a:t>
            </a:r>
            <a:r>
              <a:rPr lang="en-GB" i="1" dirty="0"/>
              <a:t>via their senses</a:t>
            </a:r>
            <a:r>
              <a:rPr lang="en-GB" dirty="0"/>
              <a:t> into useful </a:t>
            </a:r>
            <a:r>
              <a:rPr lang="en-GB" dirty="0" smtClean="0"/>
              <a:t>citizens – the construction </a:t>
            </a:r>
            <a:r>
              <a:rPr lang="en-GB" dirty="0"/>
              <a:t>of individual Man who would </a:t>
            </a:r>
            <a:r>
              <a:rPr lang="en-US" dirty="0"/>
              <a:t>be able to fit into a new, better</a:t>
            </a:r>
            <a:r>
              <a:rPr lang="en-GB" dirty="0"/>
              <a:t> society. </a:t>
            </a:r>
            <a:endParaRPr lang="en-GB" dirty="0"/>
          </a:p>
          <a:p>
            <a:endParaRPr lang="en-GB" dirty="0" smtClean="0"/>
          </a:p>
          <a:p>
            <a:r>
              <a:rPr lang="en-GB" b="1" dirty="0" err="1" smtClean="0"/>
              <a:t>Condillac</a:t>
            </a:r>
            <a:r>
              <a:rPr lang="en-GB" b="1" dirty="0" smtClean="0"/>
              <a:t> </a:t>
            </a:r>
            <a:r>
              <a:rPr lang="en-GB" b="1" dirty="0"/>
              <a:t>provides a focus on the trainability of a person’s senses, and by extension, their feelings and sentiments.</a:t>
            </a:r>
          </a:p>
          <a:p>
            <a:endParaRPr lang="en-US" dirty="0"/>
          </a:p>
          <a:p>
            <a:endParaRPr lang="en-US" dirty="0"/>
          </a:p>
        </p:txBody>
      </p:sp>
    </p:spTree>
    <p:extLst>
      <p:ext uri="{BB962C8B-B14F-4D97-AF65-F5344CB8AC3E}">
        <p14:creationId xmlns:p14="http://schemas.microsoft.com/office/powerpoint/2010/main" val="3902375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0374-004-47E5ED4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20" y="0"/>
            <a:ext cx="5067300" cy="5715000"/>
          </a:xfrm>
          <a:prstGeom prst="rect">
            <a:avLst/>
          </a:prstGeom>
        </p:spPr>
      </p:pic>
      <p:sp>
        <p:nvSpPr>
          <p:cNvPr id="3" name="TextBox 2"/>
          <p:cNvSpPr txBox="1"/>
          <p:nvPr/>
        </p:nvSpPr>
        <p:spPr>
          <a:xfrm>
            <a:off x="713026" y="6039051"/>
            <a:ext cx="3272388" cy="369332"/>
          </a:xfrm>
          <a:prstGeom prst="rect">
            <a:avLst/>
          </a:prstGeom>
          <a:noFill/>
        </p:spPr>
        <p:txBody>
          <a:bodyPr wrap="none" rtlCol="0">
            <a:spAutoFit/>
          </a:bodyPr>
          <a:lstStyle/>
          <a:p>
            <a:r>
              <a:rPr lang="en-US" dirty="0" smtClean="0"/>
              <a:t>Franz Anton Mesmer, 1743-1815</a:t>
            </a:r>
            <a:endParaRPr lang="en-US" dirty="0"/>
          </a:p>
        </p:txBody>
      </p:sp>
      <p:sp>
        <p:nvSpPr>
          <p:cNvPr id="4" name="TextBox 3"/>
          <p:cNvSpPr txBox="1"/>
          <p:nvPr/>
        </p:nvSpPr>
        <p:spPr>
          <a:xfrm>
            <a:off x="5290120" y="429601"/>
            <a:ext cx="3853880" cy="4801315"/>
          </a:xfrm>
          <a:prstGeom prst="rect">
            <a:avLst/>
          </a:prstGeom>
          <a:noFill/>
        </p:spPr>
        <p:txBody>
          <a:bodyPr wrap="square" rtlCol="0">
            <a:spAutoFit/>
          </a:bodyPr>
          <a:lstStyle/>
          <a:p>
            <a:r>
              <a:rPr lang="en-US" dirty="0" smtClean="0"/>
              <a:t>He proclaimed to have discovered a </a:t>
            </a:r>
            <a:r>
              <a:rPr lang="en-US" dirty="0"/>
              <a:t>superfine fluid of sensation and feeling that penetrated and surrounded all bodies…. It was a disequilibrium of this fluid within the body that lead to disease</a:t>
            </a:r>
            <a:r>
              <a:rPr lang="en-US" dirty="0" smtClean="0"/>
              <a:t>.</a:t>
            </a:r>
          </a:p>
          <a:p>
            <a:endParaRPr lang="en-US" dirty="0"/>
          </a:p>
          <a:p>
            <a:r>
              <a:rPr lang="en-US" dirty="0"/>
              <a:t>Luckily the fluid was </a:t>
            </a:r>
            <a:r>
              <a:rPr lang="en-US" dirty="0" err="1"/>
              <a:t>polarised</a:t>
            </a:r>
            <a:r>
              <a:rPr lang="en-US" dirty="0"/>
              <a:t>, like a magnet, and capable of being manipulated and redirected by a </a:t>
            </a:r>
            <a:r>
              <a:rPr lang="en-US" dirty="0" err="1"/>
              <a:t>specialised</a:t>
            </a:r>
            <a:r>
              <a:rPr lang="en-US" dirty="0"/>
              <a:t> physician in order to cure the disease in a process that </a:t>
            </a:r>
            <a:r>
              <a:rPr lang="en-US" dirty="0"/>
              <a:t>M</a:t>
            </a:r>
            <a:r>
              <a:rPr lang="en-US" dirty="0" smtClean="0"/>
              <a:t>esmer </a:t>
            </a:r>
            <a:r>
              <a:rPr lang="en-US" dirty="0"/>
              <a:t>called </a:t>
            </a:r>
            <a:r>
              <a:rPr lang="en-US" dirty="0" smtClean="0"/>
              <a:t>‘animal magnetism’. </a:t>
            </a:r>
            <a:endParaRPr lang="en-GB" dirty="0"/>
          </a:p>
          <a:p>
            <a:endParaRPr lang="en-US" dirty="0"/>
          </a:p>
          <a:p>
            <a:r>
              <a:rPr lang="en-US" dirty="0" smtClean="0"/>
              <a:t>His theory </a:t>
            </a:r>
            <a:r>
              <a:rPr lang="en-US" dirty="0"/>
              <a:t>attracted a wide following between about 1780 and </a:t>
            </a:r>
            <a:r>
              <a:rPr lang="en-US" dirty="0" smtClean="0"/>
              <a:t>1850 all over Europe.</a:t>
            </a:r>
            <a:endParaRPr lang="en-US" dirty="0"/>
          </a:p>
        </p:txBody>
      </p:sp>
    </p:spTree>
    <p:extLst>
      <p:ext uri="{BB962C8B-B14F-4D97-AF65-F5344CB8AC3E}">
        <p14:creationId xmlns:p14="http://schemas.microsoft.com/office/powerpoint/2010/main" val="1995488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urner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194" y="869091"/>
            <a:ext cx="4607994" cy="4607994"/>
          </a:xfrm>
          <a:prstGeom prst="rect">
            <a:avLst/>
          </a:prstGeom>
        </p:spPr>
      </p:pic>
      <p:sp>
        <p:nvSpPr>
          <p:cNvPr id="2" name="Rectangle 1"/>
          <p:cNvSpPr/>
          <p:nvPr/>
        </p:nvSpPr>
        <p:spPr>
          <a:xfrm>
            <a:off x="4368800" y="212239"/>
            <a:ext cx="4572000" cy="5016758"/>
          </a:xfrm>
          <a:prstGeom prst="rect">
            <a:avLst/>
          </a:prstGeom>
        </p:spPr>
        <p:txBody>
          <a:bodyPr>
            <a:spAutoFit/>
          </a:bodyPr>
          <a:lstStyle/>
          <a:p>
            <a:r>
              <a:rPr lang="en-US" sz="2000" dirty="0"/>
              <a:t>H</a:t>
            </a:r>
            <a:r>
              <a:rPr lang="en-US" sz="2000" dirty="0" smtClean="0"/>
              <a:t>is </a:t>
            </a:r>
            <a:r>
              <a:rPr lang="en-US" sz="2000" dirty="0"/>
              <a:t>patients would sit </a:t>
            </a:r>
            <a:r>
              <a:rPr lang="en-US" sz="2000" dirty="0" smtClean="0"/>
              <a:t>around the </a:t>
            </a:r>
            <a:r>
              <a:rPr lang="en-US" sz="2000" dirty="0"/>
              <a:t>mesmeric tub. Among these devotees, the ability to succumb to an affective or emotional crisis, or convulsive seizure, was prized as a mark of </a:t>
            </a:r>
            <a:r>
              <a:rPr lang="en-US" sz="2000" dirty="0" smtClean="0"/>
              <a:t>sensibility  </a:t>
            </a:r>
            <a:r>
              <a:rPr lang="en-US" sz="2000" dirty="0"/>
              <a:t>– the capacity for intense feeling thought to be rooted in nervous physiology. </a:t>
            </a:r>
            <a:endParaRPr lang="en-GB" sz="2000" dirty="0"/>
          </a:p>
          <a:p>
            <a:r>
              <a:rPr lang="en-US" sz="2000" dirty="0"/>
              <a:t> </a:t>
            </a:r>
            <a:endParaRPr lang="en-GB" sz="2000" dirty="0"/>
          </a:p>
          <a:p>
            <a:r>
              <a:rPr lang="en-GB" sz="2000" dirty="0"/>
              <a:t>The most sensible effects were produced on the approach of Mesmer, who was said to convey the fluid by certain motions of his hands or eyes. And many patients claimed to feel peculiar sensations or had convulsions that were interpreted as crises and were supposed to bring about the cure.</a:t>
            </a:r>
          </a:p>
        </p:txBody>
      </p:sp>
    </p:spTree>
    <p:extLst>
      <p:ext uri="{BB962C8B-B14F-4D97-AF65-F5344CB8AC3E}">
        <p14:creationId xmlns:p14="http://schemas.microsoft.com/office/powerpoint/2010/main" val="1231609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urn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992" y="1188449"/>
            <a:ext cx="4171983" cy="4296027"/>
          </a:xfrm>
          <a:prstGeom prst="rect">
            <a:avLst/>
          </a:prstGeom>
        </p:spPr>
      </p:pic>
      <p:sp>
        <p:nvSpPr>
          <p:cNvPr id="4" name="Rectangle 3"/>
          <p:cNvSpPr/>
          <p:nvPr/>
        </p:nvSpPr>
        <p:spPr>
          <a:xfrm>
            <a:off x="5310349" y="323910"/>
            <a:ext cx="3597955" cy="5355313"/>
          </a:xfrm>
          <a:prstGeom prst="rect">
            <a:avLst/>
          </a:prstGeom>
        </p:spPr>
        <p:txBody>
          <a:bodyPr wrap="square">
            <a:spAutoFit/>
          </a:bodyPr>
          <a:lstStyle/>
          <a:p>
            <a:r>
              <a:rPr lang="en-GB" dirty="0"/>
              <a:t>in the 1780s at the height of Mesmer’s notoriety two royal commissions launched an investigation into his practices, as they feared it might cause civil unrest if the </a:t>
            </a:r>
            <a:r>
              <a:rPr lang="en-US" dirty="0"/>
              <a:t>passions and feelings of patients became un-ruled </a:t>
            </a:r>
            <a:endParaRPr lang="en-GB" dirty="0"/>
          </a:p>
          <a:p>
            <a:r>
              <a:rPr lang="en-GB" dirty="0"/>
              <a:t> </a:t>
            </a:r>
          </a:p>
          <a:p>
            <a:r>
              <a:rPr lang="en-GB" dirty="0"/>
              <a:t>The commission conducted a series of experiments aimed, not at determining whether Mesmer's treatment worked, but whether he had really discovered a new physical fluid. </a:t>
            </a:r>
            <a:r>
              <a:rPr lang="en-US" dirty="0"/>
              <a:t>T</a:t>
            </a:r>
            <a:r>
              <a:rPr lang="en-US" dirty="0" smtClean="0"/>
              <a:t>hey </a:t>
            </a:r>
            <a:r>
              <a:rPr lang="en-US" dirty="0"/>
              <a:t>accepted the authenticity of the convulsions produced by the treatment, however they ascribed them to the over-stimulated imagination of patients seated around the mesmeric tub.</a:t>
            </a:r>
            <a:endParaRPr lang="en-GB" dirty="0"/>
          </a:p>
        </p:txBody>
      </p:sp>
    </p:spTree>
    <p:extLst>
      <p:ext uri="{BB962C8B-B14F-4D97-AF65-F5344CB8AC3E}">
        <p14:creationId xmlns:p14="http://schemas.microsoft.com/office/powerpoint/2010/main" val="3744902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68361" y="1582188"/>
            <a:ext cx="3164051" cy="3693319"/>
          </a:xfrm>
          <a:prstGeom prst="rect">
            <a:avLst/>
          </a:prstGeom>
          <a:noFill/>
        </p:spPr>
        <p:txBody>
          <a:bodyPr wrap="square" rtlCol="0">
            <a:spAutoFit/>
          </a:bodyPr>
          <a:lstStyle/>
          <a:p>
            <a:r>
              <a:rPr lang="en-US" dirty="0" smtClean="0"/>
              <a:t>Claim: </a:t>
            </a:r>
            <a:r>
              <a:rPr lang="en-GB" dirty="0" smtClean="0"/>
              <a:t> </a:t>
            </a:r>
            <a:r>
              <a:rPr lang="en-GB" dirty="0"/>
              <a:t>mesmerism did pose a problem for </a:t>
            </a:r>
            <a:r>
              <a:rPr lang="en-GB" dirty="0" smtClean="0"/>
              <a:t>the scientific committee not </a:t>
            </a:r>
            <a:r>
              <a:rPr lang="en-GB" dirty="0"/>
              <a:t>by departing from the science of his time, nor by violating the </a:t>
            </a:r>
            <a:r>
              <a:rPr lang="en-GB" dirty="0" smtClean="0"/>
              <a:t>rules </a:t>
            </a:r>
            <a:r>
              <a:rPr lang="en-GB" b="1" dirty="0" smtClean="0"/>
              <a:t>but by too literally applying its credo</a:t>
            </a:r>
            <a:r>
              <a:rPr lang="en-GB" dirty="0" smtClean="0"/>
              <a:t>. </a:t>
            </a:r>
            <a:r>
              <a:rPr lang="en-GB" dirty="0"/>
              <a:t>The </a:t>
            </a:r>
            <a:r>
              <a:rPr lang="en-GB" dirty="0" smtClean="0"/>
              <a:t>credo </a:t>
            </a:r>
            <a:r>
              <a:rPr lang="en-GB" dirty="0"/>
              <a:t>of sensation and </a:t>
            </a:r>
            <a:r>
              <a:rPr lang="en-GB" dirty="0" smtClean="0"/>
              <a:t>sensibility. </a:t>
            </a:r>
            <a:r>
              <a:rPr lang="en-GB" dirty="0"/>
              <a:t>Mesmer was a kind of caricature of natural science in the sentimental-empiricist idiom. </a:t>
            </a:r>
            <a:r>
              <a:rPr lang="en-GB" dirty="0" smtClean="0"/>
              <a:t>(Jessica </a:t>
            </a:r>
            <a:r>
              <a:rPr lang="en-GB" dirty="0" err="1" smtClean="0"/>
              <a:t>Riski</a:t>
            </a:r>
            <a:r>
              <a:rPr lang="en-GB" dirty="0" smtClean="0"/>
              <a:t>, Science in the Age of Sensibility)</a:t>
            </a:r>
            <a:endParaRPr lang="en-GB" dirty="0"/>
          </a:p>
          <a:p>
            <a:endParaRPr lang="en-US" dirty="0"/>
          </a:p>
        </p:txBody>
      </p:sp>
      <p:pic>
        <p:nvPicPr>
          <p:cNvPr id="3" name="Picture 2" descr="mesm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051" y="423137"/>
            <a:ext cx="3931920" cy="4858512"/>
          </a:xfrm>
          <a:prstGeom prst="rect">
            <a:avLst/>
          </a:prstGeom>
        </p:spPr>
      </p:pic>
    </p:spTree>
    <p:extLst>
      <p:ext uri="{BB962C8B-B14F-4D97-AF65-F5344CB8AC3E}">
        <p14:creationId xmlns:p14="http://schemas.microsoft.com/office/powerpoint/2010/main" val="22107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5847" y="445686"/>
            <a:ext cx="6974284" cy="5632312"/>
          </a:xfrm>
          <a:prstGeom prst="rect">
            <a:avLst/>
          </a:prstGeom>
          <a:noFill/>
        </p:spPr>
        <p:txBody>
          <a:bodyPr wrap="square" rtlCol="0">
            <a:spAutoFit/>
          </a:bodyPr>
          <a:lstStyle/>
          <a:p>
            <a:endParaRPr lang="en-US" dirty="0"/>
          </a:p>
          <a:p>
            <a:r>
              <a:rPr lang="en-US" b="1" dirty="0" smtClean="0"/>
              <a:t>Sensationalism is extremely successful and is spreading through wider culture </a:t>
            </a:r>
            <a:r>
              <a:rPr lang="en-US" dirty="0" smtClean="0"/>
              <a:t>(e.g. diaries, memoires and novel reading spreads idea of sensationalism and feeling as a response – the drama of the subjective)</a:t>
            </a:r>
          </a:p>
          <a:p>
            <a:endParaRPr lang="en-US" dirty="0"/>
          </a:p>
          <a:p>
            <a:r>
              <a:rPr lang="en-US" dirty="0" smtClean="0"/>
              <a:t>Sensationalism shaped the entire 18</a:t>
            </a:r>
            <a:r>
              <a:rPr lang="en-US" baseline="30000" dirty="0" smtClean="0"/>
              <a:t>th</a:t>
            </a:r>
            <a:r>
              <a:rPr lang="en-US" dirty="0" smtClean="0"/>
              <a:t> century culture, a culture of sensibility; Locke is applied to other subjects (literature; morals, emotions etc.)</a:t>
            </a:r>
          </a:p>
          <a:p>
            <a:endParaRPr lang="en-US" dirty="0"/>
          </a:p>
          <a:p>
            <a:r>
              <a:rPr lang="en-US" b="1" dirty="0" smtClean="0"/>
              <a:t>Denis Diderot on sensibility in 1760: </a:t>
            </a:r>
          </a:p>
          <a:p>
            <a:endParaRPr lang="en-US" dirty="0"/>
          </a:p>
          <a:p>
            <a:r>
              <a:rPr lang="en-US" dirty="0" smtClean="0"/>
              <a:t>	‘A vivid effect on our souls of an infinity of delicate observations’</a:t>
            </a:r>
          </a:p>
          <a:p>
            <a:endParaRPr lang="en-US" dirty="0"/>
          </a:p>
          <a:p>
            <a:r>
              <a:rPr lang="en-US" b="1" dirty="0" smtClean="0"/>
              <a:t>Sentiment: an emotional ‘movement’ in the body in response to a physical sensation </a:t>
            </a:r>
          </a:p>
          <a:p>
            <a:endParaRPr lang="en-US" dirty="0"/>
          </a:p>
          <a:p>
            <a:r>
              <a:rPr lang="en-US" dirty="0" smtClean="0"/>
              <a:t>sensibility is the’ first germ of thought’ deriving directly from nature; BUT by middle of 18</a:t>
            </a:r>
            <a:r>
              <a:rPr lang="en-US" baseline="30000" dirty="0" smtClean="0"/>
              <a:t>th</a:t>
            </a:r>
            <a:r>
              <a:rPr lang="en-US" dirty="0" smtClean="0"/>
              <a:t> century is a physical sensation AND a moral sentiment (distinction and chronology gets lost) </a:t>
            </a:r>
          </a:p>
          <a:p>
            <a:endParaRPr lang="en-US" dirty="0"/>
          </a:p>
        </p:txBody>
      </p:sp>
    </p:spTree>
    <p:extLst>
      <p:ext uri="{BB962C8B-B14F-4D97-AF65-F5344CB8AC3E}">
        <p14:creationId xmlns:p14="http://schemas.microsoft.com/office/powerpoint/2010/main" val="1705928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20px-JohnLock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700" y="748237"/>
            <a:ext cx="4156452" cy="5365653"/>
          </a:xfrm>
          <a:prstGeom prst="rect">
            <a:avLst/>
          </a:prstGeom>
        </p:spPr>
      </p:pic>
      <p:sp>
        <p:nvSpPr>
          <p:cNvPr id="5" name="TextBox 4"/>
          <p:cNvSpPr txBox="1"/>
          <p:nvPr/>
        </p:nvSpPr>
        <p:spPr>
          <a:xfrm>
            <a:off x="646180" y="6217326"/>
            <a:ext cx="2289208" cy="646331"/>
          </a:xfrm>
          <a:prstGeom prst="rect">
            <a:avLst/>
          </a:prstGeom>
          <a:noFill/>
        </p:spPr>
        <p:txBody>
          <a:bodyPr wrap="none" rtlCol="0">
            <a:spAutoFit/>
          </a:bodyPr>
          <a:lstStyle/>
          <a:p>
            <a:r>
              <a:rPr lang="en-US" b="1" dirty="0" smtClean="0"/>
              <a:t>John Locke 1632-1704</a:t>
            </a:r>
          </a:p>
          <a:p>
            <a:r>
              <a:rPr lang="en-US" b="1" smtClean="0"/>
              <a:t> </a:t>
            </a:r>
            <a:endParaRPr lang="en-US" b="1" dirty="0"/>
          </a:p>
        </p:txBody>
      </p:sp>
      <p:sp>
        <p:nvSpPr>
          <p:cNvPr id="6" name="TextBox 5"/>
          <p:cNvSpPr txBox="1"/>
          <p:nvPr/>
        </p:nvSpPr>
        <p:spPr>
          <a:xfrm>
            <a:off x="5525951" y="2495844"/>
            <a:ext cx="184666" cy="369332"/>
          </a:xfrm>
          <a:prstGeom prst="rect">
            <a:avLst/>
          </a:prstGeom>
          <a:noFill/>
        </p:spPr>
        <p:txBody>
          <a:bodyPr wrap="none" rtlCol="0">
            <a:spAutoFit/>
          </a:bodyPr>
          <a:lstStyle/>
          <a:p>
            <a:endParaRPr lang="en-US" dirty="0"/>
          </a:p>
        </p:txBody>
      </p:sp>
      <p:sp>
        <p:nvSpPr>
          <p:cNvPr id="7" name="TextBox 6"/>
          <p:cNvSpPr txBox="1"/>
          <p:nvPr/>
        </p:nvSpPr>
        <p:spPr>
          <a:xfrm>
            <a:off x="4378152" y="404119"/>
            <a:ext cx="4399324" cy="646331"/>
          </a:xfrm>
          <a:prstGeom prst="rect">
            <a:avLst/>
          </a:prstGeom>
          <a:noFill/>
        </p:spPr>
        <p:txBody>
          <a:bodyPr wrap="square" rtlCol="0">
            <a:spAutoFit/>
          </a:bodyPr>
          <a:lstStyle/>
          <a:p>
            <a:r>
              <a:rPr lang="en-US" b="1" dirty="0" smtClean="0"/>
              <a:t>Essay Concerning </a:t>
            </a:r>
            <a:r>
              <a:rPr lang="en-US" b="1" dirty="0"/>
              <a:t>H</a:t>
            </a:r>
            <a:r>
              <a:rPr lang="en-US" b="1" dirty="0" smtClean="0"/>
              <a:t>uman Understanding </a:t>
            </a:r>
            <a:r>
              <a:rPr lang="en-US" dirty="0" smtClean="0"/>
              <a:t>(1690; 1694)</a:t>
            </a:r>
            <a:endParaRPr lang="en-US" dirty="0"/>
          </a:p>
        </p:txBody>
      </p:sp>
      <p:sp>
        <p:nvSpPr>
          <p:cNvPr id="8" name="TextBox 7"/>
          <p:cNvSpPr txBox="1"/>
          <p:nvPr/>
        </p:nvSpPr>
        <p:spPr>
          <a:xfrm>
            <a:off x="4512832" y="1121668"/>
            <a:ext cx="4399324" cy="5355313"/>
          </a:xfrm>
          <a:prstGeom prst="rect">
            <a:avLst/>
          </a:prstGeom>
          <a:noFill/>
        </p:spPr>
        <p:txBody>
          <a:bodyPr wrap="square" rtlCol="0">
            <a:spAutoFit/>
          </a:bodyPr>
          <a:lstStyle/>
          <a:p>
            <a:r>
              <a:rPr lang="en-US" dirty="0"/>
              <a:t>p</a:t>
            </a:r>
            <a:r>
              <a:rPr lang="en-US" dirty="0" smtClean="0"/>
              <a:t>resents a new </a:t>
            </a:r>
            <a:r>
              <a:rPr lang="en-US" dirty="0"/>
              <a:t>idea about </a:t>
            </a:r>
            <a:r>
              <a:rPr lang="en-US" dirty="0" smtClean="0"/>
              <a:t>human nature and the self which becomes the basis for all thinking about self and mind during the 18</a:t>
            </a:r>
            <a:r>
              <a:rPr lang="en-US" baseline="30000" dirty="0" smtClean="0"/>
              <a:t>th</a:t>
            </a:r>
            <a:r>
              <a:rPr lang="en-US" dirty="0" smtClean="0"/>
              <a:t> century</a:t>
            </a:r>
          </a:p>
          <a:p>
            <a:endParaRPr lang="en-US" dirty="0"/>
          </a:p>
          <a:p>
            <a:r>
              <a:rPr lang="en-US" dirty="0" smtClean="0"/>
              <a:t>Thesis: all is based on the working of the </a:t>
            </a:r>
            <a:r>
              <a:rPr lang="en-US" dirty="0" smtClean="0"/>
              <a:t>senses</a:t>
            </a:r>
          </a:p>
          <a:p>
            <a:endParaRPr lang="en-US" dirty="0"/>
          </a:p>
          <a:p>
            <a:r>
              <a:rPr lang="en-GB" dirty="0"/>
              <a:t>Locke is engaging with two very pressing and animating issues at the time:</a:t>
            </a:r>
          </a:p>
          <a:p>
            <a:pPr marL="342900" indent="-342900">
              <a:buAutoNum type="arabicPeriod"/>
            </a:pPr>
            <a:r>
              <a:rPr lang="en-GB" dirty="0" smtClean="0"/>
              <a:t>the </a:t>
            </a:r>
            <a:r>
              <a:rPr lang="en-GB" dirty="0"/>
              <a:t>unresolved relationship between mind and body – thrown up by Descartes theory</a:t>
            </a:r>
            <a:r>
              <a:rPr lang="en-GB" dirty="0" smtClean="0"/>
              <a:t>.</a:t>
            </a:r>
          </a:p>
          <a:p>
            <a:endParaRPr lang="en-GB" dirty="0"/>
          </a:p>
          <a:p>
            <a:r>
              <a:rPr lang="en-GB" dirty="0"/>
              <a:t>2. the developing consensus that knowledge is gained through individual sense experience (based on the popularity of </a:t>
            </a:r>
            <a:r>
              <a:rPr lang="en-GB" dirty="0" smtClean="0"/>
              <a:t>Newton’s </a:t>
            </a:r>
            <a:r>
              <a:rPr lang="en-GB" dirty="0"/>
              <a:t>method). </a:t>
            </a:r>
          </a:p>
          <a:p>
            <a:endParaRPr lang="en-US" dirty="0" smtClean="0"/>
          </a:p>
        </p:txBody>
      </p:sp>
    </p:spTree>
    <p:extLst>
      <p:ext uri="{BB962C8B-B14F-4D97-AF65-F5344CB8AC3E}">
        <p14:creationId xmlns:p14="http://schemas.microsoft.com/office/powerpoint/2010/main" val="4124011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914400"/>
            <a:ext cx="6234887" cy="369332"/>
          </a:xfrm>
          <a:prstGeom prst="rect">
            <a:avLst/>
          </a:prstGeom>
          <a:noFill/>
        </p:spPr>
        <p:txBody>
          <a:bodyPr wrap="none" rtlCol="0">
            <a:spAutoFit/>
          </a:bodyPr>
          <a:lstStyle/>
          <a:p>
            <a:r>
              <a:rPr lang="en-US" b="1" dirty="0" smtClean="0"/>
              <a:t>18</a:t>
            </a:r>
            <a:r>
              <a:rPr lang="en-US" b="1" baseline="30000" dirty="0" smtClean="0"/>
              <a:t>th</a:t>
            </a:r>
            <a:r>
              <a:rPr lang="en-US" b="1" dirty="0" smtClean="0"/>
              <a:t> century search for new solution to the mind-body problem</a:t>
            </a:r>
            <a:endParaRPr lang="en-US" b="1" dirty="0"/>
          </a:p>
        </p:txBody>
      </p:sp>
      <p:pic>
        <p:nvPicPr>
          <p:cNvPr id="4" name="Picture 3" descr="90739400-engraving-luigi-galvani-discovered-animal-gettyimag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001" y="1782064"/>
            <a:ext cx="5942983" cy="3563471"/>
          </a:xfrm>
          <a:prstGeom prst="rect">
            <a:avLst/>
          </a:prstGeom>
        </p:spPr>
      </p:pic>
      <p:sp>
        <p:nvSpPr>
          <p:cNvPr id="5" name="TextBox 4"/>
          <p:cNvSpPr txBox="1"/>
          <p:nvPr/>
        </p:nvSpPr>
        <p:spPr>
          <a:xfrm>
            <a:off x="6604000" y="2413000"/>
            <a:ext cx="2100403" cy="2862323"/>
          </a:xfrm>
          <a:prstGeom prst="rect">
            <a:avLst/>
          </a:prstGeom>
          <a:noFill/>
        </p:spPr>
        <p:txBody>
          <a:bodyPr wrap="square" rtlCol="0">
            <a:spAutoFit/>
          </a:bodyPr>
          <a:lstStyle/>
          <a:p>
            <a:r>
              <a:rPr lang="en-US" dirty="0" smtClean="0"/>
              <a:t>Anatomic and physiological research into ‘nerves’ and fascinations with all kinds of mystical ‘fluids’ (including the newly discovered fluid of ‘electricity’.  </a:t>
            </a:r>
            <a:endParaRPr lang="en-US" dirty="0"/>
          </a:p>
        </p:txBody>
      </p:sp>
      <p:sp>
        <p:nvSpPr>
          <p:cNvPr id="6" name="TextBox 5"/>
          <p:cNvSpPr txBox="1"/>
          <p:nvPr/>
        </p:nvSpPr>
        <p:spPr>
          <a:xfrm>
            <a:off x="6388984" y="1674208"/>
            <a:ext cx="3145835" cy="646331"/>
          </a:xfrm>
          <a:prstGeom prst="rect">
            <a:avLst/>
          </a:prstGeom>
          <a:noFill/>
        </p:spPr>
        <p:txBody>
          <a:bodyPr wrap="square" rtlCol="0">
            <a:spAutoFit/>
          </a:bodyPr>
          <a:lstStyle/>
          <a:p>
            <a:r>
              <a:rPr lang="en-US" dirty="0" smtClean="0"/>
              <a:t>How to solve the mind/body</a:t>
            </a:r>
          </a:p>
          <a:p>
            <a:r>
              <a:rPr lang="en-US" dirty="0" smtClean="0"/>
              <a:t>problem</a:t>
            </a:r>
            <a:endParaRPr lang="en-US" dirty="0"/>
          </a:p>
        </p:txBody>
      </p:sp>
      <p:sp>
        <p:nvSpPr>
          <p:cNvPr id="7" name="TextBox 6"/>
          <p:cNvSpPr txBox="1"/>
          <p:nvPr/>
        </p:nvSpPr>
        <p:spPr>
          <a:xfrm>
            <a:off x="731135" y="6138764"/>
            <a:ext cx="8071628" cy="646331"/>
          </a:xfrm>
          <a:prstGeom prst="rect">
            <a:avLst/>
          </a:prstGeom>
          <a:noFill/>
        </p:spPr>
        <p:txBody>
          <a:bodyPr wrap="none" rtlCol="0">
            <a:spAutoFit/>
          </a:bodyPr>
          <a:lstStyle/>
          <a:p>
            <a:r>
              <a:rPr lang="en-US" dirty="0" smtClean="0"/>
              <a:t>Problem remains: how does mind control passions which according to Descartes are </a:t>
            </a:r>
          </a:p>
          <a:p>
            <a:r>
              <a:rPr lang="en-US" dirty="0"/>
              <a:t>m</a:t>
            </a:r>
            <a:r>
              <a:rPr lang="en-US" dirty="0" smtClean="0"/>
              <a:t>echanical? </a:t>
            </a:r>
            <a:endParaRPr lang="en-US" dirty="0"/>
          </a:p>
        </p:txBody>
      </p:sp>
    </p:spTree>
    <p:extLst>
      <p:ext uri="{BB962C8B-B14F-4D97-AF65-F5344CB8AC3E}">
        <p14:creationId xmlns:p14="http://schemas.microsoft.com/office/powerpoint/2010/main" val="2387404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31135" y="1621106"/>
            <a:ext cx="7118948" cy="3416320"/>
          </a:xfrm>
          <a:prstGeom prst="rect">
            <a:avLst/>
          </a:prstGeom>
        </p:spPr>
        <p:txBody>
          <a:bodyPr wrap="square">
            <a:spAutoFit/>
          </a:bodyPr>
          <a:lstStyle/>
          <a:p>
            <a:r>
              <a:rPr lang="en-GB" dirty="0"/>
              <a:t>P</a:t>
            </a:r>
            <a:r>
              <a:rPr lang="en-GB" dirty="0" smtClean="0"/>
              <a:t>hysicians </a:t>
            </a:r>
            <a:r>
              <a:rPr lang="en-GB" dirty="0"/>
              <a:t>in the 18</a:t>
            </a:r>
            <a:r>
              <a:rPr lang="en-GB" baseline="30000" dirty="0"/>
              <a:t>th</a:t>
            </a:r>
            <a:r>
              <a:rPr lang="en-GB" dirty="0"/>
              <a:t> century discussed the nerves as the motorways in which perception </a:t>
            </a:r>
            <a:r>
              <a:rPr lang="en-GB" dirty="0" smtClean="0"/>
              <a:t>travelled. Most </a:t>
            </a:r>
            <a:r>
              <a:rPr lang="en-GB" dirty="0"/>
              <a:t>of them imagined some kind of </a:t>
            </a:r>
            <a:r>
              <a:rPr lang="en-GB" b="1" i="1" dirty="0"/>
              <a:t>sensorium commune:</a:t>
            </a:r>
            <a:r>
              <a:rPr lang="en-GB" b="1" dirty="0"/>
              <a:t> </a:t>
            </a:r>
          </a:p>
          <a:p>
            <a:r>
              <a:rPr lang="en-GB" dirty="0"/>
              <a:t> </a:t>
            </a:r>
          </a:p>
          <a:p>
            <a:r>
              <a:rPr lang="en-GB" dirty="0"/>
              <a:t>def. An area of unified function which both presented all sensations to the mind and through which the will impressed itself upon the body.</a:t>
            </a:r>
          </a:p>
          <a:p>
            <a:endParaRPr lang="en-GB" dirty="0" smtClean="0"/>
          </a:p>
          <a:p>
            <a:r>
              <a:rPr lang="en-GB" dirty="0"/>
              <a:t>A</a:t>
            </a:r>
            <a:r>
              <a:rPr lang="en-GB" dirty="0" smtClean="0"/>
              <a:t>ll </a:t>
            </a:r>
            <a:r>
              <a:rPr lang="en-GB" dirty="0"/>
              <a:t>of these discussion were not fixed on the exact place of the mind. And the discussion – even by physicians - always hovered between the philosophy and the physiology of the </a:t>
            </a:r>
            <a:r>
              <a:rPr lang="en-GB" dirty="0" smtClean="0"/>
              <a:t>body….</a:t>
            </a:r>
            <a:endParaRPr lang="en-GB" dirty="0"/>
          </a:p>
          <a:p>
            <a:r>
              <a:rPr lang="en-GB" dirty="0"/>
              <a:t> </a:t>
            </a:r>
          </a:p>
          <a:p>
            <a:r>
              <a:rPr lang="en-US" dirty="0" smtClean="0"/>
              <a:t>This will change </a:t>
            </a:r>
            <a:r>
              <a:rPr lang="en-US" dirty="0"/>
              <a:t>dramatically in the 19</a:t>
            </a:r>
            <a:r>
              <a:rPr lang="en-US" baseline="30000" dirty="0"/>
              <a:t>th</a:t>
            </a:r>
            <a:r>
              <a:rPr lang="en-US" dirty="0"/>
              <a:t> century</a:t>
            </a:r>
            <a:endParaRPr lang="en-GB" dirty="0"/>
          </a:p>
        </p:txBody>
      </p:sp>
      <p:sp>
        <p:nvSpPr>
          <p:cNvPr id="9" name="TextBox 8"/>
          <p:cNvSpPr txBox="1"/>
          <p:nvPr/>
        </p:nvSpPr>
        <p:spPr>
          <a:xfrm>
            <a:off x="1600200" y="914400"/>
            <a:ext cx="6234887" cy="369332"/>
          </a:xfrm>
          <a:prstGeom prst="rect">
            <a:avLst/>
          </a:prstGeom>
          <a:noFill/>
        </p:spPr>
        <p:txBody>
          <a:bodyPr wrap="none" rtlCol="0">
            <a:spAutoFit/>
          </a:bodyPr>
          <a:lstStyle/>
          <a:p>
            <a:r>
              <a:rPr lang="en-US" b="1" dirty="0" smtClean="0"/>
              <a:t>18</a:t>
            </a:r>
            <a:r>
              <a:rPr lang="en-US" b="1" baseline="30000" dirty="0" smtClean="0"/>
              <a:t>th</a:t>
            </a:r>
            <a:r>
              <a:rPr lang="en-US" b="1" dirty="0" smtClean="0"/>
              <a:t> century search for new solution to the mind-body problem</a:t>
            </a:r>
            <a:endParaRPr lang="en-US" b="1" dirty="0"/>
          </a:p>
        </p:txBody>
      </p:sp>
    </p:spTree>
    <p:extLst>
      <p:ext uri="{BB962C8B-B14F-4D97-AF65-F5344CB8AC3E}">
        <p14:creationId xmlns:p14="http://schemas.microsoft.com/office/powerpoint/2010/main" val="840092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4889" y="1153332"/>
            <a:ext cx="8169025" cy="3323987"/>
          </a:xfrm>
          <a:prstGeom prst="rect">
            <a:avLst/>
          </a:prstGeom>
          <a:noFill/>
        </p:spPr>
        <p:txBody>
          <a:bodyPr wrap="square" rtlCol="0">
            <a:spAutoFit/>
          </a:bodyPr>
          <a:lstStyle/>
          <a:p>
            <a:endParaRPr lang="en-US" dirty="0" smtClean="0"/>
          </a:p>
          <a:p>
            <a:endParaRPr lang="en-US" dirty="0"/>
          </a:p>
          <a:p>
            <a:endParaRPr lang="en-US" dirty="0" smtClean="0"/>
          </a:p>
          <a:p>
            <a:r>
              <a:rPr lang="en-US" sz="2400" b="1" dirty="0" smtClean="0"/>
              <a:t>Aristotelian Psyche </a:t>
            </a:r>
            <a:r>
              <a:rPr lang="en-US" sz="2400" dirty="0"/>
              <a:t>– the study of the soul/psyche  (in </a:t>
            </a:r>
            <a:r>
              <a:rPr lang="en-US" sz="2400" i="1" dirty="0"/>
              <a:t>De Anima</a:t>
            </a:r>
            <a:r>
              <a:rPr lang="en-US" sz="2400" dirty="0"/>
              <a:t>); the study of </a:t>
            </a:r>
            <a:r>
              <a:rPr lang="en-US" sz="2400" dirty="0" smtClean="0"/>
              <a:t>the </a:t>
            </a:r>
            <a:r>
              <a:rPr lang="en-GB" sz="2400" dirty="0" smtClean="0"/>
              <a:t>nature </a:t>
            </a:r>
            <a:r>
              <a:rPr lang="en-GB" sz="2400" dirty="0"/>
              <a:t>of the soul (or psyche), which he considers the basis of all life;  the soul is the </a:t>
            </a:r>
            <a:r>
              <a:rPr lang="en-GB" sz="2400" dirty="0" smtClean="0"/>
              <a:t> essence </a:t>
            </a:r>
            <a:r>
              <a:rPr lang="en-GB" sz="2400" dirty="0"/>
              <a:t>of all living things that makes them behave in the ways distinctive of living things. </a:t>
            </a:r>
          </a:p>
          <a:p>
            <a:endParaRPr lang="en-GB" dirty="0"/>
          </a:p>
          <a:p>
            <a:endParaRPr lang="en-US" dirty="0"/>
          </a:p>
        </p:txBody>
      </p:sp>
    </p:spTree>
    <p:extLst>
      <p:ext uri="{BB962C8B-B14F-4D97-AF65-F5344CB8AC3E}">
        <p14:creationId xmlns:p14="http://schemas.microsoft.com/office/powerpoint/2010/main" val="2248863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2400" y="751344"/>
            <a:ext cx="5435600" cy="6217087"/>
          </a:xfrm>
          <a:prstGeom prst="rect">
            <a:avLst/>
          </a:prstGeom>
        </p:spPr>
        <p:txBody>
          <a:bodyPr wrap="square">
            <a:spAutoFit/>
          </a:bodyPr>
          <a:lstStyle/>
          <a:p>
            <a:r>
              <a:rPr lang="en-US" sz="2000" b="1" dirty="0" smtClean="0"/>
              <a:t>Three kinds of soul according to Aristotle:</a:t>
            </a:r>
          </a:p>
          <a:p>
            <a:endParaRPr lang="en-US" sz="2000" b="1" dirty="0"/>
          </a:p>
          <a:p>
            <a:r>
              <a:rPr lang="en-US" sz="2000" b="1" dirty="0"/>
              <a:t>v</a:t>
            </a:r>
            <a:r>
              <a:rPr lang="en-US" sz="2000" b="1" dirty="0" smtClean="0"/>
              <a:t>egetative/nutritive </a:t>
            </a:r>
            <a:r>
              <a:rPr lang="en-US" sz="2000" b="1" dirty="0"/>
              <a:t>soul</a:t>
            </a:r>
            <a:r>
              <a:rPr lang="en-US" sz="2000" dirty="0"/>
              <a:t>:  was the lowest soul which included the functions basic to all living things: nutrition,</a:t>
            </a:r>
            <a:endParaRPr lang="en-GB" sz="2000" dirty="0"/>
          </a:p>
          <a:p>
            <a:r>
              <a:rPr lang="en-US" sz="2000" dirty="0"/>
              <a:t>growth and reproduction. </a:t>
            </a:r>
            <a:endParaRPr lang="en-GB" sz="2000" dirty="0"/>
          </a:p>
          <a:p>
            <a:r>
              <a:rPr lang="en-US" sz="2000" dirty="0"/>
              <a:t> </a:t>
            </a:r>
            <a:endParaRPr lang="en-GB" sz="2000" dirty="0"/>
          </a:p>
          <a:p>
            <a:r>
              <a:rPr lang="en-US" sz="2000" b="1" dirty="0"/>
              <a:t>sensitive soul</a:t>
            </a:r>
            <a:r>
              <a:rPr lang="en-US" sz="2000" dirty="0"/>
              <a:t>: second highest of the three </a:t>
            </a:r>
            <a:r>
              <a:rPr lang="en-US" sz="2000" dirty="0" smtClean="0"/>
              <a:t>souls which </a:t>
            </a:r>
            <a:r>
              <a:rPr lang="en-US" sz="2000" dirty="0"/>
              <a:t>included all of </a:t>
            </a:r>
            <a:r>
              <a:rPr lang="en-US" sz="2000" dirty="0" smtClean="0"/>
              <a:t>the</a:t>
            </a:r>
            <a:r>
              <a:rPr lang="en-GB" sz="2000" dirty="0"/>
              <a:t> </a:t>
            </a:r>
            <a:r>
              <a:rPr lang="en-US" sz="2000" dirty="0" smtClean="0"/>
              <a:t>powers </a:t>
            </a:r>
            <a:r>
              <a:rPr lang="en-US" sz="2000" dirty="0"/>
              <a:t>of the vegetative soul as well as the powers of movement </a:t>
            </a:r>
            <a:r>
              <a:rPr lang="en-US" sz="2000" dirty="0" smtClean="0"/>
              <a:t>and</a:t>
            </a:r>
            <a:r>
              <a:rPr lang="en-GB" sz="2000" dirty="0"/>
              <a:t> </a:t>
            </a:r>
            <a:r>
              <a:rPr lang="en-US" sz="2000" dirty="0" smtClean="0"/>
              <a:t>emotion as well as the </a:t>
            </a:r>
            <a:r>
              <a:rPr lang="en-US" sz="2000" dirty="0"/>
              <a:t>ten internal and external senses. </a:t>
            </a:r>
            <a:endParaRPr lang="en-GB" sz="2000" dirty="0"/>
          </a:p>
          <a:p>
            <a:r>
              <a:rPr lang="en-US" sz="2000" dirty="0"/>
              <a:t> </a:t>
            </a:r>
            <a:endParaRPr lang="en-GB" sz="2000" dirty="0"/>
          </a:p>
          <a:p>
            <a:r>
              <a:rPr lang="en-GB" sz="2000" b="1" dirty="0" smtClean="0"/>
              <a:t>I</a:t>
            </a:r>
            <a:r>
              <a:rPr lang="en-US" sz="2000" b="1" dirty="0" err="1" smtClean="0"/>
              <a:t>ntellective</a:t>
            </a:r>
            <a:r>
              <a:rPr lang="en-US" sz="2000" b="1" dirty="0" smtClean="0"/>
              <a:t>/rational </a:t>
            </a:r>
            <a:r>
              <a:rPr lang="en-US" sz="2000" b="1" dirty="0"/>
              <a:t>soul:  </a:t>
            </a:r>
            <a:r>
              <a:rPr lang="en-US" sz="2000" dirty="0" smtClean="0"/>
              <a:t>included </a:t>
            </a:r>
            <a:r>
              <a:rPr lang="en-US" sz="2000" dirty="0"/>
              <a:t>not only the vegetative and sensitive powers — the organic</a:t>
            </a:r>
            <a:endParaRPr lang="en-GB" sz="2000" dirty="0"/>
          </a:p>
          <a:p>
            <a:r>
              <a:rPr lang="en-US" sz="2000" dirty="0"/>
              <a:t>faculties </a:t>
            </a:r>
            <a:r>
              <a:rPr lang="en-US" sz="2000" dirty="0" smtClean="0"/>
              <a:t>of the other two souls - </a:t>
            </a:r>
            <a:r>
              <a:rPr lang="en-US" sz="2000" dirty="0"/>
              <a:t>but also the three rational powers of intellect, </a:t>
            </a:r>
            <a:r>
              <a:rPr lang="en-US" sz="2000" dirty="0" smtClean="0"/>
              <a:t>intellective</a:t>
            </a:r>
            <a:r>
              <a:rPr lang="en-GB" sz="2000" dirty="0"/>
              <a:t> </a:t>
            </a:r>
            <a:r>
              <a:rPr lang="en-US" sz="2000" dirty="0" smtClean="0"/>
              <a:t>memory </a:t>
            </a:r>
            <a:r>
              <a:rPr lang="en-US" sz="2000" dirty="0"/>
              <a:t>(memory of concepts, as opposed to </a:t>
            </a:r>
            <a:r>
              <a:rPr lang="en-US" sz="2000" dirty="0" smtClean="0"/>
              <a:t>mere sense </a:t>
            </a:r>
            <a:r>
              <a:rPr lang="en-US" sz="2000" dirty="0"/>
              <a:t>images) and will. </a:t>
            </a:r>
            <a:endParaRPr lang="en-GB" sz="2000" dirty="0"/>
          </a:p>
          <a:p>
            <a:r>
              <a:rPr lang="en-US" dirty="0"/>
              <a:t> </a:t>
            </a:r>
            <a:endParaRPr lang="en-GB" dirty="0"/>
          </a:p>
        </p:txBody>
      </p:sp>
    </p:spTree>
    <p:extLst>
      <p:ext uri="{BB962C8B-B14F-4D97-AF65-F5344CB8AC3E}">
        <p14:creationId xmlns:p14="http://schemas.microsoft.com/office/powerpoint/2010/main" val="1202175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0px-Frans_Hals_-_Portret_van_René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5129"/>
            <a:ext cx="3048000" cy="3733800"/>
          </a:xfrm>
          <a:prstGeom prst="rect">
            <a:avLst/>
          </a:prstGeom>
        </p:spPr>
      </p:pic>
      <p:sp>
        <p:nvSpPr>
          <p:cNvPr id="3" name="TextBox 2"/>
          <p:cNvSpPr txBox="1"/>
          <p:nvPr/>
        </p:nvSpPr>
        <p:spPr>
          <a:xfrm>
            <a:off x="145143" y="4869417"/>
            <a:ext cx="3175001" cy="369332"/>
          </a:xfrm>
          <a:prstGeom prst="rect">
            <a:avLst/>
          </a:prstGeom>
          <a:noFill/>
        </p:spPr>
        <p:txBody>
          <a:bodyPr wrap="square" rtlCol="0">
            <a:spAutoFit/>
          </a:bodyPr>
          <a:lstStyle/>
          <a:p>
            <a:r>
              <a:rPr lang="en-US" dirty="0" smtClean="0"/>
              <a:t>René Descartes, 1596-1650</a:t>
            </a:r>
            <a:endParaRPr lang="en-US" dirty="0"/>
          </a:p>
        </p:txBody>
      </p:sp>
      <p:sp>
        <p:nvSpPr>
          <p:cNvPr id="9" name="Rectangle 8"/>
          <p:cNvSpPr/>
          <p:nvPr/>
        </p:nvSpPr>
        <p:spPr>
          <a:xfrm>
            <a:off x="3320144" y="238080"/>
            <a:ext cx="5107151" cy="7294305"/>
          </a:xfrm>
          <a:prstGeom prst="rect">
            <a:avLst/>
          </a:prstGeom>
        </p:spPr>
        <p:txBody>
          <a:bodyPr wrap="square">
            <a:spAutoFit/>
          </a:bodyPr>
          <a:lstStyle/>
          <a:p>
            <a:r>
              <a:rPr lang="en-GB" b="1" dirty="0" smtClean="0"/>
              <a:t>Descartes’ mechanical philosophy: </a:t>
            </a:r>
          </a:p>
          <a:p>
            <a:endParaRPr lang="en-GB" dirty="0" smtClean="0"/>
          </a:p>
          <a:p>
            <a:r>
              <a:rPr lang="en-GB" dirty="0" smtClean="0"/>
              <a:t>‘The </a:t>
            </a:r>
            <a:r>
              <a:rPr lang="en-GB" dirty="0"/>
              <a:t>only principles which I accept, or require, in physics are those of geometry and pure mathematics; these principles explain all natural phenomena, and enable us to provide quite certain demonstrations regarding </a:t>
            </a:r>
            <a:r>
              <a:rPr lang="en-GB" dirty="0" smtClean="0"/>
              <a:t>them.’</a:t>
            </a:r>
            <a:r>
              <a:rPr lang="en-GB" dirty="0" smtClean="0">
                <a:effectLst/>
              </a:rPr>
              <a:t> </a:t>
            </a:r>
          </a:p>
          <a:p>
            <a:endParaRPr lang="en-GB" dirty="0"/>
          </a:p>
          <a:p>
            <a:r>
              <a:rPr lang="en-GB" dirty="0"/>
              <a:t>everything in the natural world can be explained by mathematics and 	</a:t>
            </a:r>
            <a:r>
              <a:rPr lang="en-GB" dirty="0" smtClean="0"/>
              <a:t>mechanics</a:t>
            </a:r>
          </a:p>
          <a:p>
            <a:endParaRPr lang="en-GB" dirty="0"/>
          </a:p>
          <a:p>
            <a:r>
              <a:rPr lang="en-GB" b="1" dirty="0"/>
              <a:t>For Descartes the totality of all possible existence in the world </a:t>
            </a:r>
            <a:r>
              <a:rPr lang="en-GB" b="1" dirty="0" smtClean="0"/>
              <a:t>was </a:t>
            </a:r>
            <a:r>
              <a:rPr lang="en-GB" b="1" dirty="0"/>
              <a:t>composed of two kinds of substances: </a:t>
            </a:r>
            <a:endParaRPr lang="en-GB" dirty="0"/>
          </a:p>
          <a:p>
            <a:endParaRPr lang="en-GB" dirty="0"/>
          </a:p>
          <a:p>
            <a:pPr marL="285750" lvl="0" indent="-285750">
              <a:buFont typeface="Arial"/>
              <a:buChar char="•"/>
            </a:pPr>
            <a:r>
              <a:rPr lang="en-GB" dirty="0"/>
              <a:t>matter/extension of dead matter </a:t>
            </a:r>
          </a:p>
          <a:p>
            <a:pPr lvl="0"/>
            <a:endParaRPr lang="en-GB" dirty="0"/>
          </a:p>
          <a:p>
            <a:pPr marL="285750" lvl="0" indent="-285750">
              <a:buFont typeface="Arial"/>
              <a:buChar char="•"/>
            </a:pPr>
            <a:r>
              <a:rPr lang="en-GB" dirty="0"/>
              <a:t>‘res </a:t>
            </a:r>
            <a:r>
              <a:rPr lang="en-GB" dirty="0" err="1"/>
              <a:t>cogitans</a:t>
            </a:r>
            <a:r>
              <a:rPr lang="en-GB" dirty="0"/>
              <a:t>’, thinking stuff, he also refers to it as ‘mind’  or as ‘soul’</a:t>
            </a:r>
          </a:p>
          <a:p>
            <a:pPr marL="285750" lvl="0" indent="-285750">
              <a:buFont typeface="Arial"/>
              <a:buChar char="•"/>
            </a:pPr>
            <a:endParaRPr lang="en-GB" dirty="0"/>
          </a:p>
          <a:p>
            <a:pPr lvl="1"/>
            <a:r>
              <a:rPr lang="en-GB" dirty="0"/>
              <a:t>This ‘split’ applies to the human body – we are dead matter and mind</a:t>
            </a:r>
          </a:p>
          <a:p>
            <a:endParaRPr lang="en-US" dirty="0"/>
          </a:p>
          <a:p>
            <a:endParaRPr lang="en-US" dirty="0"/>
          </a:p>
          <a:p>
            <a:endParaRPr lang="en-US" dirty="0"/>
          </a:p>
        </p:txBody>
      </p:sp>
    </p:spTree>
    <p:extLst>
      <p:ext uri="{BB962C8B-B14F-4D97-AF65-F5344CB8AC3E}">
        <p14:creationId xmlns:p14="http://schemas.microsoft.com/office/powerpoint/2010/main" val="1341770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20px-JohnLock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40" y="748237"/>
            <a:ext cx="4156452" cy="5365653"/>
          </a:xfrm>
          <a:prstGeom prst="rect">
            <a:avLst/>
          </a:prstGeom>
        </p:spPr>
      </p:pic>
      <p:sp>
        <p:nvSpPr>
          <p:cNvPr id="5" name="TextBox 4"/>
          <p:cNvSpPr txBox="1"/>
          <p:nvPr/>
        </p:nvSpPr>
        <p:spPr>
          <a:xfrm>
            <a:off x="646180" y="6217326"/>
            <a:ext cx="2289208" cy="646331"/>
          </a:xfrm>
          <a:prstGeom prst="rect">
            <a:avLst/>
          </a:prstGeom>
          <a:noFill/>
        </p:spPr>
        <p:txBody>
          <a:bodyPr wrap="none" rtlCol="0">
            <a:spAutoFit/>
          </a:bodyPr>
          <a:lstStyle/>
          <a:p>
            <a:r>
              <a:rPr lang="en-US" b="1" dirty="0" smtClean="0"/>
              <a:t>John Locke 1632-1704</a:t>
            </a:r>
          </a:p>
          <a:p>
            <a:r>
              <a:rPr lang="en-US" b="1" dirty="0" smtClean="0"/>
              <a:t>‘father’ of liberalism </a:t>
            </a:r>
            <a:endParaRPr lang="en-US" b="1" dirty="0"/>
          </a:p>
        </p:txBody>
      </p:sp>
      <p:sp>
        <p:nvSpPr>
          <p:cNvPr id="6" name="TextBox 5"/>
          <p:cNvSpPr txBox="1"/>
          <p:nvPr/>
        </p:nvSpPr>
        <p:spPr>
          <a:xfrm>
            <a:off x="5525951" y="2495844"/>
            <a:ext cx="184666" cy="369332"/>
          </a:xfrm>
          <a:prstGeom prst="rect">
            <a:avLst/>
          </a:prstGeom>
          <a:noFill/>
        </p:spPr>
        <p:txBody>
          <a:bodyPr wrap="none" rtlCol="0">
            <a:spAutoFit/>
          </a:bodyPr>
          <a:lstStyle/>
          <a:p>
            <a:endParaRPr lang="en-US" dirty="0"/>
          </a:p>
        </p:txBody>
      </p:sp>
      <p:sp>
        <p:nvSpPr>
          <p:cNvPr id="7" name="TextBox 6"/>
          <p:cNvSpPr txBox="1"/>
          <p:nvPr/>
        </p:nvSpPr>
        <p:spPr>
          <a:xfrm>
            <a:off x="4378152" y="1050450"/>
            <a:ext cx="4399324" cy="646331"/>
          </a:xfrm>
          <a:prstGeom prst="rect">
            <a:avLst/>
          </a:prstGeom>
          <a:noFill/>
        </p:spPr>
        <p:txBody>
          <a:bodyPr wrap="square" rtlCol="0">
            <a:spAutoFit/>
          </a:bodyPr>
          <a:lstStyle/>
          <a:p>
            <a:r>
              <a:rPr lang="en-US" b="1" dirty="0" smtClean="0"/>
              <a:t>Essay Concerning </a:t>
            </a:r>
            <a:r>
              <a:rPr lang="en-US" b="1" dirty="0"/>
              <a:t>H</a:t>
            </a:r>
            <a:r>
              <a:rPr lang="en-US" b="1" dirty="0" smtClean="0"/>
              <a:t>uman Understanding </a:t>
            </a:r>
            <a:r>
              <a:rPr lang="en-US" dirty="0" smtClean="0"/>
              <a:t>(1690; 1694)</a:t>
            </a:r>
            <a:endParaRPr lang="en-US" dirty="0"/>
          </a:p>
        </p:txBody>
      </p:sp>
      <p:sp>
        <p:nvSpPr>
          <p:cNvPr id="8" name="TextBox 7"/>
          <p:cNvSpPr txBox="1"/>
          <p:nvPr/>
        </p:nvSpPr>
        <p:spPr>
          <a:xfrm>
            <a:off x="4512832" y="1643735"/>
            <a:ext cx="4399324" cy="923330"/>
          </a:xfrm>
          <a:prstGeom prst="rect">
            <a:avLst/>
          </a:prstGeom>
          <a:noFill/>
        </p:spPr>
        <p:txBody>
          <a:bodyPr wrap="square" rtlCol="0">
            <a:spAutoFit/>
          </a:bodyPr>
          <a:lstStyle/>
          <a:p>
            <a:endParaRPr lang="en-US" dirty="0"/>
          </a:p>
          <a:p>
            <a:r>
              <a:rPr lang="en-US" b="1" dirty="0" smtClean="0"/>
              <a:t>Thesis: all is based on the working of the senses</a:t>
            </a:r>
          </a:p>
        </p:txBody>
      </p:sp>
      <p:sp>
        <p:nvSpPr>
          <p:cNvPr id="9" name="TextBox 8"/>
          <p:cNvSpPr txBox="1"/>
          <p:nvPr/>
        </p:nvSpPr>
        <p:spPr>
          <a:xfrm>
            <a:off x="4262712" y="2672736"/>
            <a:ext cx="4971487" cy="3970318"/>
          </a:xfrm>
          <a:prstGeom prst="rect">
            <a:avLst/>
          </a:prstGeom>
          <a:noFill/>
        </p:spPr>
        <p:txBody>
          <a:bodyPr wrap="square" rtlCol="0">
            <a:spAutoFit/>
          </a:bodyPr>
          <a:lstStyle/>
          <a:p>
            <a:r>
              <a:rPr lang="en-US" dirty="0" smtClean="0"/>
              <a:t>Based on ideas of Thomas Hobbes and his ideas on human reasoning in </a:t>
            </a:r>
            <a:r>
              <a:rPr lang="en-US" i="1" dirty="0" smtClean="0"/>
              <a:t>Leviathan</a:t>
            </a:r>
            <a:r>
              <a:rPr lang="en-US" dirty="0" smtClean="0"/>
              <a:t> (1651) – (follows </a:t>
            </a:r>
          </a:p>
          <a:p>
            <a:r>
              <a:rPr lang="en-US" dirty="0" smtClean="0"/>
              <a:t>mechanical understanding of sense perception of his time (e.g. </a:t>
            </a:r>
            <a:r>
              <a:rPr lang="en-US" dirty="0" err="1" smtClean="0"/>
              <a:t>Galieo</a:t>
            </a:r>
            <a:r>
              <a:rPr lang="en-US" dirty="0" smtClean="0"/>
              <a:t> </a:t>
            </a:r>
            <a:r>
              <a:rPr lang="en-US" dirty="0" err="1" smtClean="0"/>
              <a:t>Galilei</a:t>
            </a:r>
            <a:r>
              <a:rPr lang="en-US" dirty="0" smtClean="0"/>
              <a:t>)</a:t>
            </a:r>
          </a:p>
          <a:p>
            <a:endParaRPr lang="en-US" dirty="0" smtClean="0"/>
          </a:p>
          <a:p>
            <a:r>
              <a:rPr lang="en-US" b="1" dirty="0" smtClean="0"/>
              <a:t>Hobbes first presented  idea that sense perception is key to understanding  human behavior </a:t>
            </a:r>
            <a:r>
              <a:rPr lang="en-US" dirty="0" smtClean="0"/>
              <a:t>– to govern humans we need to understand their behavior. To understand the sense is therefore key</a:t>
            </a:r>
          </a:p>
          <a:p>
            <a:endParaRPr lang="en-US" dirty="0" smtClean="0"/>
          </a:p>
          <a:p>
            <a:r>
              <a:rPr lang="en-US" dirty="0" smtClean="0"/>
              <a:t>‘</a:t>
            </a:r>
            <a:r>
              <a:rPr lang="en-US" i="1" dirty="0" smtClean="0"/>
              <a:t>Leviathan</a:t>
            </a:r>
            <a:r>
              <a:rPr lang="en-US" dirty="0" smtClean="0"/>
              <a:t>’ is the first attempt at ‘social engineering’ (based on a negative assumption about human nature that drove his investigation of the senses)</a:t>
            </a:r>
            <a:endParaRPr lang="en-US" dirty="0"/>
          </a:p>
        </p:txBody>
      </p:sp>
    </p:spTree>
    <p:extLst>
      <p:ext uri="{BB962C8B-B14F-4D97-AF65-F5344CB8AC3E}">
        <p14:creationId xmlns:p14="http://schemas.microsoft.com/office/powerpoint/2010/main" val="280803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8129" y="674645"/>
            <a:ext cx="6773745" cy="5601533"/>
          </a:xfrm>
          <a:prstGeom prst="rect">
            <a:avLst/>
          </a:prstGeom>
          <a:noFill/>
        </p:spPr>
        <p:txBody>
          <a:bodyPr wrap="square" rtlCol="0">
            <a:spAutoFit/>
          </a:bodyPr>
          <a:lstStyle/>
          <a:p>
            <a:r>
              <a:rPr lang="en-US" sz="2000" b="1" dirty="0" smtClean="0"/>
              <a:t>Locke’s</a:t>
            </a:r>
            <a:r>
              <a:rPr lang="en-US" sz="2000" b="1" i="1" dirty="0" smtClean="0"/>
              <a:t> Essay </a:t>
            </a:r>
            <a:r>
              <a:rPr lang="en-US" sz="2000" b="1" dirty="0" smtClean="0"/>
              <a:t>deals with the possibilities and limits of human understanding  </a:t>
            </a:r>
            <a:r>
              <a:rPr lang="en-US" sz="2000" dirty="0" smtClean="0"/>
              <a:t>(second edition 1694 adds chapter ‘Of Identity and Diversity’)</a:t>
            </a:r>
          </a:p>
          <a:p>
            <a:endParaRPr lang="en-US" sz="2000" dirty="0"/>
          </a:p>
          <a:p>
            <a:r>
              <a:rPr lang="en-US" sz="2000" dirty="0" smtClean="0"/>
              <a:t>	</a:t>
            </a:r>
            <a:r>
              <a:rPr lang="en-US" sz="2000" b="1" dirty="0" smtClean="0"/>
              <a:t>“Before setting ourselves upon Enquiries of that Nature, it was </a:t>
            </a:r>
            <a:r>
              <a:rPr lang="en-US" sz="2000" b="1" dirty="0" smtClean="0"/>
              <a:t>necessary </a:t>
            </a:r>
            <a:r>
              <a:rPr lang="en-US" sz="2000" b="1" dirty="0" smtClean="0"/>
              <a:t>to examine our Abilities and see what </a:t>
            </a:r>
            <a:r>
              <a:rPr lang="en-US" sz="2000" b="1" dirty="0"/>
              <a:t>O</a:t>
            </a:r>
            <a:r>
              <a:rPr lang="en-US" sz="2000" b="1" dirty="0" smtClean="0"/>
              <a:t>bjects our 	understandings were and were not fitted to deal with.”</a:t>
            </a:r>
          </a:p>
          <a:p>
            <a:endParaRPr lang="en-US" sz="2000" dirty="0"/>
          </a:p>
          <a:p>
            <a:r>
              <a:rPr lang="en-US" sz="2000" dirty="0" smtClean="0"/>
              <a:t>His method is Newtonian: an empirical investigation into  understanding of  human reasoning and the understanding and human morality</a:t>
            </a:r>
          </a:p>
          <a:p>
            <a:endParaRPr lang="en-US" sz="2000" dirty="0"/>
          </a:p>
          <a:p>
            <a:r>
              <a:rPr lang="en-US" sz="2000" b="1" dirty="0" smtClean="0"/>
              <a:t>He questions:</a:t>
            </a:r>
          </a:p>
          <a:p>
            <a:pPr marL="285750" indent="-285750">
              <a:buFont typeface="Arial"/>
              <a:buChar char="•"/>
            </a:pPr>
            <a:r>
              <a:rPr lang="en-US" sz="2000" b="1" dirty="0" smtClean="0"/>
              <a:t> Aristotelian reasoning which is still around at his time (syllogism; deductive)</a:t>
            </a:r>
          </a:p>
          <a:p>
            <a:pPr marL="285750" indent="-285750">
              <a:buFont typeface="Arial"/>
              <a:buChar char="•"/>
            </a:pPr>
            <a:r>
              <a:rPr lang="en-US" sz="2000" b="1" dirty="0" smtClean="0"/>
              <a:t>Cartesian “I’; innate ideas and particularly the innate idea of the ‘I’</a:t>
            </a:r>
          </a:p>
          <a:p>
            <a:endParaRPr lang="en-US" dirty="0"/>
          </a:p>
        </p:txBody>
      </p:sp>
    </p:spTree>
    <p:extLst>
      <p:ext uri="{BB962C8B-B14F-4D97-AF65-F5344CB8AC3E}">
        <p14:creationId xmlns:p14="http://schemas.microsoft.com/office/powerpoint/2010/main" val="637133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8856" y="307900"/>
            <a:ext cx="6296839" cy="6494085"/>
          </a:xfrm>
          <a:prstGeom prst="rect">
            <a:avLst/>
          </a:prstGeom>
          <a:noFill/>
        </p:spPr>
        <p:txBody>
          <a:bodyPr wrap="square" rtlCol="0">
            <a:spAutoFit/>
          </a:bodyPr>
          <a:lstStyle/>
          <a:p>
            <a:r>
              <a:rPr lang="en-US" sz="2000" b="1" dirty="0" smtClean="0"/>
              <a:t>Locke’s central claim:</a:t>
            </a:r>
          </a:p>
          <a:p>
            <a:endParaRPr lang="en-US" sz="2000" dirty="0" smtClean="0"/>
          </a:p>
          <a:p>
            <a:r>
              <a:rPr lang="en-US" sz="2000" b="1" dirty="0" smtClean="0"/>
              <a:t>Mind is a ‘blank slate’ at  birth; thus any person’s character -- his or her self</a:t>
            </a:r>
            <a:r>
              <a:rPr lang="en-US" sz="2000" b="1" dirty="0"/>
              <a:t> </a:t>
            </a:r>
            <a:r>
              <a:rPr lang="en-US" sz="2000" b="1" dirty="0" smtClean="0"/>
              <a:t>-- is not innate but ‘made’ throughout life due to ongoing sense perception; mind is in constant development; the blank slate is thus slowly filled</a:t>
            </a:r>
          </a:p>
          <a:p>
            <a:endParaRPr lang="en-US" sz="2000" dirty="0"/>
          </a:p>
          <a:p>
            <a:r>
              <a:rPr lang="en-US" sz="2000" dirty="0"/>
              <a:t>H</a:t>
            </a:r>
            <a:r>
              <a:rPr lang="en-US" sz="2000" dirty="0" smtClean="0"/>
              <a:t>e questions with many earlier beliefs:</a:t>
            </a:r>
          </a:p>
          <a:p>
            <a:endParaRPr lang="en-US" sz="2000" dirty="0"/>
          </a:p>
          <a:p>
            <a:pPr marL="285750" indent="-285750">
              <a:buFont typeface="Arial"/>
              <a:buChar char="•"/>
            </a:pPr>
            <a:r>
              <a:rPr lang="en-US" sz="2000" dirty="0" smtClean="0"/>
              <a:t>Immaterial innate soul that by its very nature maintains unity both at a time and over time and is naturally immortal; this idea rests on a metaphysical a priory, rather then empirical investigation.</a:t>
            </a:r>
          </a:p>
          <a:p>
            <a:pPr marL="285750" indent="-285750">
              <a:buFont typeface="Arial"/>
              <a:buChar char="•"/>
            </a:pPr>
            <a:endParaRPr lang="en-US" sz="2000" dirty="0" smtClean="0"/>
          </a:p>
          <a:p>
            <a:pPr marL="285750" indent="-285750">
              <a:buFont typeface="Arial"/>
              <a:buChar char="•"/>
            </a:pPr>
            <a:r>
              <a:rPr lang="en-US" sz="2000" dirty="0" smtClean="0"/>
              <a:t>Cartesian idea that humans are machines and made conscious somehow through God’s immortal soul; this is a static idea of a soul which allows no development over time</a:t>
            </a:r>
          </a:p>
          <a:p>
            <a:pPr marL="285750" indent="-285750">
              <a:buFont typeface="Arial"/>
              <a:buChar char="•"/>
            </a:pPr>
            <a:endParaRPr lang="en-US" dirty="0"/>
          </a:p>
          <a:p>
            <a:pPr marL="285750" indent="-285750">
              <a:buFont typeface="Arial"/>
              <a:buChar char="•"/>
            </a:pPr>
            <a:endParaRPr lang="en-US" dirty="0" smtClean="0"/>
          </a:p>
        </p:txBody>
      </p:sp>
    </p:spTree>
    <p:extLst>
      <p:ext uri="{BB962C8B-B14F-4D97-AF65-F5344CB8AC3E}">
        <p14:creationId xmlns:p14="http://schemas.microsoft.com/office/powerpoint/2010/main" val="1170145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35" y="735461"/>
            <a:ext cx="6060720" cy="5632312"/>
          </a:xfrm>
          <a:prstGeom prst="rect">
            <a:avLst/>
          </a:prstGeom>
          <a:noFill/>
        </p:spPr>
        <p:txBody>
          <a:bodyPr wrap="square" rtlCol="0">
            <a:spAutoFit/>
          </a:bodyPr>
          <a:lstStyle/>
          <a:p>
            <a:r>
              <a:rPr lang="en-US" dirty="0"/>
              <a:t>Locke breaks with these ideas  (but </a:t>
            </a:r>
            <a:r>
              <a:rPr lang="en-US" b="1" u="sng" dirty="0"/>
              <a:t>retains idea of immaterial soul and the self-reflexive mind from Descartes</a:t>
            </a:r>
            <a:r>
              <a:rPr lang="en-US" b="1" dirty="0" smtClean="0"/>
              <a:t>)</a:t>
            </a:r>
          </a:p>
          <a:p>
            <a:endParaRPr lang="en-US" dirty="0"/>
          </a:p>
          <a:p>
            <a:r>
              <a:rPr lang="en-US" b="1" dirty="0" smtClean="0"/>
              <a:t>A </a:t>
            </a:r>
            <a:r>
              <a:rPr lang="en-US" b="1" dirty="0"/>
              <a:t>serious problem that </a:t>
            </a:r>
            <a:r>
              <a:rPr lang="en-US" b="1" dirty="0" smtClean="0"/>
              <a:t>arises</a:t>
            </a:r>
            <a:r>
              <a:rPr lang="en-US" dirty="0" smtClean="0"/>
              <a:t>: </a:t>
            </a:r>
            <a:r>
              <a:rPr lang="en-US" dirty="0"/>
              <a:t>How can a human being have the impression to be whole or the same over time, if all the human self is, derives from the ongoing imprint of external sense impression?</a:t>
            </a:r>
          </a:p>
          <a:p>
            <a:endParaRPr lang="en-US" dirty="0"/>
          </a:p>
          <a:p>
            <a:r>
              <a:rPr lang="en-US" dirty="0"/>
              <a:t>Introduces the term consciousness:</a:t>
            </a:r>
          </a:p>
          <a:p>
            <a:r>
              <a:rPr lang="en-US" dirty="0"/>
              <a:t>Defined as any sort of reflexive knowledge </a:t>
            </a:r>
          </a:p>
          <a:p>
            <a:r>
              <a:rPr lang="en-US" dirty="0"/>
              <a:t>	</a:t>
            </a:r>
            <a:r>
              <a:rPr lang="en-US" b="1" dirty="0"/>
              <a:t>‘It is impossible for anyone to perceive, without perceiving 	that he does </a:t>
            </a:r>
            <a:r>
              <a:rPr lang="en-US" b="1" dirty="0" smtClean="0"/>
              <a:t>perceive’, which </a:t>
            </a:r>
            <a:r>
              <a:rPr lang="en-GB" b="1" i="1" dirty="0"/>
              <a:t>‘makes every one to be, what he calls ‘self’’ and thereby distinguishes himself from all other thinking beings, and in this alone consists personal Identity’</a:t>
            </a:r>
            <a:r>
              <a:rPr lang="en-GB" b="1" dirty="0"/>
              <a:t> </a:t>
            </a:r>
            <a:endParaRPr lang="en-US" b="1" dirty="0"/>
          </a:p>
          <a:p>
            <a:endParaRPr lang="en-US" dirty="0"/>
          </a:p>
          <a:p>
            <a:r>
              <a:rPr lang="en-US" b="1" dirty="0"/>
              <a:t>Locke’s solution to the problem:</a:t>
            </a:r>
          </a:p>
          <a:p>
            <a:r>
              <a:rPr lang="en-US" dirty="0"/>
              <a:t>He defines ‘selfhood’ (or ‘the self’) as a combination of consciousness (defined as reflexive reasoning)  and memory that ensures its unbroken continuity. </a:t>
            </a:r>
          </a:p>
        </p:txBody>
      </p:sp>
    </p:spTree>
    <p:extLst>
      <p:ext uri="{BB962C8B-B14F-4D97-AF65-F5344CB8AC3E}">
        <p14:creationId xmlns:p14="http://schemas.microsoft.com/office/powerpoint/2010/main" val="38419200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826</TotalTime>
  <Words>1534</Words>
  <Application>Microsoft Macintosh PowerPoint</Application>
  <PresentationFormat>On-screen Show (4:3)</PresentationFormat>
  <Paragraphs>167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75</cp:revision>
  <dcterms:created xsi:type="dcterms:W3CDTF">2015-02-16T09:03:01Z</dcterms:created>
  <dcterms:modified xsi:type="dcterms:W3CDTF">2020-02-02T19:04:19Z</dcterms:modified>
</cp:coreProperties>
</file>