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85" r:id="rId3"/>
    <p:sldId id="258" r:id="rId4"/>
    <p:sldId id="259" r:id="rId5"/>
    <p:sldId id="260" r:id="rId6"/>
    <p:sldId id="263" r:id="rId7"/>
    <p:sldId id="302" r:id="rId8"/>
    <p:sldId id="261" r:id="rId9"/>
    <p:sldId id="304" r:id="rId10"/>
    <p:sldId id="303" r:id="rId11"/>
    <p:sldId id="267" r:id="rId12"/>
    <p:sldId id="268" r:id="rId13"/>
    <p:sldId id="269" r:id="rId14"/>
    <p:sldId id="305" r:id="rId15"/>
    <p:sldId id="270" r:id="rId16"/>
    <p:sldId id="271" r:id="rId17"/>
    <p:sldId id="272" r:id="rId18"/>
    <p:sldId id="273" r:id="rId19"/>
    <p:sldId id="306" r:id="rId20"/>
    <p:sldId id="290" r:id="rId21"/>
    <p:sldId id="292" r:id="rId22"/>
    <p:sldId id="291" r:id="rId23"/>
    <p:sldId id="293" r:id="rId24"/>
    <p:sldId id="307" r:id="rId25"/>
    <p:sldId id="265" r:id="rId26"/>
    <p:sldId id="308" r:id="rId27"/>
    <p:sldId id="275"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1"/>
  </p:normalViewPr>
  <p:slideViewPr>
    <p:cSldViewPr snapToGrid="0" snapToObjects="1">
      <p:cViewPr varScale="1">
        <p:scale>
          <a:sx n="109" d="100"/>
          <a:sy n="109" d="100"/>
        </p:scale>
        <p:origin x="172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282092-5B32-9948-B715-DB8C7D98230D}" type="datetimeFigureOut">
              <a:rPr lang="en-US" smtClean="0"/>
              <a:t>5/4/20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7D4C13-E7AD-1A4A-8972-1568D49453D3}" type="slidenum">
              <a:rPr lang="en-US" smtClean="0"/>
              <a:t>‹#›</a:t>
            </a:fld>
            <a:endParaRPr lang="en-US"/>
          </a:p>
        </p:txBody>
      </p:sp>
    </p:spTree>
    <p:extLst>
      <p:ext uri="{BB962C8B-B14F-4D97-AF65-F5344CB8AC3E}">
        <p14:creationId xmlns:p14="http://schemas.microsoft.com/office/powerpoint/2010/main" val="36941802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E05488-BB0F-D045-A4B5-7696E389968F}" type="slidenum">
              <a:rPr lang="en-US" smtClean="0"/>
              <a:t>8</a:t>
            </a:fld>
            <a:endParaRPr lang="en-US"/>
          </a:p>
        </p:txBody>
      </p:sp>
    </p:spTree>
    <p:extLst>
      <p:ext uri="{BB962C8B-B14F-4D97-AF65-F5344CB8AC3E}">
        <p14:creationId xmlns:p14="http://schemas.microsoft.com/office/powerpoint/2010/main" val="2093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17876A-CBCF-3F4C-B5CC-909A755624DE}" type="slidenum">
              <a:rPr lang="en-US" smtClean="0"/>
              <a:t>17</a:t>
            </a:fld>
            <a:endParaRPr lang="en-US"/>
          </a:p>
        </p:txBody>
      </p:sp>
    </p:spTree>
    <p:extLst>
      <p:ext uri="{BB962C8B-B14F-4D97-AF65-F5344CB8AC3E}">
        <p14:creationId xmlns:p14="http://schemas.microsoft.com/office/powerpoint/2010/main" val="414914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801D303-CB7F-AC47-B928-C38ED7EDA65F}"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216471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801D303-CB7F-AC47-B928-C38ED7EDA65F}"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903632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801D303-CB7F-AC47-B928-C38ED7EDA65F}"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51972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801D303-CB7F-AC47-B928-C38ED7EDA65F}"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2651680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801D303-CB7F-AC47-B928-C38ED7EDA65F}" type="datetimeFigureOut">
              <a:rPr lang="en-US" smtClean="0"/>
              <a:t>5/4/20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1213719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801D303-CB7F-AC47-B928-C38ED7EDA65F}" type="datetimeFigureOut">
              <a:rPr lang="en-US" smtClean="0"/>
              <a:t>5/4/20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2377679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801D303-CB7F-AC47-B928-C38ED7EDA65F}" type="datetimeFigureOut">
              <a:rPr lang="en-US" smtClean="0"/>
              <a:t>5/4/20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1986340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801D303-CB7F-AC47-B928-C38ED7EDA65F}" type="datetimeFigureOut">
              <a:rPr lang="en-US" smtClean="0"/>
              <a:t>5/4/20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357255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01D303-CB7F-AC47-B928-C38ED7EDA65F}" type="datetimeFigureOut">
              <a:rPr lang="en-US" smtClean="0"/>
              <a:t>5/4/20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1171060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801D303-CB7F-AC47-B928-C38ED7EDA65F}" type="datetimeFigureOut">
              <a:rPr lang="en-US" smtClean="0"/>
              <a:t>5/4/20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1124719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801D303-CB7F-AC47-B928-C38ED7EDA65F}" type="datetimeFigureOut">
              <a:rPr lang="en-US" smtClean="0"/>
              <a:t>5/4/20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C5FD31-CDC3-A942-8ACE-D1ECF931AAAF}" type="slidenum">
              <a:rPr lang="en-US" smtClean="0"/>
              <a:t>‹#›</a:t>
            </a:fld>
            <a:endParaRPr lang="en-US"/>
          </a:p>
        </p:txBody>
      </p:sp>
    </p:spTree>
    <p:extLst>
      <p:ext uri="{BB962C8B-B14F-4D97-AF65-F5344CB8AC3E}">
        <p14:creationId xmlns:p14="http://schemas.microsoft.com/office/powerpoint/2010/main" val="3359724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01D303-CB7F-AC47-B928-C38ED7EDA65F}" type="datetimeFigureOut">
              <a:rPr lang="en-US" smtClean="0"/>
              <a:t>5/4/20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C5FD31-CDC3-A942-8ACE-D1ECF931AAAF}" type="slidenum">
              <a:rPr lang="en-US" smtClean="0"/>
              <a:t>‹#›</a:t>
            </a:fld>
            <a:endParaRPr lang="en-US"/>
          </a:p>
        </p:txBody>
      </p:sp>
    </p:spTree>
    <p:extLst>
      <p:ext uri="{BB962C8B-B14F-4D97-AF65-F5344CB8AC3E}">
        <p14:creationId xmlns:p14="http://schemas.microsoft.com/office/powerpoint/2010/main" val="3254895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Revision Lecture 2</a:t>
            </a:r>
          </a:p>
        </p:txBody>
      </p:sp>
      <p:sp>
        <p:nvSpPr>
          <p:cNvPr id="4" name="TextBox 3">
            <a:extLst>
              <a:ext uri="{FF2B5EF4-FFF2-40B4-BE49-F238E27FC236}">
                <a16:creationId xmlns:a16="http://schemas.microsoft.com/office/drawing/2014/main" id="{74DB2A81-0505-6B43-A252-5FB6F2095B85}"/>
              </a:ext>
            </a:extLst>
          </p:cNvPr>
          <p:cNvSpPr txBox="1"/>
          <p:nvPr/>
        </p:nvSpPr>
        <p:spPr>
          <a:xfrm>
            <a:off x="2801815" y="4149969"/>
            <a:ext cx="2496196" cy="584775"/>
          </a:xfrm>
          <a:prstGeom prst="rect">
            <a:avLst/>
          </a:prstGeom>
          <a:noFill/>
        </p:spPr>
        <p:txBody>
          <a:bodyPr wrap="none" rtlCol="0">
            <a:spAutoFit/>
          </a:bodyPr>
          <a:lstStyle/>
          <a:p>
            <a:r>
              <a:rPr lang="en-US" dirty="0"/>
              <a:t>			</a:t>
            </a:r>
            <a:r>
              <a:rPr lang="en-US" sz="3200" dirty="0"/>
              <a:t>2020 </a:t>
            </a:r>
          </a:p>
        </p:txBody>
      </p:sp>
    </p:spTree>
    <p:extLst>
      <p:ext uri="{BB962C8B-B14F-4D97-AF65-F5344CB8AC3E}">
        <p14:creationId xmlns:p14="http://schemas.microsoft.com/office/powerpoint/2010/main" val="1134656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614713"/>
            <a:ext cx="8218714" cy="2031325"/>
          </a:xfrm>
          <a:prstGeom prst="rect">
            <a:avLst/>
          </a:prstGeom>
          <a:noFill/>
        </p:spPr>
        <p:txBody>
          <a:bodyPr wrap="square" rtlCol="0">
            <a:spAutoFit/>
          </a:bodyPr>
          <a:lstStyle/>
          <a:p>
            <a:r>
              <a:rPr lang="en-US" dirty="0"/>
              <a:t>Blumenbach divided the human species into five races:  </a:t>
            </a:r>
          </a:p>
          <a:p>
            <a:endParaRPr lang="en-US" dirty="0"/>
          </a:p>
          <a:p>
            <a:pPr marL="285750" indent="-285750">
              <a:buFont typeface="Arial"/>
              <a:buChar char="•"/>
            </a:pPr>
            <a:r>
              <a:rPr lang="en-US" dirty="0"/>
              <a:t>    the Caucasian or white race</a:t>
            </a:r>
          </a:p>
          <a:p>
            <a:pPr marL="285750" indent="-285750">
              <a:buFont typeface="Arial"/>
              <a:buChar char="•"/>
            </a:pPr>
            <a:r>
              <a:rPr lang="en-US" dirty="0"/>
              <a:t>    the Mongolian or yellow race, including all East Asians and some Central Asians.</a:t>
            </a:r>
          </a:p>
          <a:p>
            <a:pPr marL="285750" indent="-285750">
              <a:buFont typeface="Arial"/>
              <a:buChar char="•"/>
            </a:pPr>
            <a:r>
              <a:rPr lang="en-US" dirty="0"/>
              <a:t>    the Malayan or brown race, including Southeast Asian and Pacific Islanders.</a:t>
            </a:r>
          </a:p>
          <a:p>
            <a:pPr marL="285750" indent="-285750">
              <a:buFont typeface="Arial"/>
              <a:buChar char="•"/>
            </a:pPr>
            <a:r>
              <a:rPr lang="en-US" dirty="0"/>
              <a:t>    the Ethiopian or black race, including sub-Saharan Africans.</a:t>
            </a:r>
          </a:p>
          <a:p>
            <a:pPr marL="285750" indent="-285750">
              <a:buFont typeface="Arial"/>
              <a:buChar char="•"/>
            </a:pPr>
            <a:r>
              <a:rPr lang="en-US" dirty="0"/>
              <a:t>    the American or red race, including American Indians.</a:t>
            </a:r>
          </a:p>
        </p:txBody>
      </p:sp>
      <p:sp>
        <p:nvSpPr>
          <p:cNvPr id="3" name="TextBox 2">
            <a:extLst>
              <a:ext uri="{FF2B5EF4-FFF2-40B4-BE49-F238E27FC236}">
                <a16:creationId xmlns:a16="http://schemas.microsoft.com/office/drawing/2014/main" id="{92182BA0-3C4F-7146-8782-09175BE40D4D}"/>
              </a:ext>
            </a:extLst>
          </p:cNvPr>
          <p:cNvSpPr txBox="1"/>
          <p:nvPr/>
        </p:nvSpPr>
        <p:spPr>
          <a:xfrm>
            <a:off x="1606062" y="738554"/>
            <a:ext cx="2712153" cy="369332"/>
          </a:xfrm>
          <a:prstGeom prst="rect">
            <a:avLst/>
          </a:prstGeom>
          <a:noFill/>
        </p:spPr>
        <p:txBody>
          <a:bodyPr wrap="none" rtlCol="0">
            <a:spAutoFit/>
          </a:bodyPr>
          <a:lstStyle/>
          <a:p>
            <a:r>
              <a:rPr lang="en-US" b="1" dirty="0"/>
              <a:t>Natural Hierarchy of Races</a:t>
            </a:r>
          </a:p>
        </p:txBody>
      </p:sp>
      <p:sp>
        <p:nvSpPr>
          <p:cNvPr id="4" name="TextBox 3">
            <a:extLst>
              <a:ext uri="{FF2B5EF4-FFF2-40B4-BE49-F238E27FC236}">
                <a16:creationId xmlns:a16="http://schemas.microsoft.com/office/drawing/2014/main" id="{7DEE3D5D-0E05-324E-809C-6A381057FFBF}"/>
              </a:ext>
            </a:extLst>
          </p:cNvPr>
          <p:cNvSpPr txBox="1"/>
          <p:nvPr/>
        </p:nvSpPr>
        <p:spPr>
          <a:xfrm>
            <a:off x="691662" y="4654062"/>
            <a:ext cx="8388900" cy="646331"/>
          </a:xfrm>
          <a:prstGeom prst="rect">
            <a:avLst/>
          </a:prstGeom>
          <a:noFill/>
        </p:spPr>
        <p:txBody>
          <a:bodyPr wrap="none" rtlCol="0">
            <a:spAutoFit/>
          </a:bodyPr>
          <a:lstStyle/>
          <a:p>
            <a:r>
              <a:rPr lang="en-US" dirty="0"/>
              <a:t>Equality or inequality of humans starts to be imbedded within physical differences. The </a:t>
            </a:r>
          </a:p>
          <a:p>
            <a:r>
              <a:rPr lang="en-US" dirty="0"/>
              <a:t>Normative ‘model’ is the white European male body </a:t>
            </a:r>
          </a:p>
        </p:txBody>
      </p:sp>
    </p:spTree>
    <p:extLst>
      <p:ext uri="{BB962C8B-B14F-4D97-AF65-F5344CB8AC3E}">
        <p14:creationId xmlns:p14="http://schemas.microsoft.com/office/powerpoint/2010/main" val="2283187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ean-Jacques_Rousseau_(painted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413504" cy="6144768"/>
          </a:xfrm>
          <a:prstGeom prst="rect">
            <a:avLst/>
          </a:prstGeom>
        </p:spPr>
      </p:pic>
      <p:sp>
        <p:nvSpPr>
          <p:cNvPr id="3" name="TextBox 2"/>
          <p:cNvSpPr txBox="1"/>
          <p:nvPr/>
        </p:nvSpPr>
        <p:spPr>
          <a:xfrm>
            <a:off x="580571" y="6368143"/>
            <a:ext cx="3521479" cy="369332"/>
          </a:xfrm>
          <a:prstGeom prst="rect">
            <a:avLst/>
          </a:prstGeom>
          <a:noFill/>
        </p:spPr>
        <p:txBody>
          <a:bodyPr wrap="none" rtlCol="0">
            <a:spAutoFit/>
          </a:bodyPr>
          <a:lstStyle/>
          <a:p>
            <a:r>
              <a:rPr lang="en-US" dirty="0"/>
              <a:t>Jean-Jacques Rousseau , 1712-1787</a:t>
            </a:r>
          </a:p>
        </p:txBody>
      </p:sp>
      <p:sp>
        <p:nvSpPr>
          <p:cNvPr id="4" name="TextBox 3"/>
          <p:cNvSpPr txBox="1"/>
          <p:nvPr/>
        </p:nvSpPr>
        <p:spPr>
          <a:xfrm>
            <a:off x="4776964" y="1847061"/>
            <a:ext cx="3973286" cy="369332"/>
          </a:xfrm>
          <a:prstGeom prst="rect">
            <a:avLst/>
          </a:prstGeom>
          <a:noFill/>
        </p:spPr>
        <p:txBody>
          <a:bodyPr wrap="square" rtlCol="0">
            <a:spAutoFit/>
          </a:bodyPr>
          <a:lstStyle/>
          <a:p>
            <a:r>
              <a:rPr lang="en-US" i="1" dirty="0" err="1"/>
              <a:t>Émile</a:t>
            </a:r>
            <a:r>
              <a:rPr lang="en-US" i="1" dirty="0"/>
              <a:t>, or On Educati</a:t>
            </a:r>
            <a:r>
              <a:rPr lang="en-US" dirty="0"/>
              <a:t>on (1762)</a:t>
            </a:r>
          </a:p>
        </p:txBody>
      </p:sp>
      <p:sp>
        <p:nvSpPr>
          <p:cNvPr id="5" name="TextBox 4"/>
          <p:cNvSpPr txBox="1"/>
          <p:nvPr/>
        </p:nvSpPr>
        <p:spPr>
          <a:xfrm>
            <a:off x="4880428" y="671286"/>
            <a:ext cx="3428999" cy="369332"/>
          </a:xfrm>
          <a:prstGeom prst="rect">
            <a:avLst/>
          </a:prstGeom>
          <a:noFill/>
        </p:spPr>
        <p:txBody>
          <a:bodyPr wrap="square" rtlCol="0">
            <a:spAutoFit/>
          </a:bodyPr>
          <a:lstStyle/>
          <a:p>
            <a:endParaRPr lang="en-US" dirty="0"/>
          </a:p>
        </p:txBody>
      </p:sp>
      <p:sp>
        <p:nvSpPr>
          <p:cNvPr id="9" name="Rectangle 8"/>
          <p:cNvSpPr/>
          <p:nvPr/>
        </p:nvSpPr>
        <p:spPr>
          <a:xfrm>
            <a:off x="4776964" y="2807361"/>
            <a:ext cx="3193141" cy="1477328"/>
          </a:xfrm>
          <a:prstGeom prst="rect">
            <a:avLst/>
          </a:prstGeom>
        </p:spPr>
        <p:txBody>
          <a:bodyPr wrap="square">
            <a:spAutoFit/>
          </a:bodyPr>
          <a:lstStyle/>
          <a:p>
            <a:r>
              <a:rPr lang="en-GB" dirty="0"/>
              <a:t>Rousseau was a believer in the moral– because he believed ‘natural’ --superiority of the patriarchal family based on the antique Roman model</a:t>
            </a:r>
            <a:endParaRPr lang="en-US" dirty="0"/>
          </a:p>
        </p:txBody>
      </p:sp>
      <p:sp>
        <p:nvSpPr>
          <p:cNvPr id="6" name="TextBox 5"/>
          <p:cNvSpPr txBox="1"/>
          <p:nvPr/>
        </p:nvSpPr>
        <p:spPr>
          <a:xfrm>
            <a:off x="4776964" y="855952"/>
            <a:ext cx="3909544" cy="369332"/>
          </a:xfrm>
          <a:prstGeom prst="rect">
            <a:avLst/>
          </a:prstGeom>
          <a:noFill/>
        </p:spPr>
        <p:txBody>
          <a:bodyPr wrap="none" rtlCol="0">
            <a:spAutoFit/>
          </a:bodyPr>
          <a:lstStyle/>
          <a:p>
            <a:r>
              <a:rPr lang="en-US" b="1" dirty="0"/>
              <a:t>1. Rousseau’s view on women’s nature</a:t>
            </a:r>
          </a:p>
        </p:txBody>
      </p:sp>
      <p:sp>
        <p:nvSpPr>
          <p:cNvPr id="7" name="TextBox 6">
            <a:extLst>
              <a:ext uri="{FF2B5EF4-FFF2-40B4-BE49-F238E27FC236}">
                <a16:creationId xmlns:a16="http://schemas.microsoft.com/office/drawing/2014/main" id="{8CFBF105-F666-8B4E-96F9-849F251DCF19}"/>
              </a:ext>
            </a:extLst>
          </p:cNvPr>
          <p:cNvSpPr txBox="1"/>
          <p:nvPr/>
        </p:nvSpPr>
        <p:spPr>
          <a:xfrm>
            <a:off x="5568462" y="164123"/>
            <a:ext cx="2172774" cy="369332"/>
          </a:xfrm>
          <a:prstGeom prst="rect">
            <a:avLst/>
          </a:prstGeom>
          <a:noFill/>
        </p:spPr>
        <p:txBody>
          <a:bodyPr wrap="none" rtlCol="0">
            <a:spAutoFit/>
          </a:bodyPr>
          <a:lstStyle/>
          <a:p>
            <a:r>
              <a:rPr lang="en-US" b="1" dirty="0"/>
              <a:t>Women and Equality</a:t>
            </a:r>
          </a:p>
        </p:txBody>
      </p:sp>
    </p:spTree>
    <p:extLst>
      <p:ext uri="{BB962C8B-B14F-4D97-AF65-F5344CB8AC3E}">
        <p14:creationId xmlns:p14="http://schemas.microsoft.com/office/powerpoint/2010/main" val="2796375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0px-John_Gregory_b17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3"/>
            <a:ext cx="4497955" cy="5952759"/>
          </a:xfrm>
          <a:prstGeom prst="rect">
            <a:avLst/>
          </a:prstGeom>
        </p:spPr>
      </p:pic>
      <p:sp>
        <p:nvSpPr>
          <p:cNvPr id="3" name="TextBox 2"/>
          <p:cNvSpPr txBox="1"/>
          <p:nvPr/>
        </p:nvSpPr>
        <p:spPr>
          <a:xfrm>
            <a:off x="272143" y="6277429"/>
            <a:ext cx="2822107" cy="369332"/>
          </a:xfrm>
          <a:prstGeom prst="rect">
            <a:avLst/>
          </a:prstGeom>
          <a:noFill/>
        </p:spPr>
        <p:txBody>
          <a:bodyPr wrap="none" rtlCol="0">
            <a:spAutoFit/>
          </a:bodyPr>
          <a:lstStyle/>
          <a:p>
            <a:r>
              <a:rPr lang="en-US" dirty="0" err="1"/>
              <a:t>Dr</a:t>
            </a:r>
            <a:r>
              <a:rPr lang="en-US" dirty="0"/>
              <a:t> John Gregory, 1724-1773 </a:t>
            </a:r>
          </a:p>
        </p:txBody>
      </p:sp>
      <p:sp>
        <p:nvSpPr>
          <p:cNvPr id="5" name="Rectangle 4"/>
          <p:cNvSpPr/>
          <p:nvPr/>
        </p:nvSpPr>
        <p:spPr>
          <a:xfrm>
            <a:off x="4795920" y="1753047"/>
            <a:ext cx="3878556" cy="923330"/>
          </a:xfrm>
          <a:prstGeom prst="rect">
            <a:avLst/>
          </a:prstGeom>
        </p:spPr>
        <p:txBody>
          <a:bodyPr wrap="square">
            <a:spAutoFit/>
          </a:bodyPr>
          <a:lstStyle/>
          <a:p>
            <a:r>
              <a:rPr lang="en-GB" i="1" dirty="0"/>
              <a:t>      </a:t>
            </a:r>
          </a:p>
          <a:p>
            <a:r>
              <a:rPr lang="en-GB" i="1" dirty="0"/>
              <a:t>A father’s legacy to His Daughter        </a:t>
            </a:r>
            <a:r>
              <a:rPr lang="en-GB" dirty="0"/>
              <a:t>(1774)</a:t>
            </a:r>
            <a:r>
              <a:rPr lang="en-GB" dirty="0">
                <a:effectLst/>
              </a:rPr>
              <a:t> </a:t>
            </a:r>
            <a:endParaRPr lang="en-US" dirty="0"/>
          </a:p>
        </p:txBody>
      </p:sp>
      <p:sp>
        <p:nvSpPr>
          <p:cNvPr id="7" name="Rectangle 6"/>
          <p:cNvSpPr/>
          <p:nvPr/>
        </p:nvSpPr>
        <p:spPr>
          <a:xfrm>
            <a:off x="4497959" y="1106715"/>
            <a:ext cx="4482756" cy="646331"/>
          </a:xfrm>
          <a:prstGeom prst="rect">
            <a:avLst/>
          </a:prstGeom>
        </p:spPr>
        <p:txBody>
          <a:bodyPr wrap="square">
            <a:spAutoFit/>
          </a:bodyPr>
          <a:lstStyle/>
          <a:p>
            <a:r>
              <a:rPr lang="en-GB" i="1" dirty="0"/>
              <a:t>Comparative Views of the State and Faculties of Man with Those of the Animal World </a:t>
            </a:r>
            <a:r>
              <a:rPr lang="en-GB" dirty="0"/>
              <a:t>(1765)</a:t>
            </a:r>
            <a:endParaRPr lang="en-US" dirty="0"/>
          </a:p>
        </p:txBody>
      </p:sp>
      <p:sp>
        <p:nvSpPr>
          <p:cNvPr id="9" name="Rectangle 8"/>
          <p:cNvSpPr/>
          <p:nvPr/>
        </p:nvSpPr>
        <p:spPr>
          <a:xfrm>
            <a:off x="4497958" y="3014297"/>
            <a:ext cx="4482756" cy="2585323"/>
          </a:xfrm>
          <a:prstGeom prst="rect">
            <a:avLst/>
          </a:prstGeom>
        </p:spPr>
        <p:txBody>
          <a:bodyPr wrap="square">
            <a:spAutoFit/>
          </a:bodyPr>
          <a:lstStyle/>
          <a:p>
            <a:endParaRPr lang="en-GB" dirty="0"/>
          </a:p>
          <a:p>
            <a:r>
              <a:rPr lang="en-GB" dirty="0"/>
              <a:t>‘…your natural character and place and society there arises a certain propriety of conduct peculiar to your sex’</a:t>
            </a:r>
          </a:p>
          <a:p>
            <a:endParaRPr lang="en-GB" dirty="0">
              <a:effectLst/>
            </a:endParaRPr>
          </a:p>
          <a:p>
            <a:r>
              <a:rPr lang="en-US" dirty="0"/>
              <a:t>‘I do not want to make you anything: I want to know what Nature has made you, and to perfect you on her plan’</a:t>
            </a:r>
            <a:endParaRPr lang="en-GB" dirty="0"/>
          </a:p>
          <a:p>
            <a:r>
              <a:rPr lang="en-GB" dirty="0">
                <a:effectLst/>
              </a:rPr>
              <a:t> </a:t>
            </a:r>
            <a:endParaRPr lang="en-US" dirty="0"/>
          </a:p>
        </p:txBody>
      </p:sp>
      <p:sp>
        <p:nvSpPr>
          <p:cNvPr id="4" name="TextBox 3"/>
          <p:cNvSpPr txBox="1"/>
          <p:nvPr/>
        </p:nvSpPr>
        <p:spPr>
          <a:xfrm>
            <a:off x="4795920" y="473946"/>
            <a:ext cx="1933154" cy="369332"/>
          </a:xfrm>
          <a:prstGeom prst="rect">
            <a:avLst/>
          </a:prstGeom>
          <a:noFill/>
        </p:spPr>
        <p:txBody>
          <a:bodyPr wrap="none" rtlCol="0">
            <a:spAutoFit/>
          </a:bodyPr>
          <a:lstStyle/>
          <a:p>
            <a:r>
              <a:rPr lang="en-US" dirty="0"/>
              <a:t>2. </a:t>
            </a:r>
            <a:r>
              <a:rPr lang="en-US" dirty="0" err="1"/>
              <a:t>Dr</a:t>
            </a:r>
            <a:r>
              <a:rPr lang="en-US" dirty="0"/>
              <a:t> John Gregory </a:t>
            </a:r>
          </a:p>
        </p:txBody>
      </p:sp>
    </p:spTree>
    <p:extLst>
      <p:ext uri="{BB962C8B-B14F-4D97-AF65-F5344CB8AC3E}">
        <p14:creationId xmlns:p14="http://schemas.microsoft.com/office/powerpoint/2010/main" val="1000255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09122" y="163106"/>
            <a:ext cx="3588199" cy="4708981"/>
          </a:xfrm>
          <a:prstGeom prst="rect">
            <a:avLst/>
          </a:prstGeom>
        </p:spPr>
        <p:txBody>
          <a:bodyPr wrap="square">
            <a:spAutoFit/>
          </a:bodyPr>
          <a:lstStyle/>
          <a:p>
            <a:r>
              <a:rPr lang="en-GB" sz="2000" dirty="0"/>
              <a:t>‘I may be accused of ignorance, still I must declare what I firmly believe, that all the writers who have written on the subject of female education and manners from Rousseau to Dr Gregory, have contributed to …degrade one half of the human species, and render women pleasing at the expense of every solid virtue’. </a:t>
            </a:r>
          </a:p>
          <a:p>
            <a:endParaRPr lang="en-GB" sz="2000" dirty="0"/>
          </a:p>
          <a:p>
            <a:r>
              <a:rPr lang="en-GB" sz="2000" dirty="0"/>
              <a:t>Mary Wollstonecraft, </a:t>
            </a:r>
            <a:r>
              <a:rPr lang="en-GB" sz="2000" i="1" dirty="0"/>
              <a:t>A Vindication of the Rights of Women </a:t>
            </a:r>
            <a:r>
              <a:rPr lang="en-GB" sz="2000" dirty="0"/>
              <a:t>(1792)</a:t>
            </a:r>
          </a:p>
        </p:txBody>
      </p:sp>
      <p:pic>
        <p:nvPicPr>
          <p:cNvPr id="5" name="Picture 4" descr="640px-Marywollstonecraf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823994" cy="5886785"/>
          </a:xfrm>
          <a:prstGeom prst="rect">
            <a:avLst/>
          </a:prstGeom>
        </p:spPr>
      </p:pic>
    </p:spTree>
    <p:extLst>
      <p:ext uri="{BB962C8B-B14F-4D97-AF65-F5344CB8AC3E}">
        <p14:creationId xmlns:p14="http://schemas.microsoft.com/office/powerpoint/2010/main" val="2036432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78067454355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673" y="1071771"/>
            <a:ext cx="3045785" cy="4467195"/>
          </a:xfrm>
          <a:prstGeom prst="rect">
            <a:avLst/>
          </a:prstGeom>
        </p:spPr>
      </p:pic>
      <p:sp>
        <p:nvSpPr>
          <p:cNvPr id="3" name="TextBox 2"/>
          <p:cNvSpPr txBox="1"/>
          <p:nvPr/>
        </p:nvSpPr>
        <p:spPr>
          <a:xfrm>
            <a:off x="4416796" y="1308091"/>
            <a:ext cx="4789348" cy="2862322"/>
          </a:xfrm>
          <a:prstGeom prst="rect">
            <a:avLst/>
          </a:prstGeom>
          <a:noFill/>
        </p:spPr>
        <p:txBody>
          <a:bodyPr wrap="square" rtlCol="0">
            <a:spAutoFit/>
          </a:bodyPr>
          <a:lstStyle/>
          <a:p>
            <a:r>
              <a:rPr lang="en-US" dirty="0"/>
              <a:t>Spreading assumption that ‘differences’ of sexes is carved into the physical body</a:t>
            </a:r>
          </a:p>
          <a:p>
            <a:endParaRPr lang="en-US" dirty="0"/>
          </a:p>
          <a:p>
            <a:endParaRPr lang="en-US" dirty="0"/>
          </a:p>
          <a:p>
            <a:endParaRPr lang="en-US" dirty="0"/>
          </a:p>
          <a:p>
            <a:r>
              <a:rPr lang="en-US" dirty="0"/>
              <a:t>Such perceived physical difference were shaped by socio-cultural discussion on women</a:t>
            </a:r>
          </a:p>
          <a:p>
            <a:endParaRPr lang="en-US" dirty="0"/>
          </a:p>
          <a:p>
            <a:endParaRPr lang="en-US" dirty="0"/>
          </a:p>
          <a:p>
            <a:endParaRPr lang="en-US" dirty="0"/>
          </a:p>
        </p:txBody>
      </p:sp>
    </p:spTree>
    <p:extLst>
      <p:ext uri="{BB962C8B-B14F-4D97-AF65-F5344CB8AC3E}">
        <p14:creationId xmlns:p14="http://schemas.microsoft.com/office/powerpoint/2010/main" val="2539867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kele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382" y="746832"/>
            <a:ext cx="3044952" cy="4965192"/>
          </a:xfrm>
          <a:prstGeom prst="rect">
            <a:avLst/>
          </a:prstGeom>
        </p:spPr>
      </p:pic>
      <p:pic>
        <p:nvPicPr>
          <p:cNvPr id="3" name="Picture 2" descr="rymsyk-human-uteru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4457" y="704161"/>
            <a:ext cx="4114800" cy="4288536"/>
          </a:xfrm>
          <a:prstGeom prst="rect">
            <a:avLst/>
          </a:prstGeom>
        </p:spPr>
      </p:pic>
      <p:sp>
        <p:nvSpPr>
          <p:cNvPr id="4" name="TextBox 3"/>
          <p:cNvSpPr txBox="1"/>
          <p:nvPr/>
        </p:nvSpPr>
        <p:spPr>
          <a:xfrm>
            <a:off x="351693" y="5896709"/>
            <a:ext cx="9024150" cy="1200329"/>
          </a:xfrm>
          <a:prstGeom prst="rect">
            <a:avLst/>
          </a:prstGeom>
          <a:noFill/>
        </p:spPr>
        <p:txBody>
          <a:bodyPr wrap="square" rtlCol="0">
            <a:spAutoFit/>
          </a:bodyPr>
          <a:lstStyle/>
          <a:p>
            <a:r>
              <a:rPr lang="en-US" dirty="0"/>
              <a:t>Women’s bodies are  becoming ‘different’ from that of men during 18</a:t>
            </a:r>
            <a:r>
              <a:rPr lang="en-US" baseline="30000" dirty="0"/>
              <a:t>th</a:t>
            </a:r>
            <a:r>
              <a:rPr lang="en-US" dirty="0"/>
              <a:t> century; cases</a:t>
            </a:r>
          </a:p>
          <a:p>
            <a:r>
              <a:rPr lang="en-US" dirty="0"/>
              <a:t>female inferiority start to be based on their ‘different’ physicality and its classification</a:t>
            </a:r>
          </a:p>
          <a:p>
            <a:endParaRPr lang="en-US" dirty="0"/>
          </a:p>
          <a:p>
            <a:endParaRPr lang="en-US" dirty="0"/>
          </a:p>
        </p:txBody>
      </p:sp>
      <p:sp>
        <p:nvSpPr>
          <p:cNvPr id="6" name="TextBox 5">
            <a:extLst>
              <a:ext uri="{FF2B5EF4-FFF2-40B4-BE49-F238E27FC236}">
                <a16:creationId xmlns:a16="http://schemas.microsoft.com/office/drawing/2014/main" id="{3ED18AEF-5BB0-2C41-AA5E-69C03EBD24CB}"/>
              </a:ext>
            </a:extLst>
          </p:cNvPr>
          <p:cNvSpPr txBox="1"/>
          <p:nvPr/>
        </p:nvSpPr>
        <p:spPr>
          <a:xfrm>
            <a:off x="1230924" y="140678"/>
            <a:ext cx="6194206" cy="646331"/>
          </a:xfrm>
          <a:prstGeom prst="rect">
            <a:avLst/>
          </a:prstGeom>
          <a:noFill/>
        </p:spPr>
        <p:txBody>
          <a:bodyPr wrap="square" rtlCol="0">
            <a:spAutoFit/>
          </a:bodyPr>
          <a:lstStyle/>
          <a:p>
            <a:r>
              <a:rPr lang="en-US" b="1" dirty="0"/>
              <a:t>Physical Differences are also Social and Moral Differences between the Sexes</a:t>
            </a:r>
          </a:p>
        </p:txBody>
      </p:sp>
    </p:spTree>
    <p:extLst>
      <p:ext uri="{BB962C8B-B14F-4D97-AF65-F5344CB8AC3E}">
        <p14:creationId xmlns:p14="http://schemas.microsoft.com/office/powerpoint/2010/main" val="3537820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90632" y="1267995"/>
            <a:ext cx="5349984" cy="5078314"/>
          </a:xfrm>
          <a:prstGeom prst="rect">
            <a:avLst/>
          </a:prstGeom>
        </p:spPr>
        <p:txBody>
          <a:bodyPr wrap="square">
            <a:spAutoFit/>
          </a:bodyPr>
          <a:lstStyle/>
          <a:p>
            <a:r>
              <a:rPr lang="en-US" dirty="0"/>
              <a:t>“Adam Smith’s decisive contribution [to the history of liberalism] was the account of</a:t>
            </a:r>
            <a:r>
              <a:rPr lang="en-GB" dirty="0"/>
              <a:t> </a:t>
            </a:r>
            <a:r>
              <a:rPr lang="en-US" dirty="0"/>
              <a:t>a self-generating order which formed spontaneously if the individuals were</a:t>
            </a:r>
            <a:endParaRPr lang="en-GB" dirty="0"/>
          </a:p>
          <a:p>
            <a:r>
              <a:rPr lang="en-US" dirty="0"/>
              <a:t>restrained by appropriate rules of law. His </a:t>
            </a:r>
            <a:r>
              <a:rPr lang="en-US" i="1" dirty="0"/>
              <a:t>Inquiry into the Nature and Causes of the</a:t>
            </a:r>
            <a:r>
              <a:rPr lang="en-GB" i="1" dirty="0"/>
              <a:t> </a:t>
            </a:r>
            <a:r>
              <a:rPr lang="en-US" i="1" dirty="0"/>
              <a:t>Wealth of Nations </a:t>
            </a:r>
            <a:r>
              <a:rPr lang="en-US" dirty="0"/>
              <a:t>marks perhaps more than any other single work the beginning of</a:t>
            </a:r>
            <a:r>
              <a:rPr lang="en-GB" dirty="0"/>
              <a:t> </a:t>
            </a:r>
            <a:r>
              <a:rPr lang="en-US" dirty="0"/>
              <a:t>the development of modern liberalism. It made people understand that those</a:t>
            </a:r>
            <a:r>
              <a:rPr lang="en-GB" dirty="0"/>
              <a:t> </a:t>
            </a:r>
            <a:r>
              <a:rPr lang="en-US" dirty="0"/>
              <a:t>restrictions on the powers of government which had originated from sheer distrust</a:t>
            </a:r>
            <a:r>
              <a:rPr lang="en-GB" dirty="0"/>
              <a:t> </a:t>
            </a:r>
            <a:r>
              <a:rPr lang="en-US" dirty="0"/>
              <a:t>of all arbitrary power had become the chief cause of Britain’s economic prosperity.”</a:t>
            </a:r>
          </a:p>
          <a:p>
            <a:endParaRPr lang="en-US" dirty="0"/>
          </a:p>
          <a:p>
            <a:r>
              <a:rPr lang="en-US" b="1" dirty="0"/>
              <a:t>“homo </a:t>
            </a:r>
            <a:r>
              <a:rPr lang="en-US" b="1" dirty="0" err="1"/>
              <a:t>economicus</a:t>
            </a:r>
            <a:r>
              <a:rPr lang="en-US" b="1" dirty="0"/>
              <a:t>”</a:t>
            </a:r>
            <a:r>
              <a:rPr lang="en-US" dirty="0"/>
              <a:t>, or economic man, is the concept in many current economic theories portraying humans as consistently rational and narrowly self-interested agents who usually pursue their subjectively-defined ends optimally.</a:t>
            </a:r>
          </a:p>
          <a:p>
            <a:r>
              <a:rPr lang="en-US" dirty="0"/>
              <a:t>(term first used in late nineteenth century)</a:t>
            </a:r>
            <a:endParaRPr lang="en-GB" dirty="0"/>
          </a:p>
        </p:txBody>
      </p:sp>
      <p:sp>
        <p:nvSpPr>
          <p:cNvPr id="2" name="TextBox 1"/>
          <p:cNvSpPr txBox="1"/>
          <p:nvPr/>
        </p:nvSpPr>
        <p:spPr>
          <a:xfrm>
            <a:off x="697537" y="679763"/>
            <a:ext cx="8513510" cy="369332"/>
          </a:xfrm>
          <a:prstGeom prst="rect">
            <a:avLst/>
          </a:prstGeom>
          <a:noFill/>
        </p:spPr>
        <p:txBody>
          <a:bodyPr wrap="square" rtlCol="0">
            <a:spAutoFit/>
          </a:bodyPr>
          <a:lstStyle/>
          <a:p>
            <a:r>
              <a:rPr lang="en-US" dirty="0"/>
              <a:t>Hayek on Smith whom he celebrates as the inventor of economic liberalism:</a:t>
            </a:r>
          </a:p>
        </p:txBody>
      </p:sp>
      <p:pic>
        <p:nvPicPr>
          <p:cNvPr id="4" name="Picture 3" descr="Friedrich_Hayek_portrai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253" y="1424871"/>
            <a:ext cx="2133600" cy="2768600"/>
          </a:xfrm>
          <a:prstGeom prst="rect">
            <a:avLst/>
          </a:prstGeom>
        </p:spPr>
      </p:pic>
      <p:sp>
        <p:nvSpPr>
          <p:cNvPr id="6" name="TextBox 5"/>
          <p:cNvSpPr txBox="1"/>
          <p:nvPr/>
        </p:nvSpPr>
        <p:spPr>
          <a:xfrm>
            <a:off x="213491" y="4587621"/>
            <a:ext cx="2341362" cy="646331"/>
          </a:xfrm>
          <a:prstGeom prst="rect">
            <a:avLst/>
          </a:prstGeom>
          <a:noFill/>
        </p:spPr>
        <p:txBody>
          <a:bodyPr wrap="square" rtlCol="0">
            <a:spAutoFit/>
          </a:bodyPr>
          <a:lstStyle/>
          <a:p>
            <a:r>
              <a:rPr lang="en-US" dirty="0"/>
              <a:t>Friedrich Hayek 1899-1992</a:t>
            </a:r>
          </a:p>
        </p:txBody>
      </p:sp>
      <p:sp>
        <p:nvSpPr>
          <p:cNvPr id="3" name="TextBox 2">
            <a:extLst>
              <a:ext uri="{FF2B5EF4-FFF2-40B4-BE49-F238E27FC236}">
                <a16:creationId xmlns:a16="http://schemas.microsoft.com/office/drawing/2014/main" id="{16F5E906-2C16-8D42-92C5-89551D1B0ECF}"/>
              </a:ext>
            </a:extLst>
          </p:cNvPr>
          <p:cNvSpPr txBox="1"/>
          <p:nvPr/>
        </p:nvSpPr>
        <p:spPr>
          <a:xfrm>
            <a:off x="2883877" y="222738"/>
            <a:ext cx="3066224" cy="369332"/>
          </a:xfrm>
          <a:prstGeom prst="rect">
            <a:avLst/>
          </a:prstGeom>
          <a:noFill/>
        </p:spPr>
        <p:txBody>
          <a:bodyPr wrap="none" rtlCol="0">
            <a:spAutoFit/>
          </a:bodyPr>
          <a:lstStyle/>
          <a:p>
            <a:r>
              <a:rPr lang="en-US" b="1" dirty="0"/>
              <a:t>Human Nature and Economics</a:t>
            </a:r>
          </a:p>
        </p:txBody>
      </p:sp>
    </p:spTree>
    <p:extLst>
      <p:ext uri="{BB962C8B-B14F-4D97-AF65-F5344CB8AC3E}">
        <p14:creationId xmlns:p14="http://schemas.microsoft.com/office/powerpoint/2010/main" val="3694249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amsmithmoralsentiments17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713" y="743166"/>
            <a:ext cx="3567165" cy="5688732"/>
          </a:xfrm>
          <a:prstGeom prst="rect">
            <a:avLst/>
          </a:prstGeom>
        </p:spPr>
      </p:pic>
      <p:sp>
        <p:nvSpPr>
          <p:cNvPr id="4" name="Rectangle 3"/>
          <p:cNvSpPr/>
          <p:nvPr/>
        </p:nvSpPr>
        <p:spPr>
          <a:xfrm>
            <a:off x="4417737" y="3331334"/>
            <a:ext cx="4012967" cy="1477328"/>
          </a:xfrm>
          <a:prstGeom prst="rect">
            <a:avLst/>
          </a:prstGeom>
        </p:spPr>
        <p:txBody>
          <a:bodyPr wrap="square">
            <a:spAutoFit/>
          </a:bodyPr>
          <a:lstStyle/>
          <a:p>
            <a:pPr algn="ctr"/>
            <a:r>
              <a:rPr lang="en-GB" i="1" dirty="0"/>
              <a:t>Adam Smith (b.1732, d.1790)</a:t>
            </a:r>
          </a:p>
          <a:p>
            <a:endParaRPr lang="en-GB" i="1" dirty="0"/>
          </a:p>
          <a:p>
            <a:r>
              <a:rPr lang="en-GB" i="1" dirty="0"/>
              <a:t>The Theory of Moral Sentiment (1759): </a:t>
            </a:r>
            <a:endParaRPr lang="en-GB" dirty="0"/>
          </a:p>
          <a:p>
            <a:endParaRPr lang="en-GB" dirty="0"/>
          </a:p>
          <a:p>
            <a:r>
              <a:rPr lang="en-GB" dirty="0"/>
              <a:t>	</a:t>
            </a:r>
            <a:endParaRPr lang="en-US" dirty="0"/>
          </a:p>
        </p:txBody>
      </p:sp>
      <p:sp>
        <p:nvSpPr>
          <p:cNvPr id="7" name="Rectangle 6"/>
          <p:cNvSpPr/>
          <p:nvPr/>
        </p:nvSpPr>
        <p:spPr>
          <a:xfrm>
            <a:off x="4191955" y="4394897"/>
            <a:ext cx="4952045" cy="2308324"/>
          </a:xfrm>
          <a:prstGeom prst="rect">
            <a:avLst/>
          </a:prstGeom>
        </p:spPr>
        <p:txBody>
          <a:bodyPr wrap="square">
            <a:spAutoFit/>
          </a:bodyPr>
          <a:lstStyle/>
          <a:p>
            <a:r>
              <a:rPr lang="en-GB" b="1" dirty="0"/>
              <a:t>Central concept is ‘sympathy’:</a:t>
            </a:r>
          </a:p>
          <a:p>
            <a:r>
              <a:rPr lang="en-GB" dirty="0"/>
              <a:t>Smith great achievement is that he turned sympathy into the governing principle of a theory of sociability on which a theory of commerce could be based. </a:t>
            </a:r>
          </a:p>
          <a:p>
            <a:endParaRPr lang="en-GB" dirty="0"/>
          </a:p>
          <a:p>
            <a:r>
              <a:rPr lang="en-US" b="1" dirty="0"/>
              <a:t>‘[The] greatest human happiness arises from the consciousness of being beloved’</a:t>
            </a:r>
            <a:r>
              <a:rPr lang="en-GB" dirty="0"/>
              <a:t> </a:t>
            </a:r>
          </a:p>
        </p:txBody>
      </p:sp>
      <p:pic>
        <p:nvPicPr>
          <p:cNvPr id="5" name="Picture 4" descr="adam_smith-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7384" y="100233"/>
            <a:ext cx="3194397" cy="3025921"/>
          </a:xfrm>
          <a:prstGeom prst="rect">
            <a:avLst/>
          </a:prstGeom>
        </p:spPr>
      </p:pic>
    </p:spTree>
    <p:extLst>
      <p:ext uri="{BB962C8B-B14F-4D97-AF65-F5344CB8AC3E}">
        <p14:creationId xmlns:p14="http://schemas.microsoft.com/office/powerpoint/2010/main" val="2155563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mith_adam_an_inquiry_into_the_nature_and_causes_of_the_wealth_of_nati_d5382781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332" y="218792"/>
            <a:ext cx="8158496" cy="4895098"/>
          </a:xfrm>
          <a:prstGeom prst="rect">
            <a:avLst/>
          </a:prstGeom>
        </p:spPr>
      </p:pic>
      <p:sp>
        <p:nvSpPr>
          <p:cNvPr id="2" name="TextBox 1"/>
          <p:cNvSpPr txBox="1"/>
          <p:nvPr/>
        </p:nvSpPr>
        <p:spPr>
          <a:xfrm>
            <a:off x="1448732" y="5616986"/>
            <a:ext cx="2916183" cy="369332"/>
          </a:xfrm>
          <a:prstGeom prst="rect">
            <a:avLst/>
          </a:prstGeom>
          <a:noFill/>
        </p:spPr>
        <p:txBody>
          <a:bodyPr wrap="none" rtlCol="0">
            <a:spAutoFit/>
          </a:bodyPr>
          <a:lstStyle/>
          <a:p>
            <a:r>
              <a:rPr lang="en-US" b="1" dirty="0"/>
              <a:t>The Wealth of Nations, 1776</a:t>
            </a:r>
          </a:p>
        </p:txBody>
      </p:sp>
    </p:spTree>
    <p:extLst>
      <p:ext uri="{BB962C8B-B14F-4D97-AF65-F5344CB8AC3E}">
        <p14:creationId xmlns:p14="http://schemas.microsoft.com/office/powerpoint/2010/main" val="59278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5140" y="854407"/>
            <a:ext cx="6839926" cy="5632311"/>
          </a:xfrm>
          <a:prstGeom prst="rect">
            <a:avLst/>
          </a:prstGeom>
          <a:noFill/>
        </p:spPr>
        <p:txBody>
          <a:bodyPr wrap="square" rtlCol="0">
            <a:spAutoFit/>
          </a:bodyPr>
          <a:lstStyle/>
          <a:p>
            <a:endParaRPr lang="en-US" b="1" dirty="0"/>
          </a:p>
          <a:p>
            <a:r>
              <a:rPr lang="en-US" b="1" dirty="0"/>
              <a:t>Theory of Sensationalism: </a:t>
            </a:r>
          </a:p>
          <a:p>
            <a:endParaRPr lang="en-US" dirty="0"/>
          </a:p>
          <a:p>
            <a:r>
              <a:rPr lang="en-US" dirty="0"/>
              <a:t>	a form of empirical epistemology that limits experience as a 	source of knowledge to sensation or sense perceptions. It 	imagines the mind as a ‘tabula rasa’, or ‘clean slate’ at birth, only 	to be filled subsequently by ideas through sense perception. </a:t>
            </a:r>
          </a:p>
          <a:p>
            <a:endParaRPr lang="en-US" dirty="0"/>
          </a:p>
          <a:p>
            <a:endParaRPr lang="en-US" dirty="0"/>
          </a:p>
          <a:p>
            <a:r>
              <a:rPr lang="en-US" b="1" dirty="0"/>
              <a:t> A serious problem that arises from sensationalism</a:t>
            </a:r>
            <a:r>
              <a:rPr lang="en-US" dirty="0"/>
              <a:t>: How can a human being have the impression to be whole or the same over time, if all the human self is, derives from the ongoing imprint of external sense impression?</a:t>
            </a:r>
          </a:p>
          <a:p>
            <a:endParaRPr lang="en-US" dirty="0"/>
          </a:p>
          <a:p>
            <a:endParaRPr lang="en-US" b="1" dirty="0"/>
          </a:p>
          <a:p>
            <a:r>
              <a:rPr lang="en-US" b="1" dirty="0"/>
              <a:t>Locke’s solution to the problem:</a:t>
            </a:r>
          </a:p>
          <a:p>
            <a:r>
              <a:rPr lang="en-US" dirty="0"/>
              <a:t>He defines ‘selfhood’ (or ‘the self’) as a combination of consciousness (defined as reflexive reasoning)  and memory that ensures its unbroken continuity. </a:t>
            </a:r>
          </a:p>
          <a:p>
            <a:endParaRPr lang="en-US" dirty="0"/>
          </a:p>
        </p:txBody>
      </p:sp>
      <p:sp>
        <p:nvSpPr>
          <p:cNvPr id="3" name="TextBox 2">
            <a:extLst>
              <a:ext uri="{FF2B5EF4-FFF2-40B4-BE49-F238E27FC236}">
                <a16:creationId xmlns:a16="http://schemas.microsoft.com/office/drawing/2014/main" id="{8ADC94FB-47C8-1843-B077-238DBCD56B7C}"/>
              </a:ext>
            </a:extLst>
          </p:cNvPr>
          <p:cNvSpPr txBox="1"/>
          <p:nvPr/>
        </p:nvSpPr>
        <p:spPr>
          <a:xfrm>
            <a:off x="984739" y="375138"/>
            <a:ext cx="8483022" cy="523220"/>
          </a:xfrm>
          <a:prstGeom prst="rect">
            <a:avLst/>
          </a:prstGeom>
          <a:noFill/>
        </p:spPr>
        <p:txBody>
          <a:bodyPr wrap="square" rtlCol="0">
            <a:spAutoFit/>
          </a:bodyPr>
          <a:lstStyle/>
          <a:p>
            <a:r>
              <a:rPr lang="en-US" sz="2800" b="1" dirty="0"/>
              <a:t>How Do People “Think”: the question of the mind....</a:t>
            </a:r>
          </a:p>
        </p:txBody>
      </p:sp>
    </p:spTree>
    <p:extLst>
      <p:ext uri="{BB962C8B-B14F-4D97-AF65-F5344CB8AC3E}">
        <p14:creationId xmlns:p14="http://schemas.microsoft.com/office/powerpoint/2010/main" val="1705987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49249" y="420717"/>
            <a:ext cx="8588375" cy="7109638"/>
          </a:xfrm>
          <a:prstGeom prst="rect">
            <a:avLst/>
          </a:prstGeom>
        </p:spPr>
        <p:txBody>
          <a:bodyPr wrap="square">
            <a:spAutoFit/>
          </a:bodyPr>
          <a:lstStyle/>
          <a:p>
            <a:r>
              <a:rPr lang="en-GB" sz="2400" b="1" dirty="0"/>
              <a:t>‘</a:t>
            </a:r>
            <a:r>
              <a:rPr lang="en-GB" sz="2400" b="1" i="1" dirty="0"/>
              <a:t>Enlightenment is mankind’s exit from self-incurred immaturity</a:t>
            </a:r>
            <a:r>
              <a:rPr lang="en-GB" sz="2400" b="1" dirty="0"/>
              <a:t>… </a:t>
            </a:r>
            <a:r>
              <a:rPr lang="en-GB" sz="2400" b="1" i="1" dirty="0" err="1"/>
              <a:t>Sapere</a:t>
            </a:r>
            <a:r>
              <a:rPr lang="en-GB" sz="2400" b="1" i="1" dirty="0"/>
              <a:t> </a:t>
            </a:r>
            <a:r>
              <a:rPr lang="en-GB" sz="2400" b="1" i="1" dirty="0" err="1"/>
              <a:t>aude</a:t>
            </a:r>
            <a:r>
              <a:rPr lang="en-GB" sz="2400" b="1" dirty="0"/>
              <a:t>! [Dare to Know!] Have the courage to use your own understanding! It is thus the motto of the enlightenment.’</a:t>
            </a:r>
          </a:p>
          <a:p>
            <a:r>
              <a:rPr lang="en-GB" dirty="0"/>
              <a:t> </a:t>
            </a:r>
          </a:p>
          <a:p>
            <a:r>
              <a:rPr lang="en-GB" dirty="0"/>
              <a:t>(From: Immanuel Kant, ‘An Answer to the Question: What is Enlightenment?’ </a:t>
            </a:r>
            <a:r>
              <a:rPr lang="en-GB" i="1" dirty="0" err="1"/>
              <a:t>Berlinerische</a:t>
            </a:r>
            <a:r>
              <a:rPr lang="en-GB" i="1" dirty="0"/>
              <a:t> </a:t>
            </a:r>
            <a:r>
              <a:rPr lang="en-GB" i="1" dirty="0" err="1"/>
              <a:t>Monatsschrift</a:t>
            </a:r>
            <a:r>
              <a:rPr lang="en-GB" dirty="0"/>
              <a:t> (1784): 481-494, 481.)</a:t>
            </a:r>
          </a:p>
          <a:p>
            <a:endParaRPr lang="en-GB" dirty="0"/>
          </a:p>
          <a:p>
            <a:endParaRPr lang="en-GB" sz="2000" dirty="0"/>
          </a:p>
          <a:p>
            <a:endParaRPr lang="en-GB" sz="2000" dirty="0"/>
          </a:p>
          <a:p>
            <a:r>
              <a:rPr lang="en-US" sz="2000" dirty="0"/>
              <a:t>If we ‘Dare to Know’, then a system of equality and individual and collective freedom would emerge where the exercise of political and religious authority was consistent with ‘reason’. </a:t>
            </a:r>
            <a:endParaRPr lang="en-GB" sz="2000" dirty="0"/>
          </a:p>
          <a:p>
            <a:r>
              <a:rPr lang="en-US" sz="2000" dirty="0"/>
              <a:t> </a:t>
            </a:r>
            <a:endParaRPr lang="en-GB" sz="2000" dirty="0"/>
          </a:p>
          <a:p>
            <a:r>
              <a:rPr lang="en-US" sz="2000" dirty="0"/>
              <a:t>The centrality of ‘reason’ is used in a Cartesian sense here. Through your individual thinking you will be able to control the world, yourself and your passions. By leading people to escape their basic physical and emotional drives through the exercise of ‘reason’, enlightened philosophers like Kant sought to lead humanity towards its true nature, a nature that they deemed free from the desire to terrify or compel others. </a:t>
            </a:r>
            <a:endParaRPr lang="en-GB" sz="20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5264431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20px-JohnLock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700" y="748237"/>
            <a:ext cx="4156452" cy="5365653"/>
          </a:xfrm>
          <a:prstGeom prst="rect">
            <a:avLst/>
          </a:prstGeom>
        </p:spPr>
      </p:pic>
      <p:sp>
        <p:nvSpPr>
          <p:cNvPr id="5" name="TextBox 4"/>
          <p:cNvSpPr txBox="1"/>
          <p:nvPr/>
        </p:nvSpPr>
        <p:spPr>
          <a:xfrm>
            <a:off x="646180" y="6217326"/>
            <a:ext cx="2289208" cy="646331"/>
          </a:xfrm>
          <a:prstGeom prst="rect">
            <a:avLst/>
          </a:prstGeom>
          <a:noFill/>
        </p:spPr>
        <p:txBody>
          <a:bodyPr wrap="none" rtlCol="0">
            <a:spAutoFit/>
          </a:bodyPr>
          <a:lstStyle/>
          <a:p>
            <a:r>
              <a:rPr lang="en-US" b="1" dirty="0"/>
              <a:t>John Locke 1632-1704</a:t>
            </a:r>
          </a:p>
          <a:p>
            <a:r>
              <a:rPr lang="en-US" b="1"/>
              <a:t> </a:t>
            </a:r>
            <a:endParaRPr lang="en-US" b="1" dirty="0"/>
          </a:p>
        </p:txBody>
      </p:sp>
      <p:sp>
        <p:nvSpPr>
          <p:cNvPr id="6" name="TextBox 5"/>
          <p:cNvSpPr txBox="1"/>
          <p:nvPr/>
        </p:nvSpPr>
        <p:spPr>
          <a:xfrm>
            <a:off x="5525951" y="2495844"/>
            <a:ext cx="184666" cy="369332"/>
          </a:xfrm>
          <a:prstGeom prst="rect">
            <a:avLst/>
          </a:prstGeom>
          <a:noFill/>
        </p:spPr>
        <p:txBody>
          <a:bodyPr wrap="none" rtlCol="0">
            <a:spAutoFit/>
          </a:bodyPr>
          <a:lstStyle/>
          <a:p>
            <a:endParaRPr lang="en-US" dirty="0"/>
          </a:p>
        </p:txBody>
      </p:sp>
      <p:sp>
        <p:nvSpPr>
          <p:cNvPr id="7" name="TextBox 6"/>
          <p:cNvSpPr txBox="1"/>
          <p:nvPr/>
        </p:nvSpPr>
        <p:spPr>
          <a:xfrm>
            <a:off x="4378152" y="1050450"/>
            <a:ext cx="4399324" cy="646331"/>
          </a:xfrm>
          <a:prstGeom prst="rect">
            <a:avLst/>
          </a:prstGeom>
          <a:noFill/>
        </p:spPr>
        <p:txBody>
          <a:bodyPr wrap="square" rtlCol="0">
            <a:spAutoFit/>
          </a:bodyPr>
          <a:lstStyle/>
          <a:p>
            <a:r>
              <a:rPr lang="en-US" b="1" dirty="0"/>
              <a:t>Essay Concerning Human Understanding </a:t>
            </a:r>
            <a:r>
              <a:rPr lang="en-US" dirty="0"/>
              <a:t>(1690; 1694)</a:t>
            </a:r>
          </a:p>
        </p:txBody>
      </p:sp>
      <p:sp>
        <p:nvSpPr>
          <p:cNvPr id="8" name="TextBox 7"/>
          <p:cNvSpPr txBox="1"/>
          <p:nvPr/>
        </p:nvSpPr>
        <p:spPr>
          <a:xfrm>
            <a:off x="4512832" y="2265011"/>
            <a:ext cx="4399324" cy="2031325"/>
          </a:xfrm>
          <a:prstGeom prst="rect">
            <a:avLst/>
          </a:prstGeom>
          <a:noFill/>
        </p:spPr>
        <p:txBody>
          <a:bodyPr wrap="square" rtlCol="0">
            <a:spAutoFit/>
          </a:bodyPr>
          <a:lstStyle/>
          <a:p>
            <a:r>
              <a:rPr lang="en-US" dirty="0"/>
              <a:t>presents a new idea about human nature and the self which becomes the basis for all thinking about self and mind during the 18</a:t>
            </a:r>
            <a:r>
              <a:rPr lang="en-US" baseline="30000" dirty="0"/>
              <a:t>th</a:t>
            </a:r>
            <a:r>
              <a:rPr lang="en-US" dirty="0"/>
              <a:t> century</a:t>
            </a:r>
          </a:p>
          <a:p>
            <a:endParaRPr lang="en-US" dirty="0"/>
          </a:p>
          <a:p>
            <a:r>
              <a:rPr lang="en-US" dirty="0"/>
              <a:t>Thesis: all is based on the working of the senses</a:t>
            </a:r>
          </a:p>
        </p:txBody>
      </p:sp>
    </p:spTree>
    <p:extLst>
      <p:ext uri="{BB962C8B-B14F-4D97-AF65-F5344CB8AC3E}">
        <p14:creationId xmlns:p14="http://schemas.microsoft.com/office/powerpoint/2010/main" val="958438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8856" y="307900"/>
            <a:ext cx="6296839" cy="4247317"/>
          </a:xfrm>
          <a:prstGeom prst="rect">
            <a:avLst/>
          </a:prstGeom>
          <a:noFill/>
        </p:spPr>
        <p:txBody>
          <a:bodyPr wrap="square" rtlCol="0">
            <a:spAutoFit/>
          </a:bodyPr>
          <a:lstStyle/>
          <a:p>
            <a:r>
              <a:rPr lang="en-US" b="1" dirty="0"/>
              <a:t>Locke’s central claim:</a:t>
            </a:r>
          </a:p>
          <a:p>
            <a:endParaRPr lang="en-US" dirty="0"/>
          </a:p>
          <a:p>
            <a:r>
              <a:rPr lang="en-US" dirty="0"/>
              <a:t>Rather than ideas being innate, Locke claims that the mind is a ‘blank slate’ at birth; therefore any person’s character is not innate but ‘made’ throughout life due to ongoing sense perception; so the mind is in constant development.</a:t>
            </a:r>
            <a:endParaRPr lang="en-GB" dirty="0"/>
          </a:p>
          <a:p>
            <a:r>
              <a:rPr lang="en-US" dirty="0"/>
              <a:t> </a:t>
            </a:r>
            <a:endParaRPr lang="en-GB" dirty="0"/>
          </a:p>
          <a:p>
            <a:r>
              <a:rPr lang="en-US" dirty="0"/>
              <a:t>All our mental contents are derived from, he argued, discrete sensory impressions. So the human mind was an empty slate – a tabula rasa – which was successively filled with ideas which derived from our perceptions of sensation. And these sensations – Locke understood them as our ‘ideas’, were ‘impressed’ on the mind or the soul, like words on a wax tablet.  </a:t>
            </a:r>
            <a:endParaRPr lang="en-GB" dirty="0"/>
          </a:p>
          <a:p>
            <a:pPr marL="285750" indent="-285750">
              <a:buFont typeface="Arial"/>
              <a:buChar char="•"/>
            </a:pPr>
            <a:endParaRPr lang="en-US" dirty="0"/>
          </a:p>
          <a:p>
            <a:pPr marL="285750" indent="-285750">
              <a:buFont typeface="Arial"/>
              <a:buChar char="•"/>
            </a:pPr>
            <a:endParaRPr lang="en-US" dirty="0"/>
          </a:p>
        </p:txBody>
      </p:sp>
    </p:spTree>
    <p:extLst>
      <p:ext uri="{BB962C8B-B14F-4D97-AF65-F5344CB8AC3E}">
        <p14:creationId xmlns:p14="http://schemas.microsoft.com/office/powerpoint/2010/main" val="35114043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8129" y="1136501"/>
            <a:ext cx="6773745" cy="5355313"/>
          </a:xfrm>
          <a:prstGeom prst="rect">
            <a:avLst/>
          </a:prstGeom>
          <a:noFill/>
        </p:spPr>
        <p:txBody>
          <a:bodyPr wrap="square" rtlCol="0">
            <a:spAutoFit/>
          </a:bodyPr>
          <a:lstStyle/>
          <a:p>
            <a:r>
              <a:rPr lang="en-US" b="1" dirty="0"/>
              <a:t>Locke’s</a:t>
            </a:r>
            <a:r>
              <a:rPr lang="en-US" b="1" i="1" dirty="0"/>
              <a:t> Essay </a:t>
            </a:r>
            <a:r>
              <a:rPr lang="en-US" b="1" dirty="0"/>
              <a:t>engages with:</a:t>
            </a:r>
          </a:p>
          <a:p>
            <a:endParaRPr lang="en-US" b="1" i="1" dirty="0"/>
          </a:p>
          <a:p>
            <a:r>
              <a:rPr lang="en-US" dirty="0"/>
              <a:t>1. The unresolved relationship between mind and body – thrown up by Descartes theory.</a:t>
            </a:r>
          </a:p>
          <a:p>
            <a:endParaRPr lang="en-GB" dirty="0"/>
          </a:p>
          <a:p>
            <a:r>
              <a:rPr lang="en-US" dirty="0"/>
              <a:t>2. The developing consensus that knowledge is gained through individual sense experience (based on the popularity of Newton’s method). </a:t>
            </a:r>
            <a:endParaRPr lang="en-GB" dirty="0"/>
          </a:p>
          <a:p>
            <a:endParaRPr lang="en-US" dirty="0"/>
          </a:p>
          <a:p>
            <a:r>
              <a:rPr lang="en-US" dirty="0"/>
              <a:t>Locke follows a Newtonian method: an empirical investigation into  understanding of human reasoning and human morality</a:t>
            </a:r>
          </a:p>
          <a:p>
            <a:endParaRPr lang="en-US" dirty="0"/>
          </a:p>
          <a:p>
            <a:r>
              <a:rPr lang="en-US" b="1" dirty="0"/>
              <a:t>He questions:</a:t>
            </a:r>
          </a:p>
          <a:p>
            <a:pPr marL="285750" lvl="0" indent="-285750">
              <a:buFont typeface="Arial"/>
              <a:buChar char="•"/>
            </a:pPr>
            <a:r>
              <a:rPr lang="en-US" dirty="0"/>
              <a:t> Aristotelian reasoning which is still around at his time (syllogism; the deductive method)</a:t>
            </a:r>
            <a:endParaRPr lang="en-GB" dirty="0"/>
          </a:p>
          <a:p>
            <a:pPr lvl="0"/>
            <a:endParaRPr lang="en-US" dirty="0"/>
          </a:p>
          <a:p>
            <a:pPr marL="285750" lvl="0" indent="-285750">
              <a:buFont typeface="Arial"/>
              <a:buChar char="•"/>
            </a:pPr>
            <a:r>
              <a:rPr lang="en-US" dirty="0"/>
              <a:t>And he also questions the Cartesian principle that ideas were innate </a:t>
            </a:r>
            <a:endParaRPr lang="en-GB" dirty="0"/>
          </a:p>
          <a:p>
            <a:endParaRPr lang="en-US" dirty="0"/>
          </a:p>
        </p:txBody>
      </p:sp>
    </p:spTree>
    <p:extLst>
      <p:ext uri="{BB962C8B-B14F-4D97-AF65-F5344CB8AC3E}">
        <p14:creationId xmlns:p14="http://schemas.microsoft.com/office/powerpoint/2010/main" val="11378489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19735" y="735461"/>
            <a:ext cx="6060720" cy="5632312"/>
          </a:xfrm>
          <a:prstGeom prst="rect">
            <a:avLst/>
          </a:prstGeom>
          <a:noFill/>
        </p:spPr>
        <p:txBody>
          <a:bodyPr wrap="square" rtlCol="0">
            <a:spAutoFit/>
          </a:bodyPr>
          <a:lstStyle/>
          <a:p>
            <a:r>
              <a:rPr lang="en-US" b="1" u="sng" dirty="0"/>
              <a:t>Locke retains idea of immaterial soul and the self-reflexive mind from Descartes</a:t>
            </a:r>
            <a:endParaRPr lang="en-US" b="1" dirty="0"/>
          </a:p>
          <a:p>
            <a:endParaRPr lang="en-US" dirty="0"/>
          </a:p>
          <a:p>
            <a:r>
              <a:rPr lang="en-US" b="1" dirty="0"/>
              <a:t>A serious problem that arises</a:t>
            </a:r>
            <a:r>
              <a:rPr lang="en-US" dirty="0"/>
              <a:t>: if we are continually being bombarded by sense impressions, how can a human being maintain a sense of sameness, a unified soul, a unified self?</a:t>
            </a:r>
            <a:endParaRPr lang="en-GB" dirty="0"/>
          </a:p>
          <a:p>
            <a:endParaRPr lang="en-US" dirty="0"/>
          </a:p>
          <a:p>
            <a:r>
              <a:rPr lang="en-US" b="1" dirty="0"/>
              <a:t>To solve the problem Locke </a:t>
            </a:r>
            <a:r>
              <a:rPr lang="en-US" dirty="0"/>
              <a:t>Introduces the term consciousness:</a:t>
            </a:r>
          </a:p>
          <a:p>
            <a:r>
              <a:rPr lang="en-US" dirty="0"/>
              <a:t>Defined as any sort of reflexive knowledge </a:t>
            </a:r>
          </a:p>
          <a:p>
            <a:r>
              <a:rPr lang="en-US" dirty="0"/>
              <a:t>	</a:t>
            </a:r>
            <a:r>
              <a:rPr lang="en-US" b="1" dirty="0"/>
              <a:t>‘It is impossible for anyone to perceive, without perceiving 	that he does perceive’, which </a:t>
            </a:r>
            <a:r>
              <a:rPr lang="en-GB" b="1" i="1" dirty="0"/>
              <a:t>‘makes every one to be, what he calls ‘self’’ and thereby distinguishes himself from all other thinking beings, and in this alone consists personal Identity’</a:t>
            </a:r>
            <a:r>
              <a:rPr lang="en-GB" b="1" dirty="0"/>
              <a:t> </a:t>
            </a:r>
            <a:endParaRPr lang="en-US" b="1" dirty="0"/>
          </a:p>
          <a:p>
            <a:endParaRPr lang="en-US" dirty="0"/>
          </a:p>
          <a:p>
            <a:r>
              <a:rPr lang="en-US" b="1" dirty="0"/>
              <a:t>Locke’s solution to the problem:</a:t>
            </a:r>
          </a:p>
          <a:p>
            <a:r>
              <a:rPr lang="en-US" dirty="0"/>
              <a:t>He defines ‘selfhood’ (or ‘the self’) as a combination of consciousness (defined as reflexive reasoning)  and memory that ensures its unbroken continuity. </a:t>
            </a:r>
          </a:p>
        </p:txBody>
      </p:sp>
    </p:spTree>
    <p:extLst>
      <p:ext uri="{BB962C8B-B14F-4D97-AF65-F5344CB8AC3E}">
        <p14:creationId xmlns:p14="http://schemas.microsoft.com/office/powerpoint/2010/main" val="41932336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5745" y="1025080"/>
            <a:ext cx="3119490" cy="1754327"/>
          </a:xfrm>
          <a:prstGeom prst="rect">
            <a:avLst/>
          </a:prstGeom>
          <a:noFill/>
        </p:spPr>
        <p:txBody>
          <a:bodyPr wrap="square" rtlCol="0">
            <a:spAutoFit/>
          </a:bodyPr>
          <a:lstStyle/>
          <a:p>
            <a:r>
              <a:rPr lang="en-US" b="1" dirty="0"/>
              <a:t>1. Central problem of Locke: </a:t>
            </a:r>
            <a:r>
              <a:rPr lang="en-US" dirty="0"/>
              <a:t>a stable and coherent self could have its origin solely in sensation, reflection in combination with memory </a:t>
            </a:r>
          </a:p>
          <a:p>
            <a:endParaRPr lang="en-US" dirty="0"/>
          </a:p>
        </p:txBody>
      </p:sp>
      <p:pic>
        <p:nvPicPr>
          <p:cNvPr id="4" name="Picture 3" descr="Painting_of_David_Hum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16" y="396011"/>
            <a:ext cx="4247994" cy="5224745"/>
          </a:xfrm>
          <a:prstGeom prst="rect">
            <a:avLst/>
          </a:prstGeom>
        </p:spPr>
      </p:pic>
      <p:sp>
        <p:nvSpPr>
          <p:cNvPr id="5" name="TextBox 4"/>
          <p:cNvSpPr txBox="1"/>
          <p:nvPr/>
        </p:nvSpPr>
        <p:spPr>
          <a:xfrm>
            <a:off x="757590" y="6284179"/>
            <a:ext cx="1332291" cy="369332"/>
          </a:xfrm>
          <a:prstGeom prst="rect">
            <a:avLst/>
          </a:prstGeom>
          <a:noFill/>
        </p:spPr>
        <p:txBody>
          <a:bodyPr wrap="none" rtlCol="0">
            <a:spAutoFit/>
          </a:bodyPr>
          <a:lstStyle/>
          <a:p>
            <a:r>
              <a:rPr lang="en-US" dirty="0"/>
              <a:t>David Hume</a:t>
            </a:r>
          </a:p>
        </p:txBody>
      </p:sp>
      <p:sp>
        <p:nvSpPr>
          <p:cNvPr id="6" name="TextBox 5"/>
          <p:cNvSpPr txBox="1"/>
          <p:nvPr/>
        </p:nvSpPr>
        <p:spPr>
          <a:xfrm>
            <a:off x="4499995" y="2540414"/>
            <a:ext cx="4644005" cy="4247317"/>
          </a:xfrm>
          <a:prstGeom prst="rect">
            <a:avLst/>
          </a:prstGeom>
          <a:noFill/>
        </p:spPr>
        <p:txBody>
          <a:bodyPr wrap="square" rtlCol="0">
            <a:spAutoFit/>
          </a:bodyPr>
          <a:lstStyle/>
          <a:p>
            <a:r>
              <a:rPr lang="en-US" dirty="0"/>
              <a:t>Suggest that the self is  ‘nothing but a bundle or collection of different perceptions, which succeed each other with an inconceivable rapidity, and are in flux and movement’. </a:t>
            </a:r>
          </a:p>
          <a:p>
            <a:endParaRPr lang="en-US" dirty="0"/>
          </a:p>
          <a:p>
            <a:r>
              <a:rPr lang="en-US" b="1" dirty="0"/>
              <a:t>Claim:</a:t>
            </a:r>
            <a:r>
              <a:rPr lang="en-US" dirty="0"/>
              <a:t> The self is a’ fiction’ or an ‘artifice’ and a construction of the most unreliable of human mental faculties: the imagination (one of the three faculties of the mind next to memory, and reasons, responsible for the processing of sense perception)</a:t>
            </a:r>
          </a:p>
          <a:p>
            <a:endParaRPr lang="en-US" dirty="0"/>
          </a:p>
          <a:p>
            <a:r>
              <a:rPr lang="en-US" b="1" dirty="0"/>
              <a:t>Big question for many became</a:t>
            </a:r>
            <a:r>
              <a:rPr lang="en-US" dirty="0"/>
              <a:t>: Can we trust our sense perception? </a:t>
            </a:r>
          </a:p>
          <a:p>
            <a:endParaRPr lang="en-US" dirty="0"/>
          </a:p>
        </p:txBody>
      </p:sp>
      <p:sp>
        <p:nvSpPr>
          <p:cNvPr id="3" name="TextBox 2"/>
          <p:cNvSpPr txBox="1"/>
          <p:nvPr/>
        </p:nvSpPr>
        <p:spPr>
          <a:xfrm>
            <a:off x="4213879" y="262306"/>
            <a:ext cx="5563708" cy="646331"/>
          </a:xfrm>
          <a:prstGeom prst="rect">
            <a:avLst/>
          </a:prstGeom>
          <a:noFill/>
        </p:spPr>
        <p:txBody>
          <a:bodyPr wrap="square" rtlCol="0">
            <a:spAutoFit/>
          </a:bodyPr>
          <a:lstStyle/>
          <a:p>
            <a:r>
              <a:rPr lang="en-US" b="1" dirty="0"/>
              <a:t>Critique of Locke’s ideas from other moral </a:t>
            </a:r>
          </a:p>
          <a:p>
            <a:r>
              <a:rPr lang="en-US" b="1" dirty="0"/>
              <a:t>philosophers </a:t>
            </a:r>
          </a:p>
        </p:txBody>
      </p:sp>
    </p:spTree>
    <p:extLst>
      <p:ext uri="{BB962C8B-B14F-4D97-AF65-F5344CB8AC3E}">
        <p14:creationId xmlns:p14="http://schemas.microsoft.com/office/powerpoint/2010/main" val="1356345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727072"/>
            <a:ext cx="4322719" cy="369332"/>
          </a:xfrm>
          <a:prstGeom prst="rect">
            <a:avLst/>
          </a:prstGeom>
          <a:noFill/>
        </p:spPr>
        <p:txBody>
          <a:bodyPr wrap="square" rtlCol="0">
            <a:spAutoFit/>
          </a:bodyPr>
          <a:lstStyle/>
          <a:p>
            <a:r>
              <a:rPr lang="en-US" b="1" dirty="0"/>
              <a:t>Étienne </a:t>
            </a:r>
            <a:r>
              <a:rPr lang="en-US" b="1" dirty="0" err="1"/>
              <a:t>Bonnot</a:t>
            </a:r>
            <a:r>
              <a:rPr lang="en-US" b="1" dirty="0"/>
              <a:t> de </a:t>
            </a:r>
            <a:r>
              <a:rPr lang="en-US" b="1" dirty="0" err="1"/>
              <a:t>Condillac</a:t>
            </a:r>
            <a:r>
              <a:rPr lang="en-US" b="1" dirty="0"/>
              <a:t>,  1714-1780 </a:t>
            </a:r>
          </a:p>
        </p:txBody>
      </p:sp>
      <p:pic>
        <p:nvPicPr>
          <p:cNvPr id="3" name="Picture 2" descr="220px-Etienne_Bonnot_de_Condilla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130" y="924635"/>
            <a:ext cx="3492831" cy="4318399"/>
          </a:xfrm>
          <a:prstGeom prst="rect">
            <a:avLst/>
          </a:prstGeom>
        </p:spPr>
      </p:pic>
      <p:sp>
        <p:nvSpPr>
          <p:cNvPr id="4" name="TextBox 3"/>
          <p:cNvSpPr txBox="1"/>
          <p:nvPr/>
        </p:nvSpPr>
        <p:spPr>
          <a:xfrm>
            <a:off x="4322719" y="2624666"/>
            <a:ext cx="4255873" cy="1200329"/>
          </a:xfrm>
          <a:prstGeom prst="rect">
            <a:avLst/>
          </a:prstGeom>
          <a:noFill/>
        </p:spPr>
        <p:txBody>
          <a:bodyPr wrap="square" rtlCol="0">
            <a:spAutoFit/>
          </a:bodyPr>
          <a:lstStyle/>
          <a:p>
            <a:endParaRPr lang="en-US" i="1" dirty="0"/>
          </a:p>
          <a:p>
            <a:r>
              <a:rPr lang="en-US" i="1" dirty="0" err="1"/>
              <a:t>Essai</a:t>
            </a:r>
            <a:r>
              <a:rPr lang="en-US" i="1" dirty="0"/>
              <a:t> </a:t>
            </a:r>
            <a:r>
              <a:rPr lang="en-US" i="1" dirty="0" err="1"/>
              <a:t>sur</a:t>
            </a:r>
            <a:r>
              <a:rPr lang="en-US" i="1" dirty="0"/>
              <a:t> </a:t>
            </a:r>
            <a:r>
              <a:rPr lang="en-US" i="1" dirty="0" err="1"/>
              <a:t>l'origine</a:t>
            </a:r>
            <a:r>
              <a:rPr lang="en-US" i="1" dirty="0"/>
              <a:t> des </a:t>
            </a:r>
            <a:r>
              <a:rPr lang="en-US" i="1" dirty="0" err="1"/>
              <a:t>connaissances</a:t>
            </a:r>
            <a:r>
              <a:rPr lang="en-US" i="1" dirty="0"/>
              <a:t> </a:t>
            </a:r>
            <a:r>
              <a:rPr lang="en-US" i="1" dirty="0" err="1"/>
              <a:t>humaines</a:t>
            </a:r>
            <a:r>
              <a:rPr lang="en-US" i="1" dirty="0"/>
              <a:t> </a:t>
            </a:r>
            <a:r>
              <a:rPr lang="en-US" dirty="0"/>
              <a:t>(1746) – follows Locke and promotes is ideas in France</a:t>
            </a:r>
          </a:p>
        </p:txBody>
      </p:sp>
      <p:sp>
        <p:nvSpPr>
          <p:cNvPr id="5" name="TextBox 4"/>
          <p:cNvSpPr txBox="1"/>
          <p:nvPr/>
        </p:nvSpPr>
        <p:spPr>
          <a:xfrm>
            <a:off x="4047067" y="3843867"/>
            <a:ext cx="5096933" cy="1754327"/>
          </a:xfrm>
          <a:prstGeom prst="rect">
            <a:avLst/>
          </a:prstGeom>
          <a:noFill/>
        </p:spPr>
        <p:txBody>
          <a:bodyPr wrap="square" rtlCol="0">
            <a:spAutoFit/>
          </a:bodyPr>
          <a:lstStyle/>
          <a:p>
            <a:r>
              <a:rPr lang="en-US" i="1" dirty="0" err="1"/>
              <a:t>Traité</a:t>
            </a:r>
            <a:r>
              <a:rPr lang="en-US" i="1" dirty="0"/>
              <a:t> des sensations </a:t>
            </a:r>
            <a:r>
              <a:rPr lang="en-US" dirty="0"/>
              <a:t>(1754)</a:t>
            </a:r>
          </a:p>
          <a:p>
            <a:endParaRPr lang="en-US" dirty="0"/>
          </a:p>
          <a:p>
            <a:r>
              <a:rPr lang="en-US" dirty="0"/>
              <a:t>	he uses the famous example of statue that is 	‘awaken’ by one sense after another</a:t>
            </a:r>
          </a:p>
          <a:p>
            <a:endParaRPr lang="en-US" dirty="0"/>
          </a:p>
          <a:p>
            <a:endParaRPr lang="en-US" dirty="0"/>
          </a:p>
        </p:txBody>
      </p:sp>
      <p:sp>
        <p:nvSpPr>
          <p:cNvPr id="6" name="TextBox 5"/>
          <p:cNvSpPr txBox="1"/>
          <p:nvPr/>
        </p:nvSpPr>
        <p:spPr>
          <a:xfrm>
            <a:off x="4047067" y="558800"/>
            <a:ext cx="5096933" cy="646331"/>
          </a:xfrm>
          <a:prstGeom prst="rect">
            <a:avLst/>
          </a:prstGeom>
          <a:noFill/>
        </p:spPr>
        <p:txBody>
          <a:bodyPr wrap="square" rtlCol="0">
            <a:spAutoFit/>
          </a:bodyPr>
          <a:lstStyle/>
          <a:p>
            <a:r>
              <a:rPr lang="en-US" b="1" dirty="0"/>
              <a:t>Trainability of the senses is related to </a:t>
            </a:r>
            <a:r>
              <a:rPr lang="en-US" b="1" dirty="0" err="1"/>
              <a:t>Condillac’s</a:t>
            </a:r>
            <a:r>
              <a:rPr lang="en-US" b="1" dirty="0"/>
              <a:t> adaptation of Locke’s ideas:</a:t>
            </a:r>
          </a:p>
        </p:txBody>
      </p:sp>
      <p:sp>
        <p:nvSpPr>
          <p:cNvPr id="7" name="TextBox 6"/>
          <p:cNvSpPr txBox="1"/>
          <p:nvPr/>
        </p:nvSpPr>
        <p:spPr>
          <a:xfrm>
            <a:off x="5283200" y="1253067"/>
            <a:ext cx="3860800" cy="1754327"/>
          </a:xfrm>
          <a:prstGeom prst="rect">
            <a:avLst/>
          </a:prstGeom>
          <a:noFill/>
        </p:spPr>
        <p:txBody>
          <a:bodyPr wrap="square" rtlCol="0">
            <a:spAutoFit/>
          </a:bodyPr>
          <a:lstStyle/>
          <a:p>
            <a:r>
              <a:rPr lang="en-GB" dirty="0" err="1"/>
              <a:t>Condilliac</a:t>
            </a:r>
            <a:r>
              <a:rPr lang="en-GB" dirty="0"/>
              <a:t>: asks: if the mind is passive and just gets impressed by external sensations, how can such a mind know anything that is outside of its sense experience? </a:t>
            </a:r>
            <a:endParaRPr lang="en-US" dirty="0"/>
          </a:p>
          <a:p>
            <a:endParaRPr lang="en-US" dirty="0"/>
          </a:p>
        </p:txBody>
      </p:sp>
    </p:spTree>
    <p:extLst>
      <p:ext uri="{BB962C8B-B14F-4D97-AF65-F5344CB8AC3E}">
        <p14:creationId xmlns:p14="http://schemas.microsoft.com/office/powerpoint/2010/main" val="15408289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55872" y="2027872"/>
            <a:ext cx="3787951" cy="2585323"/>
          </a:xfrm>
          <a:prstGeom prst="rect">
            <a:avLst/>
          </a:prstGeom>
          <a:noFill/>
        </p:spPr>
        <p:txBody>
          <a:bodyPr wrap="square" rtlCol="0">
            <a:spAutoFit/>
          </a:bodyPr>
          <a:lstStyle/>
          <a:p>
            <a:r>
              <a:rPr lang="en-GB" b="1" dirty="0"/>
              <a:t>Def. phrenology:</a:t>
            </a:r>
            <a:r>
              <a:rPr lang="en-GB" dirty="0"/>
              <a:t> a science that was primarily focused on measurements of the human skull, based on the concept that the brain is the organ of the mind, and that certain brain areas have localized, specific functions or modules.</a:t>
            </a:r>
          </a:p>
          <a:p>
            <a:r>
              <a:rPr lang="en-GB" dirty="0"/>
              <a:t> </a:t>
            </a:r>
          </a:p>
          <a:p>
            <a:endParaRPr lang="en-US" b="1" dirty="0"/>
          </a:p>
        </p:txBody>
      </p:sp>
      <p:pic>
        <p:nvPicPr>
          <p:cNvPr id="4" name="Picture 3" descr="frenmap6.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230" y="1131780"/>
            <a:ext cx="3517900" cy="3619500"/>
          </a:xfrm>
          <a:prstGeom prst="rect">
            <a:avLst/>
          </a:prstGeom>
        </p:spPr>
      </p:pic>
      <p:sp>
        <p:nvSpPr>
          <p:cNvPr id="5" name="TextBox 4"/>
          <p:cNvSpPr txBox="1"/>
          <p:nvPr/>
        </p:nvSpPr>
        <p:spPr>
          <a:xfrm>
            <a:off x="668462" y="5080825"/>
            <a:ext cx="3743386" cy="1200329"/>
          </a:xfrm>
          <a:prstGeom prst="rect">
            <a:avLst/>
          </a:prstGeom>
          <a:noFill/>
        </p:spPr>
        <p:txBody>
          <a:bodyPr wrap="square" rtlCol="0">
            <a:spAutoFit/>
          </a:bodyPr>
          <a:lstStyle/>
          <a:p>
            <a:r>
              <a:rPr lang="en-US" dirty="0"/>
              <a:t>Phrenology claims that the brain is composed of many particular "organs", each one of them related or responsible for a given mental faculty.</a:t>
            </a:r>
          </a:p>
        </p:txBody>
      </p:sp>
      <p:sp>
        <p:nvSpPr>
          <p:cNvPr id="3" name="TextBox 2"/>
          <p:cNvSpPr txBox="1"/>
          <p:nvPr/>
        </p:nvSpPr>
        <p:spPr>
          <a:xfrm>
            <a:off x="4238881" y="787094"/>
            <a:ext cx="4795115" cy="646331"/>
          </a:xfrm>
          <a:prstGeom prst="rect">
            <a:avLst/>
          </a:prstGeom>
          <a:noFill/>
        </p:spPr>
        <p:txBody>
          <a:bodyPr wrap="none" rtlCol="0">
            <a:spAutoFit/>
          </a:bodyPr>
          <a:lstStyle/>
          <a:p>
            <a:r>
              <a:rPr lang="en-US" b="1" dirty="0"/>
              <a:t>The 19</a:t>
            </a:r>
            <a:r>
              <a:rPr lang="en-US" b="1" baseline="30000" dirty="0"/>
              <a:t>th</a:t>
            </a:r>
            <a:r>
              <a:rPr lang="en-US" b="1" dirty="0"/>
              <a:t> century ‘self’ and its relation to society: </a:t>
            </a:r>
          </a:p>
          <a:p>
            <a:r>
              <a:rPr lang="en-US" b="1" dirty="0"/>
              <a:t>				Part I</a:t>
            </a:r>
          </a:p>
        </p:txBody>
      </p:sp>
    </p:spTree>
    <p:extLst>
      <p:ext uri="{BB962C8B-B14F-4D97-AF65-F5344CB8AC3E}">
        <p14:creationId xmlns:p14="http://schemas.microsoft.com/office/powerpoint/2010/main" val="27816001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66208" y="980511"/>
            <a:ext cx="4099898" cy="4524316"/>
          </a:xfrm>
          <a:prstGeom prst="rect">
            <a:avLst/>
          </a:prstGeom>
          <a:noFill/>
        </p:spPr>
        <p:txBody>
          <a:bodyPr wrap="square" rtlCol="0">
            <a:spAutoFit/>
          </a:bodyPr>
          <a:lstStyle/>
          <a:p>
            <a:r>
              <a:rPr lang="en-US" b="1" dirty="0"/>
              <a:t>Gall’s central claims: </a:t>
            </a:r>
          </a:p>
          <a:p>
            <a:endParaRPr lang="en-US" b="1" dirty="0"/>
          </a:p>
          <a:p>
            <a:pPr marL="285750" indent="-285750">
              <a:buFont typeface="Arial"/>
              <a:buChar char="•"/>
            </a:pPr>
            <a:r>
              <a:rPr lang="en-US" dirty="0"/>
              <a:t> The brain is the organ of the mind</a:t>
            </a:r>
          </a:p>
          <a:p>
            <a:pPr marL="285750" indent="-285750">
              <a:buFont typeface="Arial"/>
              <a:buChar char="•"/>
            </a:pPr>
            <a:r>
              <a:rPr lang="en-US" dirty="0"/>
              <a:t>The brain is not a homogenous unity, but an aggregate of mental ‘organs’ with specific functions (27)</a:t>
            </a:r>
          </a:p>
          <a:p>
            <a:pPr marL="285750" indent="-285750">
              <a:buFont typeface="Arial"/>
              <a:buChar char="•"/>
            </a:pPr>
            <a:r>
              <a:rPr lang="en-US" dirty="0"/>
              <a:t>The cerebral ‘organs’ are topographically localized</a:t>
            </a:r>
          </a:p>
          <a:p>
            <a:pPr marL="285750" indent="-285750">
              <a:buFont typeface="Arial"/>
              <a:buChar char="•"/>
            </a:pPr>
            <a:r>
              <a:rPr lang="en-US" dirty="0"/>
              <a:t>the relative size of any particular mental organ is indicative of the power or strength of that organ</a:t>
            </a:r>
          </a:p>
          <a:p>
            <a:pPr marL="285750" indent="-285750">
              <a:buFont typeface="Arial"/>
              <a:buChar char="•"/>
            </a:pPr>
            <a:r>
              <a:rPr lang="en-US" dirty="0"/>
              <a:t> Since the skull ossifies over the brain during infant development, external craniological means could be used to diagnose the internal states of the mental characters </a:t>
            </a:r>
          </a:p>
        </p:txBody>
      </p:sp>
      <p:pic>
        <p:nvPicPr>
          <p:cNvPr id="3" name="Picture 2" descr="gall6-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428" y="1254157"/>
            <a:ext cx="3221011" cy="3959987"/>
          </a:xfrm>
          <a:prstGeom prst="rect">
            <a:avLst/>
          </a:prstGeom>
        </p:spPr>
      </p:pic>
      <p:sp>
        <p:nvSpPr>
          <p:cNvPr id="4" name="TextBox 3"/>
          <p:cNvSpPr txBox="1"/>
          <p:nvPr/>
        </p:nvSpPr>
        <p:spPr>
          <a:xfrm>
            <a:off x="467923" y="5682502"/>
            <a:ext cx="3308005" cy="369332"/>
          </a:xfrm>
          <a:prstGeom prst="rect">
            <a:avLst/>
          </a:prstGeom>
          <a:noFill/>
        </p:spPr>
        <p:txBody>
          <a:bodyPr wrap="none" rtlCol="0">
            <a:spAutoFit/>
          </a:bodyPr>
          <a:lstStyle/>
          <a:p>
            <a:r>
              <a:rPr lang="en-US" dirty="0"/>
              <a:t>Franz Joseph Gall, 1758 –  1828)</a:t>
            </a:r>
          </a:p>
        </p:txBody>
      </p:sp>
      <p:sp>
        <p:nvSpPr>
          <p:cNvPr id="5" name="TextBox 4"/>
          <p:cNvSpPr txBox="1"/>
          <p:nvPr/>
        </p:nvSpPr>
        <p:spPr>
          <a:xfrm>
            <a:off x="4345002" y="5949914"/>
            <a:ext cx="2143811" cy="369332"/>
          </a:xfrm>
          <a:prstGeom prst="rect">
            <a:avLst/>
          </a:prstGeom>
          <a:noFill/>
        </p:spPr>
        <p:txBody>
          <a:bodyPr wrap="none" rtlCol="0">
            <a:spAutoFit/>
          </a:bodyPr>
          <a:lstStyle/>
          <a:p>
            <a:r>
              <a:rPr lang="en-US" dirty="0"/>
              <a:t>‘Cerebral physiology’</a:t>
            </a:r>
          </a:p>
        </p:txBody>
      </p:sp>
      <p:sp>
        <p:nvSpPr>
          <p:cNvPr id="6" name="TextBox 5">
            <a:extLst>
              <a:ext uri="{FF2B5EF4-FFF2-40B4-BE49-F238E27FC236}">
                <a16:creationId xmlns:a16="http://schemas.microsoft.com/office/drawing/2014/main" id="{52BC21D9-6E8B-F24C-9A1C-A8425C9C427C}"/>
              </a:ext>
            </a:extLst>
          </p:cNvPr>
          <p:cNvSpPr txBox="1"/>
          <p:nvPr/>
        </p:nvSpPr>
        <p:spPr>
          <a:xfrm>
            <a:off x="1383323" y="468923"/>
            <a:ext cx="6735498" cy="369332"/>
          </a:xfrm>
          <a:prstGeom prst="rect">
            <a:avLst/>
          </a:prstGeom>
          <a:noFill/>
        </p:spPr>
        <p:txBody>
          <a:bodyPr wrap="none" rtlCol="0">
            <a:spAutoFit/>
          </a:bodyPr>
          <a:lstStyle/>
          <a:p>
            <a:r>
              <a:rPr lang="en-US" b="1" dirty="0"/>
              <a:t>A material object as the principle organ of mind: the rise of the brain</a:t>
            </a:r>
          </a:p>
        </p:txBody>
      </p:sp>
    </p:spTree>
    <p:extLst>
      <p:ext uri="{BB962C8B-B14F-4D97-AF65-F5344CB8AC3E}">
        <p14:creationId xmlns:p14="http://schemas.microsoft.com/office/powerpoint/2010/main" val="3392750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87400" y="524461"/>
            <a:ext cx="8204200" cy="6832640"/>
          </a:xfrm>
          <a:prstGeom prst="rect">
            <a:avLst/>
          </a:prstGeom>
        </p:spPr>
        <p:txBody>
          <a:bodyPr wrap="square">
            <a:spAutoFit/>
          </a:bodyPr>
          <a:lstStyle/>
          <a:p>
            <a:pPr algn="ctr"/>
            <a:r>
              <a:rPr lang="en-GB" sz="2400" b="1" u="sng" dirty="0"/>
              <a:t>The Enlightenment’s Central Project: ‘The Science of Man’ </a:t>
            </a:r>
          </a:p>
          <a:p>
            <a:pPr algn="ctr"/>
            <a:r>
              <a:rPr lang="en-GB" sz="2400" b="1" u="sng" dirty="0"/>
              <a:t>In search </a:t>
            </a:r>
            <a:r>
              <a:rPr lang="en-GB" sz="2400" b="1" u="sng"/>
              <a:t>of our </a:t>
            </a:r>
            <a:r>
              <a:rPr lang="en-GB" sz="2400" b="1" u="sng" dirty="0"/>
              <a:t>‘true’ nature </a:t>
            </a:r>
          </a:p>
          <a:p>
            <a:endParaRPr lang="en-GB" b="1" dirty="0"/>
          </a:p>
          <a:p>
            <a:r>
              <a:rPr lang="en-GB" sz="2000" dirty="0"/>
              <a:t>Term coined by the Scottish philosopher David Hume, who </a:t>
            </a:r>
            <a:r>
              <a:rPr lang="en-US" sz="2000" dirty="0"/>
              <a:t>sought to apply Newton’s laws of nature to human nature.</a:t>
            </a:r>
          </a:p>
          <a:p>
            <a:endParaRPr lang="en-GB" sz="2000" dirty="0"/>
          </a:p>
          <a:p>
            <a:endParaRPr lang="en-GB" sz="2000" dirty="0"/>
          </a:p>
          <a:p>
            <a:r>
              <a:rPr lang="en-US" sz="2000" dirty="0"/>
              <a:t>The Science of Man sought to uncover what Human Nature is. </a:t>
            </a:r>
          </a:p>
          <a:p>
            <a:endParaRPr lang="en-US" sz="2000" dirty="0"/>
          </a:p>
          <a:p>
            <a:r>
              <a:rPr lang="en-US" sz="2000" dirty="0"/>
              <a:t>The project celebrated human ‘reason’ above everything else and nurtured the strong belief that ‘reason’, and its application via the empirical method, would enable people to get at what man really was. </a:t>
            </a:r>
          </a:p>
          <a:p>
            <a:endParaRPr lang="en-US" sz="2000" dirty="0"/>
          </a:p>
          <a:p>
            <a:r>
              <a:rPr lang="en-US" sz="2000" dirty="0"/>
              <a:t>It sought to expand the understanding of all kinds of facets of human nature, including the human senses, ideas, imagination, passions, morality, justice, and man’s relationship to society. </a:t>
            </a:r>
            <a:r>
              <a:rPr lang="en-GB" sz="2000" dirty="0"/>
              <a:t>And of course once you’ve achieved this </a:t>
            </a:r>
            <a:r>
              <a:rPr lang="en-US" sz="2000" dirty="0"/>
              <a:t>one could foster man’s best traits – his or her individual traits -- for the happiness of all.</a:t>
            </a:r>
            <a:endParaRPr lang="en-GB" sz="20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716529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79286" y="889000"/>
            <a:ext cx="6422571" cy="3970318"/>
          </a:xfrm>
          <a:prstGeom prst="rect">
            <a:avLst/>
          </a:prstGeom>
          <a:noFill/>
        </p:spPr>
        <p:txBody>
          <a:bodyPr wrap="square" rtlCol="0">
            <a:spAutoFit/>
          </a:bodyPr>
          <a:lstStyle/>
          <a:p>
            <a:endParaRPr lang="en-GB" dirty="0"/>
          </a:p>
          <a:p>
            <a:endParaRPr lang="en-GB" b="1" dirty="0"/>
          </a:p>
          <a:p>
            <a:endParaRPr lang="en-GB" b="1" dirty="0"/>
          </a:p>
          <a:p>
            <a:endParaRPr lang="en-GB" b="1" dirty="0"/>
          </a:p>
          <a:p>
            <a:endParaRPr lang="en-GB" b="1" dirty="0"/>
          </a:p>
          <a:p>
            <a:r>
              <a:rPr lang="en-GB" b="1" dirty="0"/>
              <a:t>The Science of Man</a:t>
            </a:r>
          </a:p>
          <a:p>
            <a:endParaRPr lang="en-GB" dirty="0"/>
          </a:p>
          <a:p>
            <a:r>
              <a:rPr lang="en-GB" dirty="0"/>
              <a:t>	‘science’ is not understood as ‘natural science’ – as we do	today. The Enlightenment understood in a much broader 	sense as a general ‘inquiry following a rational method’. So,  	‘history writing’ or ‘theology’ could be part of this ‘science of 	man’ – if undertaken by a rationally reasoning mind, of 	course!</a:t>
            </a:r>
          </a:p>
          <a:p>
            <a:endParaRPr lang="en-GB" dirty="0"/>
          </a:p>
        </p:txBody>
      </p:sp>
    </p:spTree>
    <p:extLst>
      <p:ext uri="{BB962C8B-B14F-4D97-AF65-F5344CB8AC3E}">
        <p14:creationId xmlns:p14="http://schemas.microsoft.com/office/powerpoint/2010/main" val="3091564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Assumptions about ‘Human Nature’</a:t>
            </a:r>
          </a:p>
        </p:txBody>
      </p:sp>
      <p:sp>
        <p:nvSpPr>
          <p:cNvPr id="3" name="Content Placeholder 2"/>
          <p:cNvSpPr>
            <a:spLocks noGrp="1"/>
          </p:cNvSpPr>
          <p:nvPr>
            <p:ph idx="1"/>
          </p:nvPr>
        </p:nvSpPr>
        <p:spPr/>
        <p:txBody>
          <a:bodyPr/>
          <a:lstStyle/>
          <a:p>
            <a:r>
              <a:rPr lang="en-US" b="1" dirty="0"/>
              <a:t>1. Human nature follows laws.</a:t>
            </a:r>
          </a:p>
          <a:p>
            <a:pPr lvl="0"/>
            <a:r>
              <a:rPr lang="en-US" b="1" dirty="0"/>
              <a:t>2. </a:t>
            </a:r>
            <a:r>
              <a:rPr lang="en-GB" b="1" dirty="0"/>
              <a:t>Human nature develops in stages and this development is universal (stage history).</a:t>
            </a:r>
          </a:p>
          <a:p>
            <a:r>
              <a:rPr lang="en-US" b="1" dirty="0"/>
              <a:t>3. Human nature is perfectible.</a:t>
            </a:r>
          </a:p>
          <a:p>
            <a:r>
              <a:rPr lang="en-GB" b="1" dirty="0"/>
              <a:t>4. Human nature no longer innately sinful but can be trained to contribute to the ‘common good’ and ‘happiness’ of all.</a:t>
            </a:r>
          </a:p>
          <a:p>
            <a:endParaRPr lang="en-US" b="1" dirty="0"/>
          </a:p>
          <a:p>
            <a:pPr lvl="0"/>
            <a:endParaRPr lang="en-GB" dirty="0"/>
          </a:p>
          <a:p>
            <a:endParaRPr lang="en-US" dirty="0"/>
          </a:p>
        </p:txBody>
      </p:sp>
    </p:spTree>
    <p:extLst>
      <p:ext uri="{BB962C8B-B14F-4D97-AF65-F5344CB8AC3E}">
        <p14:creationId xmlns:p14="http://schemas.microsoft.com/office/powerpoint/2010/main" val="2994970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9920-004-E0275152.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5024" y="853332"/>
            <a:ext cx="5854700" cy="5295900"/>
          </a:xfrm>
          <a:prstGeom prst="rect">
            <a:avLst/>
          </a:prstGeom>
        </p:spPr>
      </p:pic>
      <p:sp>
        <p:nvSpPr>
          <p:cNvPr id="5" name="TextBox 4"/>
          <p:cNvSpPr txBox="1"/>
          <p:nvPr/>
        </p:nvSpPr>
        <p:spPr>
          <a:xfrm>
            <a:off x="3283857" y="290286"/>
            <a:ext cx="1185654" cy="369332"/>
          </a:xfrm>
          <a:prstGeom prst="rect">
            <a:avLst/>
          </a:prstGeom>
          <a:noFill/>
        </p:spPr>
        <p:txBody>
          <a:bodyPr wrap="none" rtlCol="0">
            <a:spAutoFit/>
          </a:bodyPr>
          <a:lstStyle/>
          <a:p>
            <a:r>
              <a:rPr lang="en-US" dirty="0"/>
              <a:t>The Pacific </a:t>
            </a:r>
          </a:p>
        </p:txBody>
      </p:sp>
    </p:spTree>
    <p:extLst>
      <p:ext uri="{BB962C8B-B14F-4D97-AF65-F5344CB8AC3E}">
        <p14:creationId xmlns:p14="http://schemas.microsoft.com/office/powerpoint/2010/main" val="2611852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0"/>
            <a:ext cx="54196842" cy="1015663"/>
          </a:xfrm>
          <a:prstGeom prst="rect">
            <a:avLst/>
          </a:prstGeom>
          <a:noFill/>
        </p:spPr>
        <p:txBody>
          <a:bodyPr wrap="square" rtlCol="0">
            <a:spAutoFit/>
          </a:bodyPr>
          <a:lstStyle/>
          <a:p>
            <a:endParaRPr lang="en-US" dirty="0"/>
          </a:p>
          <a:p>
            <a:endParaRPr lang="en-US" dirty="0"/>
          </a:p>
          <a:p>
            <a:r>
              <a:rPr lang="en-US" dirty="0"/>
              <a:t>							</a:t>
            </a:r>
            <a:r>
              <a:rPr lang="en-US" sz="2400" b="1" dirty="0"/>
              <a:t>The Nobel Savage</a:t>
            </a:r>
          </a:p>
        </p:txBody>
      </p:sp>
      <p:pic>
        <p:nvPicPr>
          <p:cNvPr id="3" name="Picture 2" descr="Joshua_Reynolds_–_Omai_of_the_Friendly_Isl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99707"/>
            <a:ext cx="2771973" cy="3760653"/>
          </a:xfrm>
          <a:prstGeom prst="rect">
            <a:avLst/>
          </a:prstGeom>
        </p:spPr>
      </p:pic>
      <p:sp>
        <p:nvSpPr>
          <p:cNvPr id="4" name="TextBox 3"/>
          <p:cNvSpPr txBox="1"/>
          <p:nvPr/>
        </p:nvSpPr>
        <p:spPr>
          <a:xfrm>
            <a:off x="1" y="5914847"/>
            <a:ext cx="3959202" cy="923330"/>
          </a:xfrm>
          <a:prstGeom prst="rect">
            <a:avLst/>
          </a:prstGeom>
          <a:noFill/>
        </p:spPr>
        <p:txBody>
          <a:bodyPr wrap="square" rtlCol="0">
            <a:spAutoFit/>
          </a:bodyPr>
          <a:lstStyle/>
          <a:p>
            <a:r>
              <a:rPr lang="en-US" dirty="0" err="1"/>
              <a:t>Omai</a:t>
            </a:r>
            <a:r>
              <a:rPr lang="en-US" dirty="0"/>
              <a:t> or Mai painted by Sir Joshua Reynolds, c. 1774; his visit to Britain inspires all sorts of artistic productions </a:t>
            </a:r>
          </a:p>
        </p:txBody>
      </p:sp>
      <p:pic>
        <p:nvPicPr>
          <p:cNvPr id="5" name="Picture 4" descr="800px-Omai_(Mai)_(Mai),_Sir_Joseph_Banks_and_Daniel_Charles_Solander_by_William_Parr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9202" y="2104281"/>
            <a:ext cx="4175985" cy="4170765"/>
          </a:xfrm>
          <a:prstGeom prst="rect">
            <a:avLst/>
          </a:prstGeom>
        </p:spPr>
      </p:pic>
      <p:sp>
        <p:nvSpPr>
          <p:cNvPr id="6" name="TextBox 5"/>
          <p:cNvSpPr txBox="1"/>
          <p:nvPr/>
        </p:nvSpPr>
        <p:spPr>
          <a:xfrm>
            <a:off x="3959202" y="6275046"/>
            <a:ext cx="4457354" cy="646331"/>
          </a:xfrm>
          <a:prstGeom prst="rect">
            <a:avLst/>
          </a:prstGeom>
          <a:noFill/>
        </p:spPr>
        <p:txBody>
          <a:bodyPr wrap="square" rtlCol="0">
            <a:spAutoFit/>
          </a:bodyPr>
          <a:lstStyle/>
          <a:p>
            <a:r>
              <a:rPr lang="en-US" dirty="0"/>
              <a:t>Sir Joseph Banks with </a:t>
            </a:r>
            <a:r>
              <a:rPr lang="en-US" dirty="0" err="1"/>
              <a:t>Omai</a:t>
            </a:r>
            <a:r>
              <a:rPr lang="en-US" dirty="0"/>
              <a:t> and Daniel </a:t>
            </a:r>
            <a:r>
              <a:rPr lang="en-US" dirty="0" err="1"/>
              <a:t>Solander</a:t>
            </a:r>
            <a:r>
              <a:rPr lang="en-US" dirty="0"/>
              <a:t>, circa 1775-76</a:t>
            </a:r>
          </a:p>
        </p:txBody>
      </p:sp>
      <p:sp>
        <p:nvSpPr>
          <p:cNvPr id="7" name="TextBox 6"/>
          <p:cNvSpPr txBox="1"/>
          <p:nvPr/>
        </p:nvSpPr>
        <p:spPr>
          <a:xfrm>
            <a:off x="454949" y="1630375"/>
            <a:ext cx="6364563" cy="369332"/>
          </a:xfrm>
          <a:prstGeom prst="rect">
            <a:avLst/>
          </a:prstGeom>
          <a:noFill/>
        </p:spPr>
        <p:txBody>
          <a:bodyPr wrap="none" rtlCol="0">
            <a:spAutoFit/>
          </a:bodyPr>
          <a:lstStyle/>
          <a:p>
            <a:r>
              <a:rPr lang="en-US" b="1" dirty="0"/>
              <a:t>Exotic islanders from Tahiti as sensations in British polite society</a:t>
            </a:r>
            <a:r>
              <a:rPr lang="en-US" dirty="0"/>
              <a:t>: </a:t>
            </a:r>
          </a:p>
        </p:txBody>
      </p:sp>
    </p:spTree>
    <p:extLst>
      <p:ext uri="{BB962C8B-B14F-4D97-AF65-F5344CB8AC3E}">
        <p14:creationId xmlns:p14="http://schemas.microsoft.com/office/powerpoint/2010/main" val="2372074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1118" y="860949"/>
            <a:ext cx="7847568" cy="3970318"/>
          </a:xfrm>
          <a:prstGeom prst="rect">
            <a:avLst/>
          </a:prstGeom>
          <a:noFill/>
        </p:spPr>
        <p:txBody>
          <a:bodyPr wrap="square" rtlCol="0">
            <a:spAutoFit/>
          </a:bodyPr>
          <a:lstStyle/>
          <a:p>
            <a:endParaRPr lang="en-US" b="1" dirty="0"/>
          </a:p>
          <a:p>
            <a:endParaRPr lang="en-US" b="1" dirty="0"/>
          </a:p>
          <a:p>
            <a:r>
              <a:rPr lang="en-US" b="1" dirty="0"/>
              <a:t>‘Stage Theory’ of Human </a:t>
            </a:r>
            <a:r>
              <a:rPr lang="en-US" b="1" dirty="0" err="1"/>
              <a:t>Civilisation</a:t>
            </a:r>
            <a:r>
              <a:rPr lang="en-US" b="1" dirty="0"/>
              <a:t> and Conjectural History of Man</a:t>
            </a:r>
          </a:p>
          <a:p>
            <a:endParaRPr lang="en-US" b="1" dirty="0"/>
          </a:p>
          <a:p>
            <a:r>
              <a:rPr lang="en-US" dirty="0"/>
              <a:t>Developed from </a:t>
            </a:r>
            <a:r>
              <a:rPr lang="en-US" dirty="0" err="1"/>
              <a:t>Montesquie’s</a:t>
            </a:r>
            <a:r>
              <a:rPr lang="en-US" dirty="0"/>
              <a:t> ideas by Scottish thinkers who grafted the movement of a gradual progress onto the classification of individual and social phenomena</a:t>
            </a:r>
          </a:p>
          <a:p>
            <a:endParaRPr lang="en-US" dirty="0"/>
          </a:p>
          <a:p>
            <a:r>
              <a:rPr lang="en-US" dirty="0"/>
              <a:t>	‘There is [ . . . ] in human society, a natural progress from ignorance</a:t>
            </a:r>
          </a:p>
          <a:p>
            <a:r>
              <a:rPr lang="en-US" dirty="0"/>
              <a:t>	to knowledge, and from rude to civilized manners [ . . . ]. Various</a:t>
            </a:r>
          </a:p>
          <a:p>
            <a:r>
              <a:rPr lang="en-US" dirty="0"/>
              <a:t>	accidental causes, indeed, have contributed to accelerate, or to</a:t>
            </a:r>
          </a:p>
          <a:p>
            <a:r>
              <a:rPr lang="en-US" dirty="0"/>
              <a:t>	retard, this advancement in different countries.’ </a:t>
            </a:r>
          </a:p>
          <a:p>
            <a:r>
              <a:rPr lang="en-US" dirty="0"/>
              <a:t>	(Adam Smith)</a:t>
            </a:r>
          </a:p>
          <a:p>
            <a:endParaRPr lang="en-US" dirty="0"/>
          </a:p>
        </p:txBody>
      </p:sp>
      <p:sp>
        <p:nvSpPr>
          <p:cNvPr id="3" name="TextBox 2"/>
          <p:cNvSpPr txBox="1"/>
          <p:nvPr/>
        </p:nvSpPr>
        <p:spPr>
          <a:xfrm>
            <a:off x="538199" y="4821316"/>
            <a:ext cx="7183581" cy="1754327"/>
          </a:xfrm>
          <a:prstGeom prst="rect">
            <a:avLst/>
          </a:prstGeom>
          <a:noFill/>
        </p:spPr>
        <p:txBody>
          <a:bodyPr wrap="square" rtlCol="0">
            <a:spAutoFit/>
          </a:bodyPr>
          <a:lstStyle/>
          <a:p>
            <a:r>
              <a:rPr lang="en-US" b="1" dirty="0"/>
              <a:t>Human Society develops in 4 Distinct Chronological Stages:</a:t>
            </a:r>
          </a:p>
          <a:p>
            <a:endParaRPr lang="en-US" dirty="0"/>
          </a:p>
          <a:p>
            <a:r>
              <a:rPr lang="en-US" dirty="0"/>
              <a:t>‘1st, the Age of Hunters, 2dly, the Age of Shepherds, 3dly, the Age of Agriculture; and 4thly, the Age of Commerce.’ (Adam Smith)</a:t>
            </a:r>
          </a:p>
          <a:p>
            <a:endParaRPr lang="en-US" dirty="0"/>
          </a:p>
          <a:p>
            <a:r>
              <a:rPr lang="en-US" dirty="0"/>
              <a:t>From savage state to state of full </a:t>
            </a:r>
            <a:r>
              <a:rPr lang="en-US" dirty="0" err="1"/>
              <a:t>civilisation</a:t>
            </a:r>
            <a:r>
              <a:rPr lang="en-US" dirty="0"/>
              <a:t> </a:t>
            </a:r>
          </a:p>
        </p:txBody>
      </p:sp>
      <p:sp>
        <p:nvSpPr>
          <p:cNvPr id="4" name="TextBox 3">
            <a:extLst>
              <a:ext uri="{FF2B5EF4-FFF2-40B4-BE49-F238E27FC236}">
                <a16:creationId xmlns:a16="http://schemas.microsoft.com/office/drawing/2014/main" id="{2B03923B-D305-B74F-9B4D-59B9B762AA9D}"/>
              </a:ext>
            </a:extLst>
          </p:cNvPr>
          <p:cNvSpPr txBox="1"/>
          <p:nvPr/>
        </p:nvSpPr>
        <p:spPr>
          <a:xfrm>
            <a:off x="410308" y="457200"/>
            <a:ext cx="8636293" cy="381055"/>
          </a:xfrm>
          <a:prstGeom prst="rect">
            <a:avLst/>
          </a:prstGeom>
          <a:noFill/>
        </p:spPr>
        <p:txBody>
          <a:bodyPr wrap="square" rtlCol="0">
            <a:spAutoFit/>
          </a:bodyPr>
          <a:lstStyle/>
          <a:p>
            <a:r>
              <a:rPr lang="en-US" b="1" dirty="0"/>
              <a:t>Discussions about the place of the ‘new’ Pacific people within theories of civilization </a:t>
            </a:r>
          </a:p>
        </p:txBody>
      </p:sp>
    </p:spTree>
    <p:extLst>
      <p:ext uri="{BB962C8B-B14F-4D97-AF65-F5344CB8AC3E}">
        <p14:creationId xmlns:p14="http://schemas.microsoft.com/office/powerpoint/2010/main" val="2280737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menbach,_Johann_Friedrich_(1752-184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323" y="2505474"/>
            <a:ext cx="3071258" cy="3815994"/>
          </a:xfrm>
          <a:prstGeom prst="rect">
            <a:avLst/>
          </a:prstGeom>
        </p:spPr>
      </p:pic>
      <p:sp>
        <p:nvSpPr>
          <p:cNvPr id="3" name="TextBox 2"/>
          <p:cNvSpPr txBox="1"/>
          <p:nvPr/>
        </p:nvSpPr>
        <p:spPr>
          <a:xfrm>
            <a:off x="0" y="6321468"/>
            <a:ext cx="4807858" cy="369332"/>
          </a:xfrm>
          <a:prstGeom prst="rect">
            <a:avLst/>
          </a:prstGeom>
          <a:noFill/>
        </p:spPr>
        <p:txBody>
          <a:bodyPr wrap="square" rtlCol="0">
            <a:spAutoFit/>
          </a:bodyPr>
          <a:lstStyle/>
          <a:p>
            <a:r>
              <a:rPr lang="en-US" dirty="0"/>
              <a:t>Johann Friedrich Blumenbach, 1752-1834</a:t>
            </a:r>
          </a:p>
        </p:txBody>
      </p:sp>
      <p:pic>
        <p:nvPicPr>
          <p:cNvPr id="4" name="Picture 3" descr="Blumenbach's_five_rac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4024" y="0"/>
            <a:ext cx="6479976" cy="2445191"/>
          </a:xfrm>
          <a:prstGeom prst="rect">
            <a:avLst/>
          </a:prstGeom>
        </p:spPr>
      </p:pic>
      <p:sp>
        <p:nvSpPr>
          <p:cNvPr id="5" name="TextBox 4"/>
          <p:cNvSpPr txBox="1"/>
          <p:nvPr/>
        </p:nvSpPr>
        <p:spPr>
          <a:xfrm>
            <a:off x="3501571" y="4906131"/>
            <a:ext cx="5642429" cy="1477328"/>
          </a:xfrm>
          <a:prstGeom prst="rect">
            <a:avLst/>
          </a:prstGeom>
          <a:noFill/>
        </p:spPr>
        <p:txBody>
          <a:bodyPr wrap="square" rtlCol="0">
            <a:spAutoFit/>
          </a:bodyPr>
          <a:lstStyle/>
          <a:p>
            <a:r>
              <a:rPr lang="en-US" dirty="0"/>
              <a:t>New:</a:t>
            </a:r>
          </a:p>
          <a:p>
            <a:r>
              <a:rPr lang="en-US" dirty="0"/>
              <a:t>The notion of a natural hierarchy of </a:t>
            </a:r>
            <a:r>
              <a:rPr lang="en-US" dirty="0" err="1"/>
              <a:t>racesbased</a:t>
            </a:r>
            <a:r>
              <a:rPr lang="en-US" dirty="0"/>
              <a:t>  NOT on external characteristics such as skin </a:t>
            </a:r>
            <a:r>
              <a:rPr lang="en-US" dirty="0" err="1"/>
              <a:t>colour</a:t>
            </a:r>
            <a:r>
              <a:rPr lang="en-US" dirty="0"/>
              <a:t> but on internal structures of the body</a:t>
            </a:r>
          </a:p>
          <a:p>
            <a:endParaRPr lang="en-US" dirty="0"/>
          </a:p>
        </p:txBody>
      </p:sp>
      <p:sp>
        <p:nvSpPr>
          <p:cNvPr id="6" name="TextBox 5"/>
          <p:cNvSpPr txBox="1"/>
          <p:nvPr/>
        </p:nvSpPr>
        <p:spPr>
          <a:xfrm>
            <a:off x="3501572" y="3138714"/>
            <a:ext cx="7468386" cy="646331"/>
          </a:xfrm>
          <a:prstGeom prst="rect">
            <a:avLst/>
          </a:prstGeom>
          <a:noFill/>
        </p:spPr>
        <p:txBody>
          <a:bodyPr wrap="square" rtlCol="0">
            <a:spAutoFit/>
          </a:bodyPr>
          <a:lstStyle/>
          <a:p>
            <a:r>
              <a:rPr lang="en-US" i="1" dirty="0"/>
              <a:t>De generis </a:t>
            </a:r>
            <a:r>
              <a:rPr lang="en-US" i="1" dirty="0" err="1"/>
              <a:t>humani</a:t>
            </a:r>
            <a:r>
              <a:rPr lang="en-US" i="1" dirty="0"/>
              <a:t> </a:t>
            </a:r>
            <a:r>
              <a:rPr lang="en-US" i="1" dirty="0" err="1"/>
              <a:t>varietate</a:t>
            </a:r>
            <a:r>
              <a:rPr lang="en-US" i="1" dirty="0"/>
              <a:t> </a:t>
            </a:r>
            <a:r>
              <a:rPr lang="en-US" i="1" dirty="0" err="1"/>
              <a:t>nativa</a:t>
            </a:r>
            <a:r>
              <a:rPr lang="en-US" dirty="0"/>
              <a:t> (</a:t>
            </a:r>
            <a:r>
              <a:rPr lang="en-US" i="1" dirty="0"/>
              <a:t>On the Natural Variety</a:t>
            </a:r>
          </a:p>
          <a:p>
            <a:r>
              <a:rPr lang="en-US" i="1" dirty="0"/>
              <a:t> of Mankind)</a:t>
            </a:r>
            <a:r>
              <a:rPr lang="en-US" dirty="0"/>
              <a:t> (1775)</a:t>
            </a:r>
          </a:p>
        </p:txBody>
      </p:sp>
      <p:sp>
        <p:nvSpPr>
          <p:cNvPr id="7" name="TextBox 6"/>
          <p:cNvSpPr txBox="1"/>
          <p:nvPr/>
        </p:nvSpPr>
        <p:spPr>
          <a:xfrm>
            <a:off x="555685" y="714323"/>
            <a:ext cx="1877245" cy="369332"/>
          </a:xfrm>
          <a:prstGeom prst="rect">
            <a:avLst/>
          </a:prstGeom>
          <a:noFill/>
        </p:spPr>
        <p:txBody>
          <a:bodyPr wrap="none" rtlCol="0">
            <a:spAutoFit/>
          </a:bodyPr>
          <a:lstStyle/>
          <a:p>
            <a:r>
              <a:rPr lang="en-US" b="1" dirty="0"/>
              <a:t>Race and Equality</a:t>
            </a:r>
          </a:p>
        </p:txBody>
      </p:sp>
    </p:spTree>
    <p:extLst>
      <p:ext uri="{BB962C8B-B14F-4D97-AF65-F5344CB8AC3E}">
        <p14:creationId xmlns:p14="http://schemas.microsoft.com/office/powerpoint/2010/main" val="1241841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1642</TotalTime>
  <Words>1729</Words>
  <Application>Microsoft Macintosh PowerPoint</Application>
  <PresentationFormat>On-screen Show (4:3)</PresentationFormat>
  <Paragraphs>204</Paragraphs>
  <Slides>27</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Calibri</vt:lpstr>
      <vt:lpstr>Office Theme</vt:lpstr>
      <vt:lpstr>Revision Lecture 2</vt:lpstr>
      <vt:lpstr>PowerPoint Presentation</vt:lpstr>
      <vt:lpstr>PowerPoint Presentation</vt:lpstr>
      <vt:lpstr>PowerPoint Presentation</vt:lpstr>
      <vt:lpstr>Assumptions about ‘Human Nature’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KCL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 Lecture 2</dc:title>
  <dc:creator>Giovanni</dc:creator>
  <cp:lastModifiedBy>Stein, Claudia</cp:lastModifiedBy>
  <cp:revision>54</cp:revision>
  <dcterms:created xsi:type="dcterms:W3CDTF">2017-05-01T12:15:31Z</dcterms:created>
  <dcterms:modified xsi:type="dcterms:W3CDTF">2020-05-05T11:27:24Z</dcterms:modified>
</cp:coreProperties>
</file>