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1"/>
  </p:notesMasterIdLst>
  <p:sldIdLst>
    <p:sldId id="296" r:id="rId2"/>
    <p:sldId id="257" r:id="rId3"/>
    <p:sldId id="258" r:id="rId4"/>
    <p:sldId id="274" r:id="rId5"/>
    <p:sldId id="259" r:id="rId6"/>
    <p:sldId id="276" r:id="rId7"/>
    <p:sldId id="277" r:id="rId8"/>
    <p:sldId id="278" r:id="rId9"/>
    <p:sldId id="279" r:id="rId10"/>
    <p:sldId id="281" r:id="rId11"/>
    <p:sldId id="287" r:id="rId12"/>
    <p:sldId id="282" r:id="rId13"/>
    <p:sldId id="286" r:id="rId14"/>
    <p:sldId id="283" r:id="rId15"/>
    <p:sldId id="284" r:id="rId16"/>
    <p:sldId id="285" r:id="rId17"/>
    <p:sldId id="263" r:id="rId18"/>
    <p:sldId id="288" r:id="rId19"/>
    <p:sldId id="289" r:id="rId20"/>
    <p:sldId id="290" r:id="rId21"/>
    <p:sldId id="291" r:id="rId22"/>
    <p:sldId id="292" r:id="rId23"/>
    <p:sldId id="268" r:id="rId24"/>
    <p:sldId id="293" r:id="rId25"/>
    <p:sldId id="271" r:id="rId26"/>
    <p:sldId id="294" r:id="rId27"/>
    <p:sldId id="272" r:id="rId28"/>
    <p:sldId id="273" r:id="rId29"/>
    <p:sldId id="295" r:id="rId3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753"/>
    <p:restoredTop sz="94611"/>
  </p:normalViewPr>
  <p:slideViewPr>
    <p:cSldViewPr snapToGrid="0" snapToObjects="1">
      <p:cViewPr varScale="1">
        <p:scale>
          <a:sx n="109" d="100"/>
          <a:sy n="109" d="100"/>
        </p:scale>
        <p:origin x="520"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9F3BDB6-537A-794C-9298-0320766CEE06}" type="datetimeFigureOut">
              <a:rPr lang="en-US" smtClean="0"/>
              <a:t>4/27/20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1DDC86B-3153-F642-B2DF-02176008613D}" type="slidenum">
              <a:rPr lang="en-US" smtClean="0"/>
              <a:t>‹#›</a:t>
            </a:fld>
            <a:endParaRPr lang="en-US"/>
          </a:p>
        </p:txBody>
      </p:sp>
    </p:spTree>
    <p:extLst>
      <p:ext uri="{BB962C8B-B14F-4D97-AF65-F5344CB8AC3E}">
        <p14:creationId xmlns:p14="http://schemas.microsoft.com/office/powerpoint/2010/main" val="351575416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481241B-D689-4F49-995A-9090E38D6901}" type="slidenum">
              <a:rPr lang="en-US" smtClean="0"/>
              <a:t>25</a:t>
            </a:fld>
            <a:endParaRPr lang="en-US"/>
          </a:p>
        </p:txBody>
      </p:sp>
    </p:spTree>
    <p:extLst>
      <p:ext uri="{BB962C8B-B14F-4D97-AF65-F5344CB8AC3E}">
        <p14:creationId xmlns:p14="http://schemas.microsoft.com/office/powerpoint/2010/main" val="4619844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285B3DFC-FFA0-AB4C-B974-BA17D602FB84}" type="datetimeFigureOut">
              <a:rPr lang="en-US" smtClean="0"/>
              <a:t>4/27/20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E53AE7-A107-E441-84C6-76F6624C0C75}" type="slidenum">
              <a:rPr lang="en-US" smtClean="0"/>
              <a:t>‹#›</a:t>
            </a:fld>
            <a:endParaRPr lang="en-US"/>
          </a:p>
        </p:txBody>
      </p:sp>
    </p:spTree>
    <p:extLst>
      <p:ext uri="{BB962C8B-B14F-4D97-AF65-F5344CB8AC3E}">
        <p14:creationId xmlns:p14="http://schemas.microsoft.com/office/powerpoint/2010/main" val="32122938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285B3DFC-FFA0-AB4C-B974-BA17D602FB84}" type="datetimeFigureOut">
              <a:rPr lang="en-US" smtClean="0"/>
              <a:t>4/27/20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E53AE7-A107-E441-84C6-76F6624C0C75}" type="slidenum">
              <a:rPr lang="en-US" smtClean="0"/>
              <a:t>‹#›</a:t>
            </a:fld>
            <a:endParaRPr lang="en-US"/>
          </a:p>
        </p:txBody>
      </p:sp>
    </p:spTree>
    <p:extLst>
      <p:ext uri="{BB962C8B-B14F-4D97-AF65-F5344CB8AC3E}">
        <p14:creationId xmlns:p14="http://schemas.microsoft.com/office/powerpoint/2010/main" val="28628389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285B3DFC-FFA0-AB4C-B974-BA17D602FB84}" type="datetimeFigureOut">
              <a:rPr lang="en-US" smtClean="0"/>
              <a:t>4/27/20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E53AE7-A107-E441-84C6-76F6624C0C75}" type="slidenum">
              <a:rPr lang="en-US" smtClean="0"/>
              <a:t>‹#›</a:t>
            </a:fld>
            <a:endParaRPr lang="en-US"/>
          </a:p>
        </p:txBody>
      </p:sp>
    </p:spTree>
    <p:extLst>
      <p:ext uri="{BB962C8B-B14F-4D97-AF65-F5344CB8AC3E}">
        <p14:creationId xmlns:p14="http://schemas.microsoft.com/office/powerpoint/2010/main" val="33232983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285B3DFC-FFA0-AB4C-B974-BA17D602FB84}" type="datetimeFigureOut">
              <a:rPr lang="en-US" smtClean="0"/>
              <a:t>4/27/20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E53AE7-A107-E441-84C6-76F6624C0C75}" type="slidenum">
              <a:rPr lang="en-US" smtClean="0"/>
              <a:t>‹#›</a:t>
            </a:fld>
            <a:endParaRPr lang="en-US"/>
          </a:p>
        </p:txBody>
      </p:sp>
    </p:spTree>
    <p:extLst>
      <p:ext uri="{BB962C8B-B14F-4D97-AF65-F5344CB8AC3E}">
        <p14:creationId xmlns:p14="http://schemas.microsoft.com/office/powerpoint/2010/main" val="34960085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285B3DFC-FFA0-AB4C-B974-BA17D602FB84}" type="datetimeFigureOut">
              <a:rPr lang="en-US" smtClean="0"/>
              <a:t>4/27/20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E53AE7-A107-E441-84C6-76F6624C0C75}" type="slidenum">
              <a:rPr lang="en-US" smtClean="0"/>
              <a:t>‹#›</a:t>
            </a:fld>
            <a:endParaRPr lang="en-US"/>
          </a:p>
        </p:txBody>
      </p:sp>
    </p:spTree>
    <p:extLst>
      <p:ext uri="{BB962C8B-B14F-4D97-AF65-F5344CB8AC3E}">
        <p14:creationId xmlns:p14="http://schemas.microsoft.com/office/powerpoint/2010/main" val="14006385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285B3DFC-FFA0-AB4C-B974-BA17D602FB84}" type="datetimeFigureOut">
              <a:rPr lang="en-US" smtClean="0"/>
              <a:t>4/27/20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E53AE7-A107-E441-84C6-76F6624C0C75}" type="slidenum">
              <a:rPr lang="en-US" smtClean="0"/>
              <a:t>‹#›</a:t>
            </a:fld>
            <a:endParaRPr lang="en-US"/>
          </a:p>
        </p:txBody>
      </p:sp>
    </p:spTree>
    <p:extLst>
      <p:ext uri="{BB962C8B-B14F-4D97-AF65-F5344CB8AC3E}">
        <p14:creationId xmlns:p14="http://schemas.microsoft.com/office/powerpoint/2010/main" val="29278047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285B3DFC-FFA0-AB4C-B974-BA17D602FB84}" type="datetimeFigureOut">
              <a:rPr lang="en-US" smtClean="0"/>
              <a:t>4/27/20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6E53AE7-A107-E441-84C6-76F6624C0C75}" type="slidenum">
              <a:rPr lang="en-US" smtClean="0"/>
              <a:t>‹#›</a:t>
            </a:fld>
            <a:endParaRPr lang="en-US"/>
          </a:p>
        </p:txBody>
      </p:sp>
    </p:spTree>
    <p:extLst>
      <p:ext uri="{BB962C8B-B14F-4D97-AF65-F5344CB8AC3E}">
        <p14:creationId xmlns:p14="http://schemas.microsoft.com/office/powerpoint/2010/main" val="23437573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285B3DFC-FFA0-AB4C-B974-BA17D602FB84}" type="datetimeFigureOut">
              <a:rPr lang="en-US" smtClean="0"/>
              <a:t>4/27/20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6E53AE7-A107-E441-84C6-76F6624C0C75}" type="slidenum">
              <a:rPr lang="en-US" smtClean="0"/>
              <a:t>‹#›</a:t>
            </a:fld>
            <a:endParaRPr lang="en-US"/>
          </a:p>
        </p:txBody>
      </p:sp>
    </p:spTree>
    <p:extLst>
      <p:ext uri="{BB962C8B-B14F-4D97-AF65-F5344CB8AC3E}">
        <p14:creationId xmlns:p14="http://schemas.microsoft.com/office/powerpoint/2010/main" val="2221922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5B3DFC-FFA0-AB4C-B974-BA17D602FB84}" type="datetimeFigureOut">
              <a:rPr lang="en-US" smtClean="0"/>
              <a:t>4/27/20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6E53AE7-A107-E441-84C6-76F6624C0C75}" type="slidenum">
              <a:rPr lang="en-US" smtClean="0"/>
              <a:t>‹#›</a:t>
            </a:fld>
            <a:endParaRPr lang="en-US"/>
          </a:p>
        </p:txBody>
      </p:sp>
    </p:spTree>
    <p:extLst>
      <p:ext uri="{BB962C8B-B14F-4D97-AF65-F5344CB8AC3E}">
        <p14:creationId xmlns:p14="http://schemas.microsoft.com/office/powerpoint/2010/main" val="14163725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285B3DFC-FFA0-AB4C-B974-BA17D602FB84}" type="datetimeFigureOut">
              <a:rPr lang="en-US" smtClean="0"/>
              <a:t>4/27/20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E53AE7-A107-E441-84C6-76F6624C0C75}" type="slidenum">
              <a:rPr lang="en-US" smtClean="0"/>
              <a:t>‹#›</a:t>
            </a:fld>
            <a:endParaRPr lang="en-US"/>
          </a:p>
        </p:txBody>
      </p:sp>
    </p:spTree>
    <p:extLst>
      <p:ext uri="{BB962C8B-B14F-4D97-AF65-F5344CB8AC3E}">
        <p14:creationId xmlns:p14="http://schemas.microsoft.com/office/powerpoint/2010/main" val="11729901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285B3DFC-FFA0-AB4C-B974-BA17D602FB84}" type="datetimeFigureOut">
              <a:rPr lang="en-US" smtClean="0"/>
              <a:t>4/27/20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E53AE7-A107-E441-84C6-76F6624C0C75}" type="slidenum">
              <a:rPr lang="en-US" smtClean="0"/>
              <a:t>‹#›</a:t>
            </a:fld>
            <a:endParaRPr lang="en-US"/>
          </a:p>
        </p:txBody>
      </p:sp>
    </p:spTree>
    <p:extLst>
      <p:ext uri="{BB962C8B-B14F-4D97-AF65-F5344CB8AC3E}">
        <p14:creationId xmlns:p14="http://schemas.microsoft.com/office/powerpoint/2010/main" val="34396052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5B3DFC-FFA0-AB4C-B974-BA17D602FB84}" type="datetimeFigureOut">
              <a:rPr lang="en-US" smtClean="0"/>
              <a:t>4/27/20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6E53AE7-A107-E441-84C6-76F6624C0C75}" type="slidenum">
              <a:rPr lang="en-US" smtClean="0"/>
              <a:t>‹#›</a:t>
            </a:fld>
            <a:endParaRPr lang="en-US"/>
          </a:p>
        </p:txBody>
      </p:sp>
    </p:spTree>
    <p:extLst>
      <p:ext uri="{BB962C8B-B14F-4D97-AF65-F5344CB8AC3E}">
        <p14:creationId xmlns:p14="http://schemas.microsoft.com/office/powerpoint/2010/main" val="18429476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image" Target="../media/image10.jpg"/><Relationship Id="rId4" Type="http://schemas.openxmlformats.org/officeDocument/2006/relationships/image" Target="../media/image9.jpg"/></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4C203B-CD14-CA47-91D3-59B00FABEDA7}"/>
              </a:ext>
            </a:extLst>
          </p:cNvPr>
          <p:cNvSpPr>
            <a:spLocks noGrp="1"/>
          </p:cNvSpPr>
          <p:nvPr>
            <p:ph type="title"/>
          </p:nvPr>
        </p:nvSpPr>
        <p:spPr/>
        <p:txBody>
          <a:bodyPr>
            <a:normAutofit fontScale="90000"/>
          </a:bodyPr>
          <a:lstStyle/>
          <a:p>
            <a:br>
              <a:rPr lang="en-US" dirty="0"/>
            </a:br>
            <a:br>
              <a:rPr lang="en-US" dirty="0"/>
            </a:br>
            <a:br>
              <a:rPr lang="en-US" dirty="0"/>
            </a:br>
            <a:br>
              <a:rPr lang="en-US" dirty="0"/>
            </a:br>
            <a:br>
              <a:rPr lang="en-US" dirty="0"/>
            </a:br>
            <a:br>
              <a:rPr lang="en-US" dirty="0"/>
            </a:br>
            <a:br>
              <a:rPr lang="en-US" dirty="0"/>
            </a:br>
            <a:br>
              <a:rPr lang="en-US" dirty="0"/>
            </a:br>
            <a:r>
              <a:rPr lang="en-US" b="1" dirty="0"/>
              <a:t>Revision I: Term I</a:t>
            </a:r>
            <a:br>
              <a:rPr lang="en-US" b="1" dirty="0"/>
            </a:br>
            <a:br>
              <a:rPr lang="en-US" dirty="0"/>
            </a:br>
            <a:br>
              <a:rPr lang="en-US" dirty="0"/>
            </a:br>
            <a:r>
              <a:rPr lang="en-US" dirty="0"/>
              <a:t>Dr. Claudia Stein </a:t>
            </a:r>
          </a:p>
        </p:txBody>
      </p:sp>
    </p:spTree>
    <p:extLst>
      <p:ext uri="{BB962C8B-B14F-4D97-AF65-F5344CB8AC3E}">
        <p14:creationId xmlns:p14="http://schemas.microsoft.com/office/powerpoint/2010/main" val="12755932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11478" y="2555016"/>
            <a:ext cx="6980882" cy="4247317"/>
          </a:xfrm>
          <a:prstGeom prst="rect">
            <a:avLst/>
          </a:prstGeom>
          <a:noFill/>
        </p:spPr>
        <p:txBody>
          <a:bodyPr wrap="square" rtlCol="0">
            <a:spAutoFit/>
          </a:bodyPr>
          <a:lstStyle/>
          <a:p>
            <a:endParaRPr lang="en-US" dirty="0"/>
          </a:p>
          <a:p>
            <a:r>
              <a:rPr lang="en-US" dirty="0"/>
              <a:t>							</a:t>
            </a:r>
          </a:p>
          <a:p>
            <a:r>
              <a:rPr lang="en-US" dirty="0"/>
              <a:t>							Avicenna (Latinate form of </a:t>
            </a:r>
            <a:r>
              <a:rPr lang="en-US" dirty="0" err="1"/>
              <a:t>Ibn-Sīnā</a:t>
            </a:r>
            <a:r>
              <a:rPr lang="en-US" b="1" dirty="0"/>
              <a:t>)</a:t>
            </a:r>
            <a:r>
              <a:rPr lang="en-US" dirty="0"/>
              <a:t>,  </a:t>
            </a:r>
          </a:p>
          <a:p>
            <a:r>
              <a:rPr lang="en-US" dirty="0"/>
              <a:t>										c. 980 AD – 1037 AD </a:t>
            </a:r>
          </a:p>
          <a:p>
            <a:endParaRPr lang="en-US" dirty="0"/>
          </a:p>
          <a:p>
            <a:endParaRPr lang="en-US" dirty="0"/>
          </a:p>
          <a:p>
            <a:r>
              <a:rPr lang="en-US" dirty="0"/>
              <a:t>			</a:t>
            </a:r>
          </a:p>
          <a:p>
            <a:endParaRPr lang="en-US" dirty="0"/>
          </a:p>
          <a:p>
            <a:r>
              <a:rPr lang="en-US" dirty="0"/>
              <a:t>	</a:t>
            </a:r>
          </a:p>
          <a:p>
            <a:r>
              <a:rPr lang="en-US" dirty="0"/>
              <a:t>		</a:t>
            </a:r>
          </a:p>
          <a:p>
            <a:endParaRPr lang="en-US" dirty="0"/>
          </a:p>
          <a:p>
            <a:endParaRPr lang="en-US" dirty="0"/>
          </a:p>
          <a:p>
            <a:endParaRPr lang="en-US" dirty="0"/>
          </a:p>
          <a:p>
            <a:r>
              <a:rPr lang="en-US" dirty="0"/>
              <a:t>	</a:t>
            </a:r>
            <a:r>
              <a:rPr lang="en-US" dirty="0" err="1"/>
              <a:t>Rhazes</a:t>
            </a:r>
            <a:r>
              <a:rPr lang="en-US" dirty="0"/>
              <a:t>, 854 AD – 925 AD</a:t>
            </a:r>
          </a:p>
          <a:p>
            <a:endParaRPr lang="en-US" dirty="0"/>
          </a:p>
        </p:txBody>
      </p:sp>
      <p:pic>
        <p:nvPicPr>
          <p:cNvPr id="3" name="Picture 2"/>
          <p:cNvPicPr>
            <a:picLocks noChangeAspect="1"/>
          </p:cNvPicPr>
          <p:nvPr/>
        </p:nvPicPr>
        <p:blipFill>
          <a:blip r:embed="rId2"/>
          <a:stretch>
            <a:fillRect/>
          </a:stretch>
        </p:blipFill>
        <p:spPr>
          <a:xfrm>
            <a:off x="0" y="3429000"/>
            <a:ext cx="2501900" cy="3238500"/>
          </a:xfrm>
          <a:prstGeom prst="rect">
            <a:avLst/>
          </a:prstGeom>
        </p:spPr>
      </p:pic>
      <p:pic>
        <p:nvPicPr>
          <p:cNvPr id="4" name="Picture 3"/>
          <p:cNvPicPr>
            <a:picLocks noChangeAspect="1"/>
          </p:cNvPicPr>
          <p:nvPr/>
        </p:nvPicPr>
        <p:blipFill>
          <a:blip r:embed="rId3"/>
          <a:stretch>
            <a:fillRect/>
          </a:stretch>
        </p:blipFill>
        <p:spPr>
          <a:xfrm>
            <a:off x="5778500" y="3759200"/>
            <a:ext cx="2540000" cy="3098800"/>
          </a:xfrm>
          <a:prstGeom prst="rect">
            <a:avLst/>
          </a:prstGeom>
        </p:spPr>
      </p:pic>
      <p:sp>
        <p:nvSpPr>
          <p:cNvPr id="5" name="TextBox 4"/>
          <p:cNvSpPr txBox="1"/>
          <p:nvPr/>
        </p:nvSpPr>
        <p:spPr>
          <a:xfrm>
            <a:off x="175846" y="2"/>
            <a:ext cx="5802923" cy="2585323"/>
          </a:xfrm>
          <a:prstGeom prst="rect">
            <a:avLst/>
          </a:prstGeom>
          <a:noFill/>
        </p:spPr>
        <p:txBody>
          <a:bodyPr wrap="square" rtlCol="0">
            <a:spAutoFit/>
          </a:bodyPr>
          <a:lstStyle/>
          <a:p>
            <a:r>
              <a:rPr lang="en-US" b="1" dirty="0"/>
              <a:t>Reliance on written texts on medicine by ancient philosophers whose thinking was ‘</a:t>
            </a:r>
            <a:r>
              <a:rPr lang="en-US" b="1" dirty="0" err="1"/>
              <a:t>christianized</a:t>
            </a:r>
            <a:r>
              <a:rPr lang="en-US" b="1" dirty="0"/>
              <a:t>’ over the centuries	</a:t>
            </a:r>
            <a:r>
              <a:rPr lang="en-US" dirty="0"/>
              <a:t>			</a:t>
            </a:r>
          </a:p>
          <a:p>
            <a:endParaRPr lang="en-US" dirty="0"/>
          </a:p>
          <a:p>
            <a:r>
              <a:rPr lang="en-US" dirty="0"/>
              <a:t>				</a:t>
            </a:r>
          </a:p>
          <a:p>
            <a:endParaRPr lang="en-US" dirty="0"/>
          </a:p>
          <a:p>
            <a:endParaRPr lang="en-US" dirty="0"/>
          </a:p>
          <a:p>
            <a:r>
              <a:rPr lang="en-US" dirty="0"/>
              <a:t>				Hippocrates of Cos, c. 460 – c. 370 BC</a:t>
            </a:r>
          </a:p>
          <a:p>
            <a:endParaRPr lang="en-US" dirty="0"/>
          </a:p>
        </p:txBody>
      </p:sp>
      <p:sp>
        <p:nvSpPr>
          <p:cNvPr id="6" name="Rectangle 5"/>
          <p:cNvSpPr/>
          <p:nvPr/>
        </p:nvSpPr>
        <p:spPr>
          <a:xfrm>
            <a:off x="4806462" y="433754"/>
            <a:ext cx="2242038" cy="923330"/>
          </a:xfrm>
          <a:prstGeom prst="rect">
            <a:avLst/>
          </a:prstGeom>
        </p:spPr>
        <p:txBody>
          <a:bodyPr wrap="square">
            <a:spAutoFit/>
          </a:bodyPr>
          <a:lstStyle/>
          <a:p>
            <a:pPr lvl="0"/>
            <a:endParaRPr lang="en-US" dirty="0">
              <a:solidFill>
                <a:prstClr val="black"/>
              </a:solidFill>
            </a:endParaRPr>
          </a:p>
          <a:p>
            <a:pPr lvl="0"/>
            <a:r>
              <a:rPr lang="en-US" dirty="0">
                <a:solidFill>
                  <a:prstClr val="black"/>
                </a:solidFill>
              </a:rPr>
              <a:t>Galen of </a:t>
            </a:r>
            <a:r>
              <a:rPr lang="en-US" dirty="0" err="1">
                <a:solidFill>
                  <a:prstClr val="black"/>
                </a:solidFill>
              </a:rPr>
              <a:t>Pergamon</a:t>
            </a:r>
            <a:r>
              <a:rPr lang="en-US" dirty="0">
                <a:solidFill>
                  <a:prstClr val="black"/>
                </a:solidFill>
              </a:rPr>
              <a:t>, 130 AD – 200 AD</a:t>
            </a:r>
          </a:p>
        </p:txBody>
      </p:sp>
      <p:pic>
        <p:nvPicPr>
          <p:cNvPr id="8" name="Picture 7" descr="001a959e.124320647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5480" y="674003"/>
            <a:ext cx="1835998" cy="2448007"/>
          </a:xfrm>
          <a:prstGeom prst="rect">
            <a:avLst/>
          </a:prstGeom>
        </p:spPr>
      </p:pic>
      <p:pic>
        <p:nvPicPr>
          <p:cNvPr id="9" name="Picture 8" descr="galen.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0219" y="260091"/>
            <a:ext cx="2052000" cy="2508998"/>
          </a:xfrm>
          <a:prstGeom prst="rect">
            <a:avLst/>
          </a:prstGeom>
        </p:spPr>
      </p:pic>
    </p:spTree>
    <p:extLst>
      <p:ext uri="{BB962C8B-B14F-4D97-AF65-F5344CB8AC3E}">
        <p14:creationId xmlns:p14="http://schemas.microsoft.com/office/powerpoint/2010/main" val="16710754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umors.png"/>
          <p:cNvPicPr>
            <a:picLocks noChangeAspect="1"/>
          </p:cNvPicPr>
          <p:nvPr/>
        </p:nvPicPr>
        <p:blipFill>
          <a:blip r:embed="rId2"/>
          <a:stretch>
            <a:fillRect/>
          </a:stretch>
        </p:blipFill>
        <p:spPr>
          <a:xfrm>
            <a:off x="246063" y="1160463"/>
            <a:ext cx="8029575" cy="4152900"/>
          </a:xfrm>
          <a:prstGeom prst="rect">
            <a:avLst/>
          </a:prstGeom>
        </p:spPr>
      </p:pic>
      <p:sp>
        <p:nvSpPr>
          <p:cNvPr id="3" name="TextBox 2"/>
          <p:cNvSpPr txBox="1"/>
          <p:nvPr/>
        </p:nvSpPr>
        <p:spPr>
          <a:xfrm>
            <a:off x="1025138" y="5844408"/>
            <a:ext cx="7659894" cy="646331"/>
          </a:xfrm>
          <a:prstGeom prst="rect">
            <a:avLst/>
          </a:prstGeom>
          <a:noFill/>
        </p:spPr>
        <p:txBody>
          <a:bodyPr wrap="none" rtlCol="0">
            <a:spAutoFit/>
          </a:bodyPr>
          <a:lstStyle/>
          <a:p>
            <a:r>
              <a:rPr lang="en-US" b="1" dirty="0"/>
              <a:t>the six-non naturals</a:t>
            </a:r>
            <a:r>
              <a:rPr lang="en-GB" dirty="0">
                <a:effectLst/>
              </a:rPr>
              <a:t>:  </a:t>
            </a:r>
            <a:r>
              <a:rPr lang="en-GB" dirty="0"/>
              <a:t>air, food and drink, sleeping and waking, motion and rest, </a:t>
            </a:r>
          </a:p>
          <a:p>
            <a:r>
              <a:rPr lang="en-GB" dirty="0"/>
              <a:t>excretions and retentions, and the passions of the soul</a:t>
            </a:r>
            <a:r>
              <a:rPr lang="en-GB" dirty="0">
                <a:effectLst/>
              </a:rPr>
              <a:t> </a:t>
            </a:r>
            <a:endParaRPr lang="en-US" dirty="0"/>
          </a:p>
        </p:txBody>
      </p:sp>
      <p:sp>
        <p:nvSpPr>
          <p:cNvPr id="4" name="TextBox 3">
            <a:extLst>
              <a:ext uri="{FF2B5EF4-FFF2-40B4-BE49-F238E27FC236}">
                <a16:creationId xmlns:a16="http://schemas.microsoft.com/office/drawing/2014/main" id="{05498922-7730-7147-AC80-F6B3648056D9}"/>
              </a:ext>
            </a:extLst>
          </p:cNvPr>
          <p:cNvSpPr txBox="1"/>
          <p:nvPr/>
        </p:nvSpPr>
        <p:spPr>
          <a:xfrm>
            <a:off x="246064" y="422031"/>
            <a:ext cx="9142688" cy="646331"/>
          </a:xfrm>
          <a:prstGeom prst="rect">
            <a:avLst/>
          </a:prstGeom>
          <a:noFill/>
        </p:spPr>
        <p:txBody>
          <a:bodyPr wrap="square" rtlCol="0">
            <a:spAutoFit/>
          </a:bodyPr>
          <a:lstStyle/>
          <a:p>
            <a:r>
              <a:rPr lang="en-US" b="1" dirty="0"/>
              <a:t>Some of the central beliefs about </a:t>
            </a:r>
            <a:r>
              <a:rPr lang="en-US" b="1" u="sng" dirty="0"/>
              <a:t>the physical </a:t>
            </a:r>
            <a:r>
              <a:rPr lang="en-US" b="1" dirty="0"/>
              <a:t>human body put forward by these classical</a:t>
            </a:r>
          </a:p>
          <a:p>
            <a:r>
              <a:rPr lang="en-US" b="1" dirty="0"/>
              <a:t>thinkers:</a:t>
            </a:r>
          </a:p>
        </p:txBody>
      </p:sp>
    </p:spTree>
    <p:extLst>
      <p:ext uri="{BB962C8B-B14F-4D97-AF65-F5344CB8AC3E}">
        <p14:creationId xmlns:p14="http://schemas.microsoft.com/office/powerpoint/2010/main" val="2620766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ndreas_vesalius_portrai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8936" y="0"/>
            <a:ext cx="4933709" cy="6858000"/>
          </a:xfrm>
          <a:prstGeom prst="rect">
            <a:avLst/>
          </a:prstGeom>
        </p:spPr>
      </p:pic>
      <p:sp>
        <p:nvSpPr>
          <p:cNvPr id="3" name="TextBox 2"/>
          <p:cNvSpPr txBox="1"/>
          <p:nvPr/>
        </p:nvSpPr>
        <p:spPr>
          <a:xfrm>
            <a:off x="5580185" y="2719754"/>
            <a:ext cx="7866151" cy="923330"/>
          </a:xfrm>
          <a:prstGeom prst="rect">
            <a:avLst/>
          </a:prstGeom>
          <a:noFill/>
        </p:spPr>
        <p:txBody>
          <a:bodyPr wrap="square" rtlCol="0">
            <a:spAutoFit/>
          </a:bodyPr>
          <a:lstStyle/>
          <a:p>
            <a:r>
              <a:rPr lang="en-US" dirty="0"/>
              <a:t>‘Let them use their hands…as the </a:t>
            </a:r>
          </a:p>
          <a:p>
            <a:r>
              <a:rPr lang="en-US" dirty="0"/>
              <a:t>Greeks did and as the essence of</a:t>
            </a:r>
          </a:p>
          <a:p>
            <a:r>
              <a:rPr lang="en-US" dirty="0"/>
              <a:t> the art demands’</a:t>
            </a:r>
            <a:r>
              <a:rPr lang="en-GB" dirty="0"/>
              <a:t> </a:t>
            </a:r>
            <a:endParaRPr lang="en-US" dirty="0"/>
          </a:p>
        </p:txBody>
      </p:sp>
      <p:sp>
        <p:nvSpPr>
          <p:cNvPr id="5" name="Rectangle 4"/>
          <p:cNvSpPr/>
          <p:nvPr/>
        </p:nvSpPr>
        <p:spPr>
          <a:xfrm>
            <a:off x="5697416" y="3868615"/>
            <a:ext cx="3306158" cy="2862322"/>
          </a:xfrm>
          <a:prstGeom prst="rect">
            <a:avLst/>
          </a:prstGeom>
        </p:spPr>
        <p:txBody>
          <a:bodyPr wrap="square">
            <a:spAutoFit/>
          </a:bodyPr>
          <a:lstStyle/>
          <a:p>
            <a:r>
              <a:rPr lang="en-US" dirty="0"/>
              <a:t>Book 1: skeleton</a:t>
            </a:r>
          </a:p>
          <a:p>
            <a:r>
              <a:rPr lang="en-US" dirty="0"/>
              <a:t>Book 2: myology, all the muscles and their relations</a:t>
            </a:r>
          </a:p>
          <a:p>
            <a:r>
              <a:rPr lang="en-US" dirty="0"/>
              <a:t>Books 3 and 4: venous, arterial and nervous systems</a:t>
            </a:r>
          </a:p>
          <a:p>
            <a:r>
              <a:rPr lang="en-US" dirty="0"/>
              <a:t>Books 5-6:  organs of the abdominal and thoracic cavities and the brain </a:t>
            </a:r>
          </a:p>
          <a:p>
            <a:r>
              <a:rPr lang="en-US" dirty="0"/>
              <a:t>Book 7: he reports own experiments and vivisections</a:t>
            </a:r>
            <a:endParaRPr lang="en-GB" dirty="0"/>
          </a:p>
        </p:txBody>
      </p:sp>
      <p:sp>
        <p:nvSpPr>
          <p:cNvPr id="4" name="TextBox 3">
            <a:extLst>
              <a:ext uri="{FF2B5EF4-FFF2-40B4-BE49-F238E27FC236}">
                <a16:creationId xmlns:a16="http://schemas.microsoft.com/office/drawing/2014/main" id="{6F1521DC-0193-9843-9B24-8F0E5203254A}"/>
              </a:ext>
            </a:extLst>
          </p:cNvPr>
          <p:cNvSpPr txBox="1"/>
          <p:nvPr/>
        </p:nvSpPr>
        <p:spPr>
          <a:xfrm>
            <a:off x="5943600" y="398585"/>
            <a:ext cx="2886559" cy="646331"/>
          </a:xfrm>
          <a:prstGeom prst="rect">
            <a:avLst/>
          </a:prstGeom>
          <a:noFill/>
        </p:spPr>
        <p:txBody>
          <a:bodyPr wrap="none" rtlCol="0">
            <a:spAutoFit/>
          </a:bodyPr>
          <a:lstStyle/>
          <a:p>
            <a:r>
              <a:rPr lang="en-US" b="1" dirty="0"/>
              <a:t>Revolutionizing Anatomy or </a:t>
            </a:r>
          </a:p>
          <a:p>
            <a:r>
              <a:rPr lang="en-US" b="1" dirty="0"/>
              <a:t>Reforming it? </a:t>
            </a:r>
          </a:p>
        </p:txBody>
      </p:sp>
      <p:sp>
        <p:nvSpPr>
          <p:cNvPr id="6" name="TextBox 5">
            <a:extLst>
              <a:ext uri="{FF2B5EF4-FFF2-40B4-BE49-F238E27FC236}">
                <a16:creationId xmlns:a16="http://schemas.microsoft.com/office/drawing/2014/main" id="{3F71238F-08C7-0941-A5D9-86EC9CD10375}"/>
              </a:ext>
            </a:extLst>
          </p:cNvPr>
          <p:cNvSpPr txBox="1"/>
          <p:nvPr/>
        </p:nvSpPr>
        <p:spPr>
          <a:xfrm>
            <a:off x="5884985" y="1488831"/>
            <a:ext cx="3395930" cy="923330"/>
          </a:xfrm>
          <a:prstGeom prst="rect">
            <a:avLst/>
          </a:prstGeom>
          <a:noFill/>
        </p:spPr>
        <p:txBody>
          <a:bodyPr wrap="none" rtlCol="0">
            <a:spAutoFit/>
          </a:bodyPr>
          <a:lstStyle/>
          <a:p>
            <a:r>
              <a:rPr lang="en-US" dirty="0"/>
              <a:t>Vesalius wished to reform it by </a:t>
            </a:r>
          </a:p>
          <a:p>
            <a:r>
              <a:rPr lang="en-US" dirty="0"/>
              <a:t>Going back to the original ancient </a:t>
            </a:r>
          </a:p>
          <a:p>
            <a:r>
              <a:rPr lang="en-US" dirty="0"/>
              <a:t>texts </a:t>
            </a:r>
            <a:r>
              <a:rPr lang="en-US" u="sng" dirty="0"/>
              <a:t>and to practice dissection</a:t>
            </a:r>
          </a:p>
        </p:txBody>
      </p:sp>
    </p:spTree>
    <p:extLst>
      <p:ext uri="{BB962C8B-B14F-4D97-AF65-F5344CB8AC3E}">
        <p14:creationId xmlns:p14="http://schemas.microsoft.com/office/powerpoint/2010/main" val="47444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3467" y="812800"/>
            <a:ext cx="8178800" cy="3693319"/>
          </a:xfrm>
          <a:prstGeom prst="rect">
            <a:avLst/>
          </a:prstGeom>
          <a:noFill/>
        </p:spPr>
        <p:txBody>
          <a:bodyPr wrap="square" rtlCol="0">
            <a:spAutoFit/>
          </a:bodyPr>
          <a:lstStyle/>
          <a:p>
            <a:r>
              <a:rPr lang="en-US" sz="2400" b="1" dirty="0"/>
              <a:t>But the physical understanding is only one side of the story. Almost more important was the question of the ‘the soul’</a:t>
            </a:r>
          </a:p>
          <a:p>
            <a:endParaRPr lang="en-US" sz="2400" dirty="0"/>
          </a:p>
          <a:p>
            <a:r>
              <a:rPr lang="en-US" sz="2400" dirty="0"/>
              <a:t>Christianity in the Renaissance believed that: </a:t>
            </a:r>
          </a:p>
          <a:p>
            <a:endParaRPr lang="en-US" sz="2400" dirty="0"/>
          </a:p>
          <a:p>
            <a:pPr marL="342900" indent="-342900">
              <a:buFont typeface="Arial"/>
              <a:buChar char="•"/>
            </a:pPr>
            <a:r>
              <a:rPr lang="en-US" sz="2400" dirty="0"/>
              <a:t>“Man” is a soul-body composite or ‘ensouled’ body</a:t>
            </a:r>
          </a:p>
          <a:p>
            <a:endParaRPr lang="en-US" sz="2400" dirty="0"/>
          </a:p>
          <a:p>
            <a:pPr marL="342900" indent="-342900">
              <a:buFont typeface="Arial"/>
              <a:buChar char="•"/>
            </a:pPr>
            <a:r>
              <a:rPr lang="en-GB" sz="2400" dirty="0"/>
              <a:t>“A person” was in Christian belief denoted someone who possesses an immortal soul</a:t>
            </a:r>
          </a:p>
          <a:p>
            <a:endParaRPr lang="en-US" dirty="0"/>
          </a:p>
        </p:txBody>
      </p:sp>
    </p:spTree>
    <p:extLst>
      <p:ext uri="{BB962C8B-B14F-4D97-AF65-F5344CB8AC3E}">
        <p14:creationId xmlns:p14="http://schemas.microsoft.com/office/powerpoint/2010/main" val="6117048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422400" y="751344"/>
            <a:ext cx="5435600" cy="5909310"/>
          </a:xfrm>
          <a:prstGeom prst="rect">
            <a:avLst/>
          </a:prstGeom>
        </p:spPr>
        <p:txBody>
          <a:bodyPr wrap="square">
            <a:spAutoFit/>
          </a:bodyPr>
          <a:lstStyle/>
          <a:p>
            <a:endParaRPr lang="en-US" b="1" dirty="0"/>
          </a:p>
          <a:p>
            <a:r>
              <a:rPr lang="en-US" b="1" dirty="0"/>
              <a:t>Aristotle subdivides ‘the soul’ into three kinds: </a:t>
            </a:r>
          </a:p>
          <a:p>
            <a:endParaRPr lang="en-US" b="1" dirty="0"/>
          </a:p>
          <a:p>
            <a:r>
              <a:rPr lang="en-US" b="1" dirty="0"/>
              <a:t>vegetative/nutritive soul</a:t>
            </a:r>
            <a:r>
              <a:rPr lang="en-US" dirty="0"/>
              <a:t>:  was the lowest soul which included the functions basic to all living things: nutrition,</a:t>
            </a:r>
            <a:endParaRPr lang="en-GB" dirty="0"/>
          </a:p>
          <a:p>
            <a:r>
              <a:rPr lang="en-US" dirty="0"/>
              <a:t>growth and reproduction. </a:t>
            </a:r>
            <a:endParaRPr lang="en-GB" dirty="0"/>
          </a:p>
          <a:p>
            <a:r>
              <a:rPr lang="en-US" dirty="0"/>
              <a:t> </a:t>
            </a:r>
            <a:endParaRPr lang="en-GB" dirty="0"/>
          </a:p>
          <a:p>
            <a:r>
              <a:rPr lang="en-US" b="1" dirty="0"/>
              <a:t>sensitive soul</a:t>
            </a:r>
            <a:r>
              <a:rPr lang="en-US" dirty="0"/>
              <a:t>: second highest of the three souls which included all of the</a:t>
            </a:r>
            <a:r>
              <a:rPr lang="en-GB" dirty="0"/>
              <a:t> </a:t>
            </a:r>
            <a:r>
              <a:rPr lang="en-US" dirty="0"/>
              <a:t>powers of the vegetative soul as well as the powers of movement and</a:t>
            </a:r>
            <a:r>
              <a:rPr lang="en-GB" dirty="0"/>
              <a:t> </a:t>
            </a:r>
            <a:r>
              <a:rPr lang="en-US" dirty="0"/>
              <a:t>emotion as well as the ten internal and external senses. </a:t>
            </a:r>
            <a:endParaRPr lang="en-GB" dirty="0"/>
          </a:p>
          <a:p>
            <a:r>
              <a:rPr lang="en-US" dirty="0"/>
              <a:t> </a:t>
            </a:r>
            <a:endParaRPr lang="en-GB" dirty="0"/>
          </a:p>
          <a:p>
            <a:r>
              <a:rPr lang="en-GB" b="1" dirty="0"/>
              <a:t>I</a:t>
            </a:r>
            <a:r>
              <a:rPr lang="en-US" b="1" dirty="0" err="1"/>
              <a:t>ntellective</a:t>
            </a:r>
            <a:r>
              <a:rPr lang="en-US" b="1" dirty="0"/>
              <a:t>/rational soul (possessed only by Man):  </a:t>
            </a:r>
            <a:r>
              <a:rPr lang="en-US" dirty="0"/>
              <a:t>included not only the vegetative and sensitive powers — the organic</a:t>
            </a:r>
            <a:endParaRPr lang="en-GB" dirty="0"/>
          </a:p>
          <a:p>
            <a:r>
              <a:rPr lang="en-US" dirty="0"/>
              <a:t>faculties of the other two souls - but also the three rational powers of intellect, intellective</a:t>
            </a:r>
            <a:r>
              <a:rPr lang="en-GB" dirty="0"/>
              <a:t> </a:t>
            </a:r>
            <a:r>
              <a:rPr lang="en-US" dirty="0"/>
              <a:t>memory (memory of concepts, as opposed to mere sense images) and will. </a:t>
            </a:r>
            <a:endParaRPr lang="en-GB" dirty="0"/>
          </a:p>
          <a:p>
            <a:r>
              <a:rPr lang="en-US" dirty="0"/>
              <a:t> </a:t>
            </a:r>
            <a:endParaRPr lang="en-GB" dirty="0"/>
          </a:p>
        </p:txBody>
      </p:sp>
      <p:sp>
        <p:nvSpPr>
          <p:cNvPr id="2" name="TextBox 1">
            <a:extLst>
              <a:ext uri="{FF2B5EF4-FFF2-40B4-BE49-F238E27FC236}">
                <a16:creationId xmlns:a16="http://schemas.microsoft.com/office/drawing/2014/main" id="{A79ADD97-69D0-2342-89E6-2D4A2E15753C}"/>
              </a:ext>
            </a:extLst>
          </p:cNvPr>
          <p:cNvSpPr txBox="1"/>
          <p:nvPr/>
        </p:nvSpPr>
        <p:spPr>
          <a:xfrm>
            <a:off x="117231" y="117231"/>
            <a:ext cx="9060446" cy="646331"/>
          </a:xfrm>
          <a:prstGeom prst="rect">
            <a:avLst/>
          </a:prstGeom>
          <a:noFill/>
        </p:spPr>
        <p:txBody>
          <a:bodyPr wrap="square" rtlCol="0">
            <a:spAutoFit/>
          </a:bodyPr>
          <a:lstStyle/>
          <a:p>
            <a:r>
              <a:rPr lang="en-US" b="1" dirty="0"/>
              <a:t>The belief in the importance of ‘the soul’ for the functioning of the human body goes back to the pagan philosopher Aristotle:</a:t>
            </a:r>
          </a:p>
        </p:txBody>
      </p:sp>
    </p:spTree>
    <p:extLst>
      <p:ext uri="{BB962C8B-B14F-4D97-AF65-F5344CB8AC3E}">
        <p14:creationId xmlns:p14="http://schemas.microsoft.com/office/powerpoint/2010/main" val="8041264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N0500045-Galen_s_spirit_system-SPL-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44171"/>
            <a:ext cx="3065379" cy="5291996"/>
          </a:xfrm>
          <a:prstGeom prst="rect">
            <a:avLst/>
          </a:prstGeom>
        </p:spPr>
      </p:pic>
      <p:sp>
        <p:nvSpPr>
          <p:cNvPr id="3" name="TextBox 2"/>
          <p:cNvSpPr txBox="1"/>
          <p:nvPr/>
        </p:nvSpPr>
        <p:spPr>
          <a:xfrm>
            <a:off x="3814845" y="1956929"/>
            <a:ext cx="5533744" cy="646331"/>
          </a:xfrm>
          <a:prstGeom prst="rect">
            <a:avLst/>
          </a:prstGeom>
          <a:noFill/>
        </p:spPr>
        <p:txBody>
          <a:bodyPr wrap="square" rtlCol="0">
            <a:spAutoFit/>
          </a:bodyPr>
          <a:lstStyle/>
          <a:p>
            <a:r>
              <a:rPr lang="en-US" b="1" dirty="0"/>
              <a:t>spirit/</a:t>
            </a:r>
            <a:r>
              <a:rPr lang="en-US" b="1" dirty="0" err="1"/>
              <a:t>pneuma</a:t>
            </a:r>
            <a:r>
              <a:rPr lang="en-US" b="1" dirty="0"/>
              <a:t>:</a:t>
            </a:r>
            <a:r>
              <a:rPr lang="en-US" dirty="0"/>
              <a:t> means ‘air’ or ‘breath’, and is imagined </a:t>
            </a:r>
          </a:p>
          <a:p>
            <a:r>
              <a:rPr lang="en-US" dirty="0"/>
              <a:t>as a sort of hot vapor fused in blood</a:t>
            </a:r>
          </a:p>
        </p:txBody>
      </p:sp>
      <p:sp>
        <p:nvSpPr>
          <p:cNvPr id="4" name="TextBox 3"/>
          <p:cNvSpPr txBox="1"/>
          <p:nvPr/>
        </p:nvSpPr>
        <p:spPr>
          <a:xfrm>
            <a:off x="4037769" y="2930421"/>
            <a:ext cx="5106231" cy="2585323"/>
          </a:xfrm>
          <a:prstGeom prst="rect">
            <a:avLst/>
          </a:prstGeom>
          <a:noFill/>
        </p:spPr>
        <p:txBody>
          <a:bodyPr wrap="square" rtlCol="0">
            <a:spAutoFit/>
          </a:bodyPr>
          <a:lstStyle/>
          <a:p>
            <a:r>
              <a:rPr lang="en-GB" b="1" dirty="0"/>
              <a:t> 1. natural spirit:</a:t>
            </a:r>
            <a:r>
              <a:rPr lang="en-GB" dirty="0"/>
              <a:t> resided in the liver, the </a:t>
            </a:r>
            <a:r>
              <a:rPr lang="en-GB" dirty="0" err="1"/>
              <a:t>center</a:t>
            </a:r>
            <a:r>
              <a:rPr lang="en-GB" dirty="0"/>
              <a:t> of </a:t>
            </a:r>
          </a:p>
          <a:p>
            <a:r>
              <a:rPr lang="en-GB" dirty="0"/>
              <a:t>nutrition and metabolism.</a:t>
            </a:r>
          </a:p>
          <a:p>
            <a:endParaRPr lang="en-GB" dirty="0"/>
          </a:p>
          <a:p>
            <a:r>
              <a:rPr lang="en-GB" b="1" dirty="0"/>
              <a:t>2. vital spirit</a:t>
            </a:r>
            <a:r>
              <a:rPr lang="en-GB" dirty="0"/>
              <a:t> was located in the heart, the </a:t>
            </a:r>
            <a:r>
              <a:rPr lang="en-GB" dirty="0" err="1"/>
              <a:t>center</a:t>
            </a:r>
            <a:r>
              <a:rPr lang="en-GB" dirty="0"/>
              <a:t> of </a:t>
            </a:r>
          </a:p>
          <a:p>
            <a:r>
              <a:rPr lang="en-GB" dirty="0"/>
              <a:t>blood flow regulation, heart beat, respiration, and body temperature. </a:t>
            </a:r>
          </a:p>
          <a:p>
            <a:endParaRPr lang="en-GB" dirty="0"/>
          </a:p>
          <a:p>
            <a:r>
              <a:rPr lang="en-GB" b="1" dirty="0"/>
              <a:t>3. animal spirit</a:t>
            </a:r>
            <a:r>
              <a:rPr lang="en-GB" dirty="0"/>
              <a:t> was created in the  brain, the </a:t>
            </a:r>
            <a:r>
              <a:rPr lang="en-GB" dirty="0" err="1"/>
              <a:t>center</a:t>
            </a:r>
            <a:r>
              <a:rPr lang="en-GB" dirty="0"/>
              <a:t> of sensory perceptions and  movement.</a:t>
            </a:r>
            <a:endParaRPr lang="en-US" dirty="0"/>
          </a:p>
        </p:txBody>
      </p:sp>
      <p:sp>
        <p:nvSpPr>
          <p:cNvPr id="8" name="TextBox 7"/>
          <p:cNvSpPr txBox="1"/>
          <p:nvPr/>
        </p:nvSpPr>
        <p:spPr>
          <a:xfrm>
            <a:off x="3065379" y="351692"/>
            <a:ext cx="9019684" cy="1238105"/>
          </a:xfrm>
          <a:prstGeom prst="rect">
            <a:avLst/>
          </a:prstGeom>
          <a:noFill/>
        </p:spPr>
        <p:txBody>
          <a:bodyPr wrap="square" rtlCol="0">
            <a:spAutoFit/>
          </a:bodyPr>
          <a:lstStyle/>
          <a:p>
            <a:r>
              <a:rPr lang="en-US" dirty="0"/>
              <a:t>Souls and the organs where they were believed to reside</a:t>
            </a:r>
          </a:p>
          <a:p>
            <a:r>
              <a:rPr lang="en-US" dirty="0"/>
              <a:t> relied for the operation on ‘spirits’  - </a:t>
            </a:r>
          </a:p>
          <a:p>
            <a:r>
              <a:rPr lang="en-US" dirty="0"/>
              <a:t>goes back to medical ideas of Galen (who relied on Aristotle)</a:t>
            </a:r>
          </a:p>
          <a:p>
            <a:endParaRPr lang="en-US" dirty="0"/>
          </a:p>
        </p:txBody>
      </p:sp>
      <p:sp>
        <p:nvSpPr>
          <p:cNvPr id="9" name="TextBox 8"/>
          <p:cNvSpPr txBox="1"/>
          <p:nvPr/>
        </p:nvSpPr>
        <p:spPr>
          <a:xfrm>
            <a:off x="321733" y="6248400"/>
            <a:ext cx="3544701" cy="369332"/>
          </a:xfrm>
          <a:prstGeom prst="rect">
            <a:avLst/>
          </a:prstGeom>
          <a:noFill/>
        </p:spPr>
        <p:txBody>
          <a:bodyPr wrap="square" rtlCol="0">
            <a:spAutoFit/>
          </a:bodyPr>
          <a:lstStyle/>
          <a:p>
            <a:r>
              <a:rPr lang="en-US" b="1" dirty="0"/>
              <a:t>Galen’s idea of body and spirits</a:t>
            </a:r>
          </a:p>
        </p:txBody>
      </p:sp>
    </p:spTree>
    <p:extLst>
      <p:ext uri="{BB962C8B-B14F-4D97-AF65-F5344CB8AC3E}">
        <p14:creationId xmlns:p14="http://schemas.microsoft.com/office/powerpoint/2010/main" val="35417916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LevackMariazell..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 y="22"/>
            <a:ext cx="6551977" cy="5024476"/>
          </a:xfrm>
          <a:prstGeom prst="rect">
            <a:avLst/>
          </a:prstGeom>
        </p:spPr>
      </p:pic>
      <p:sp>
        <p:nvSpPr>
          <p:cNvPr id="3" name="TextBox 2"/>
          <p:cNvSpPr txBox="1"/>
          <p:nvPr/>
        </p:nvSpPr>
        <p:spPr>
          <a:xfrm>
            <a:off x="299876" y="5808133"/>
            <a:ext cx="8325483" cy="646331"/>
          </a:xfrm>
          <a:prstGeom prst="rect">
            <a:avLst/>
          </a:prstGeom>
          <a:noFill/>
        </p:spPr>
        <p:txBody>
          <a:bodyPr wrap="square" rtlCol="0">
            <a:spAutoFit/>
          </a:bodyPr>
          <a:lstStyle/>
          <a:p>
            <a:r>
              <a:rPr lang="en-US" b="1" dirty="0"/>
              <a:t>Def. exorcism</a:t>
            </a:r>
            <a:r>
              <a:rPr lang="en-US" dirty="0"/>
              <a:t>:  the practice of evicting demons or other spiritual entities from a </a:t>
            </a:r>
          </a:p>
          <a:p>
            <a:r>
              <a:rPr lang="en-US" dirty="0"/>
              <a:t>person believed to be possessed.</a:t>
            </a:r>
          </a:p>
        </p:txBody>
      </p:sp>
      <p:sp>
        <p:nvSpPr>
          <p:cNvPr id="4" name="TextBox 3">
            <a:extLst>
              <a:ext uri="{FF2B5EF4-FFF2-40B4-BE49-F238E27FC236}">
                <a16:creationId xmlns:a16="http://schemas.microsoft.com/office/drawing/2014/main" id="{10BAF3A2-23CF-AA46-936B-4E5E20669383}"/>
              </a:ext>
            </a:extLst>
          </p:cNvPr>
          <p:cNvSpPr txBox="1"/>
          <p:nvPr/>
        </p:nvSpPr>
        <p:spPr>
          <a:xfrm>
            <a:off x="6729047" y="1008185"/>
            <a:ext cx="2232318" cy="3416320"/>
          </a:xfrm>
          <a:prstGeom prst="rect">
            <a:avLst/>
          </a:prstGeom>
          <a:noFill/>
        </p:spPr>
        <p:txBody>
          <a:bodyPr wrap="square" rtlCol="0">
            <a:spAutoFit/>
          </a:bodyPr>
          <a:lstStyle/>
          <a:p>
            <a:endParaRPr lang="en-US" b="1" dirty="0"/>
          </a:p>
          <a:p>
            <a:r>
              <a:rPr lang="en-US" b="1" dirty="0"/>
              <a:t>Spiritual Possession</a:t>
            </a:r>
          </a:p>
          <a:p>
            <a:endParaRPr lang="en-US" b="1" dirty="0"/>
          </a:p>
          <a:p>
            <a:endParaRPr lang="en-US" b="1" dirty="0"/>
          </a:p>
          <a:p>
            <a:endParaRPr lang="en-US" b="1" dirty="0"/>
          </a:p>
          <a:p>
            <a:r>
              <a:rPr lang="en-US" dirty="0"/>
              <a:t>Is not ‘irrational’ because, as we have seen, there was a very rational and logic basis to it (theory of the soul, and spirits)</a:t>
            </a:r>
          </a:p>
        </p:txBody>
      </p:sp>
    </p:spTree>
    <p:extLst>
      <p:ext uri="{BB962C8B-B14F-4D97-AF65-F5344CB8AC3E}">
        <p14:creationId xmlns:p14="http://schemas.microsoft.com/office/powerpoint/2010/main" val="4573857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t_bernard_0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4147" y="548908"/>
            <a:ext cx="5985983" cy="5147989"/>
          </a:xfrm>
          <a:prstGeom prst="rect">
            <a:avLst/>
          </a:prstGeom>
        </p:spPr>
      </p:pic>
      <p:sp>
        <p:nvSpPr>
          <p:cNvPr id="3" name="TextBox 2"/>
          <p:cNvSpPr txBox="1"/>
          <p:nvPr/>
        </p:nvSpPr>
        <p:spPr>
          <a:xfrm>
            <a:off x="6190130" y="1117601"/>
            <a:ext cx="2682937" cy="2523768"/>
          </a:xfrm>
          <a:prstGeom prst="rect">
            <a:avLst/>
          </a:prstGeom>
          <a:noFill/>
        </p:spPr>
        <p:txBody>
          <a:bodyPr wrap="square" rtlCol="0">
            <a:spAutoFit/>
          </a:bodyPr>
          <a:lstStyle/>
          <a:p>
            <a:r>
              <a:rPr lang="en-GB" dirty="0"/>
              <a:t>‘Let us no one have any doubt that demons are in the body, not the soul. Only God, not a created thing, can enter into the human soul through the inhabitation of grace</a:t>
            </a:r>
            <a:r>
              <a:rPr lang="en-GB" b="1" dirty="0"/>
              <a:t>.’</a:t>
            </a:r>
          </a:p>
          <a:p>
            <a:r>
              <a:rPr lang="en-GB" dirty="0"/>
              <a:t>(</a:t>
            </a:r>
            <a:r>
              <a:rPr lang="en-GB" sz="1400" dirty="0"/>
              <a:t>Thomas of </a:t>
            </a:r>
            <a:r>
              <a:rPr lang="en-GB" sz="1400" dirty="0" err="1"/>
              <a:t>Cantimpre</a:t>
            </a:r>
            <a:r>
              <a:rPr lang="en-GB" sz="1400" dirty="0"/>
              <a:t>, in </a:t>
            </a:r>
            <a:r>
              <a:rPr lang="en-GB" sz="1400" dirty="0" err="1"/>
              <a:t>Caciola</a:t>
            </a:r>
            <a:r>
              <a:rPr lang="en-GB" sz="1400" dirty="0"/>
              <a:t>, p. 283) </a:t>
            </a:r>
            <a:endParaRPr lang="en-US" sz="1400" dirty="0"/>
          </a:p>
        </p:txBody>
      </p:sp>
      <p:sp>
        <p:nvSpPr>
          <p:cNvPr id="4" name="TextBox 3"/>
          <p:cNvSpPr txBox="1"/>
          <p:nvPr/>
        </p:nvSpPr>
        <p:spPr>
          <a:xfrm>
            <a:off x="6190131" y="4470400"/>
            <a:ext cx="2953869" cy="923330"/>
          </a:xfrm>
          <a:prstGeom prst="rect">
            <a:avLst/>
          </a:prstGeom>
          <a:noFill/>
        </p:spPr>
        <p:txBody>
          <a:bodyPr wrap="square" rtlCol="0">
            <a:spAutoFit/>
          </a:bodyPr>
          <a:lstStyle/>
          <a:p>
            <a:r>
              <a:rPr lang="en-US" dirty="0"/>
              <a:t>Demons can disrupt human </a:t>
            </a:r>
          </a:p>
          <a:p>
            <a:r>
              <a:rPr lang="en-US" dirty="0"/>
              <a:t>senses and sense communication</a:t>
            </a:r>
          </a:p>
        </p:txBody>
      </p:sp>
    </p:spTree>
    <p:extLst>
      <p:ext uri="{BB962C8B-B14F-4D97-AF65-F5344CB8AC3E}">
        <p14:creationId xmlns:p14="http://schemas.microsoft.com/office/powerpoint/2010/main" val="38641671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vicenna1347.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4150" y="728131"/>
            <a:ext cx="4479294" cy="4535994"/>
          </a:xfrm>
          <a:prstGeom prst="rect">
            <a:avLst/>
          </a:prstGeom>
        </p:spPr>
      </p:pic>
      <p:sp>
        <p:nvSpPr>
          <p:cNvPr id="3" name="TextBox 2"/>
          <p:cNvSpPr txBox="1"/>
          <p:nvPr/>
        </p:nvSpPr>
        <p:spPr>
          <a:xfrm>
            <a:off x="5344420" y="1865272"/>
            <a:ext cx="3343685" cy="2462213"/>
          </a:xfrm>
          <a:prstGeom prst="rect">
            <a:avLst/>
          </a:prstGeom>
          <a:noFill/>
        </p:spPr>
        <p:txBody>
          <a:bodyPr wrap="square" rtlCol="0">
            <a:spAutoFit/>
          </a:bodyPr>
          <a:lstStyle/>
          <a:p>
            <a:r>
              <a:rPr lang="en-US" sz="1600" dirty="0"/>
              <a:t>mid- 14</a:t>
            </a:r>
            <a:r>
              <a:rPr lang="en-US" sz="1600" baseline="30000" dirty="0"/>
              <a:t>th</a:t>
            </a:r>
            <a:r>
              <a:rPr lang="en-US" sz="1600" dirty="0"/>
              <a:t> century illustration, showing the </a:t>
            </a:r>
            <a:r>
              <a:rPr lang="en-US" sz="1600" b="1" dirty="0"/>
              <a:t>five internal senses</a:t>
            </a:r>
            <a:r>
              <a:rPr lang="en-US" sz="1600" dirty="0"/>
              <a:t> located in the three cells of the brain and connected to each other.</a:t>
            </a:r>
          </a:p>
          <a:p>
            <a:endParaRPr lang="en-US" dirty="0"/>
          </a:p>
          <a:p>
            <a:r>
              <a:rPr lang="en-US" b="1" dirty="0"/>
              <a:t>F</a:t>
            </a:r>
            <a:r>
              <a:rPr lang="en-GB" b="1" dirty="0" err="1"/>
              <a:t>ive</a:t>
            </a:r>
            <a:r>
              <a:rPr lang="en-GB" b="1" dirty="0"/>
              <a:t> internal sense</a:t>
            </a:r>
            <a:r>
              <a:rPr lang="en-GB" dirty="0"/>
              <a:t>: common sense, imagination, estimation, cognition, and memory or further use. </a:t>
            </a:r>
            <a:endParaRPr lang="en-US" dirty="0"/>
          </a:p>
        </p:txBody>
      </p:sp>
      <p:sp>
        <p:nvSpPr>
          <p:cNvPr id="4" name="TextBox 3"/>
          <p:cNvSpPr txBox="1"/>
          <p:nvPr/>
        </p:nvSpPr>
        <p:spPr>
          <a:xfrm>
            <a:off x="634151" y="5604933"/>
            <a:ext cx="5740142" cy="369332"/>
          </a:xfrm>
          <a:prstGeom prst="rect">
            <a:avLst/>
          </a:prstGeom>
          <a:noFill/>
        </p:spPr>
        <p:txBody>
          <a:bodyPr wrap="square" rtlCol="0">
            <a:spAutoFit/>
          </a:bodyPr>
          <a:lstStyle/>
          <a:p>
            <a:r>
              <a:rPr lang="en-US" dirty="0"/>
              <a:t>(</a:t>
            </a:r>
            <a:r>
              <a:rPr lang="en-US" dirty="0" err="1"/>
              <a:t>Bayerische</a:t>
            </a:r>
            <a:r>
              <a:rPr lang="en-US" dirty="0"/>
              <a:t> </a:t>
            </a:r>
            <a:r>
              <a:rPr lang="en-US" dirty="0" err="1"/>
              <a:t>Staatsbibliothek</a:t>
            </a:r>
            <a:r>
              <a:rPr lang="en-US" dirty="0"/>
              <a:t> </a:t>
            </a:r>
            <a:r>
              <a:rPr lang="en-US" dirty="0" err="1"/>
              <a:t>München</a:t>
            </a:r>
            <a:r>
              <a:rPr lang="en-US" dirty="0"/>
              <a:t> (Clm., 527, fol. 64v)</a:t>
            </a:r>
          </a:p>
        </p:txBody>
      </p:sp>
      <p:sp>
        <p:nvSpPr>
          <p:cNvPr id="5" name="TextBox 4"/>
          <p:cNvSpPr txBox="1"/>
          <p:nvPr/>
        </p:nvSpPr>
        <p:spPr>
          <a:xfrm>
            <a:off x="5246077" y="947615"/>
            <a:ext cx="4106616" cy="923330"/>
          </a:xfrm>
          <a:prstGeom prst="rect">
            <a:avLst/>
          </a:prstGeom>
          <a:noFill/>
        </p:spPr>
        <p:txBody>
          <a:bodyPr wrap="square" rtlCol="0">
            <a:spAutoFit/>
          </a:bodyPr>
          <a:lstStyle/>
          <a:p>
            <a:r>
              <a:rPr lang="en-US" b="1" dirty="0"/>
              <a:t>Def. species</a:t>
            </a:r>
            <a:r>
              <a:rPr lang="en-US" dirty="0"/>
              <a:t>: object’s forms/images </a:t>
            </a:r>
          </a:p>
          <a:p>
            <a:r>
              <a:rPr lang="en-US" dirty="0"/>
              <a:t>radiated out by itself  </a:t>
            </a:r>
          </a:p>
          <a:p>
            <a:r>
              <a:rPr lang="en-US" dirty="0"/>
              <a:t> </a:t>
            </a:r>
          </a:p>
        </p:txBody>
      </p:sp>
    </p:spTree>
    <p:extLst>
      <p:ext uri="{BB962C8B-B14F-4D97-AF65-F5344CB8AC3E}">
        <p14:creationId xmlns:p14="http://schemas.microsoft.com/office/powerpoint/2010/main" val="8143448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37734" y="999067"/>
            <a:ext cx="6282266" cy="646331"/>
          </a:xfrm>
          <a:prstGeom prst="rect">
            <a:avLst/>
          </a:prstGeom>
          <a:noFill/>
        </p:spPr>
        <p:txBody>
          <a:bodyPr wrap="square" rtlCol="0">
            <a:spAutoFit/>
          </a:bodyPr>
          <a:lstStyle/>
          <a:p>
            <a:r>
              <a:rPr lang="en-US" b="1" dirty="0"/>
              <a:t>Of Monsters and Cannibals: Europeans and their Encounter with the New World ‘Other’ </a:t>
            </a:r>
          </a:p>
        </p:txBody>
      </p:sp>
      <p:pic>
        <p:nvPicPr>
          <p:cNvPr id="6" name="Picture 5" descr="imag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390" y="2312705"/>
            <a:ext cx="5087815" cy="3491997"/>
          </a:xfrm>
          <a:prstGeom prst="rect">
            <a:avLst/>
          </a:prstGeom>
        </p:spPr>
      </p:pic>
      <p:sp>
        <p:nvSpPr>
          <p:cNvPr id="2" name="TextBox 1">
            <a:extLst>
              <a:ext uri="{FF2B5EF4-FFF2-40B4-BE49-F238E27FC236}">
                <a16:creationId xmlns:a16="http://schemas.microsoft.com/office/drawing/2014/main" id="{0072E302-B741-2F47-B4B0-9C925881F899}"/>
              </a:ext>
            </a:extLst>
          </p:cNvPr>
          <p:cNvSpPr txBox="1"/>
          <p:nvPr/>
        </p:nvSpPr>
        <p:spPr>
          <a:xfrm>
            <a:off x="5184205" y="2989385"/>
            <a:ext cx="4704217" cy="2390385"/>
          </a:xfrm>
          <a:prstGeom prst="rect">
            <a:avLst/>
          </a:prstGeom>
          <a:noFill/>
        </p:spPr>
        <p:txBody>
          <a:bodyPr wrap="square" rtlCol="0">
            <a:spAutoFit/>
          </a:bodyPr>
          <a:lstStyle/>
          <a:p>
            <a:r>
              <a:rPr lang="en-US" dirty="0"/>
              <a:t>Early modern contemporaries understood</a:t>
            </a:r>
          </a:p>
          <a:p>
            <a:r>
              <a:rPr lang="en-US" dirty="0"/>
              <a:t>These people through their ancient </a:t>
            </a:r>
          </a:p>
          <a:p>
            <a:r>
              <a:rPr lang="en-US" dirty="0"/>
              <a:t>Sources</a:t>
            </a:r>
          </a:p>
          <a:p>
            <a:endParaRPr lang="en-US" dirty="0"/>
          </a:p>
          <a:p>
            <a:r>
              <a:rPr lang="en-US" b="1" dirty="0"/>
              <a:t>Problem</a:t>
            </a:r>
            <a:r>
              <a:rPr lang="en-US" dirty="0"/>
              <a:t>: how to believe in eye-witness</a:t>
            </a:r>
          </a:p>
          <a:p>
            <a:r>
              <a:rPr lang="en-US" dirty="0"/>
              <a:t>Accounts of these explorers because this</a:t>
            </a:r>
          </a:p>
          <a:p>
            <a:r>
              <a:rPr lang="en-US" dirty="0"/>
              <a:t>Would ask for a questioning of the </a:t>
            </a:r>
          </a:p>
          <a:p>
            <a:r>
              <a:rPr lang="en-US" dirty="0"/>
              <a:t>Ancient authorities</a:t>
            </a:r>
          </a:p>
        </p:txBody>
      </p:sp>
    </p:spTree>
    <p:extLst>
      <p:ext uri="{BB962C8B-B14F-4D97-AF65-F5344CB8AC3E}">
        <p14:creationId xmlns:p14="http://schemas.microsoft.com/office/powerpoint/2010/main" val="36580921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2"/>
          <a:stretch>
            <a:fillRect/>
          </a:stretch>
        </p:blipFill>
        <p:spPr>
          <a:xfrm>
            <a:off x="0" y="635000"/>
            <a:ext cx="9144000" cy="5562860"/>
          </a:xfrm>
          <a:prstGeom prst="rect">
            <a:avLst/>
          </a:prstGeom>
        </p:spPr>
      </p:pic>
    </p:spTree>
    <p:extLst>
      <p:ext uri="{BB962C8B-B14F-4D97-AF65-F5344CB8AC3E}">
        <p14:creationId xmlns:p14="http://schemas.microsoft.com/office/powerpoint/2010/main" val="18772533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arco_Polo_-_costume_tartar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0756" y="492269"/>
            <a:ext cx="2837804" cy="3959996"/>
          </a:xfrm>
          <a:prstGeom prst="rect">
            <a:avLst/>
          </a:prstGeom>
        </p:spPr>
      </p:pic>
      <p:pic>
        <p:nvPicPr>
          <p:cNvPr id="6" name="Picture 5" descr="200px-Marco_Polo,_Il_Milione,_Chapter_CXXIII_and_CXXIV-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89317" y="374255"/>
            <a:ext cx="3039397" cy="4391991"/>
          </a:xfrm>
          <a:prstGeom prst="rect">
            <a:avLst/>
          </a:prstGeom>
        </p:spPr>
      </p:pic>
      <p:sp>
        <p:nvSpPr>
          <p:cNvPr id="7" name="TextBox 6"/>
          <p:cNvSpPr txBox="1"/>
          <p:nvPr/>
        </p:nvSpPr>
        <p:spPr>
          <a:xfrm>
            <a:off x="4679640" y="4766246"/>
            <a:ext cx="4528081" cy="2031325"/>
          </a:xfrm>
          <a:prstGeom prst="rect">
            <a:avLst/>
          </a:prstGeom>
          <a:noFill/>
        </p:spPr>
        <p:txBody>
          <a:bodyPr wrap="square" rtlCol="0">
            <a:spAutoFit/>
          </a:bodyPr>
          <a:lstStyle/>
          <a:p>
            <a:r>
              <a:rPr lang="en-US" dirty="0"/>
              <a:t>A page from ‘The Travels of Marco Polo’, c. 1300</a:t>
            </a:r>
          </a:p>
          <a:p>
            <a:endParaRPr lang="en-US" dirty="0"/>
          </a:p>
          <a:p>
            <a:r>
              <a:rPr lang="en-US" dirty="0"/>
              <a:t>His travels lasted 24 years (1271-1295); he then returned to Venice where he was briefly imprisoned; he dictated his account to a fellow prisoner</a:t>
            </a:r>
          </a:p>
        </p:txBody>
      </p:sp>
      <p:sp>
        <p:nvSpPr>
          <p:cNvPr id="2" name="TextBox 1"/>
          <p:cNvSpPr txBox="1"/>
          <p:nvPr/>
        </p:nvSpPr>
        <p:spPr>
          <a:xfrm>
            <a:off x="417514" y="5148936"/>
            <a:ext cx="4011097" cy="1477328"/>
          </a:xfrm>
          <a:prstGeom prst="rect">
            <a:avLst/>
          </a:prstGeom>
          <a:noFill/>
        </p:spPr>
        <p:txBody>
          <a:bodyPr wrap="none" rtlCol="0">
            <a:spAutoFit/>
          </a:bodyPr>
          <a:lstStyle/>
          <a:p>
            <a:r>
              <a:rPr lang="en-US" dirty="0"/>
              <a:t>His account was considered to be ‘real’ – </a:t>
            </a:r>
          </a:p>
          <a:p>
            <a:r>
              <a:rPr lang="en-US" dirty="0"/>
              <a:t>including his description of monsters-- </a:t>
            </a:r>
          </a:p>
          <a:p>
            <a:r>
              <a:rPr lang="en-US" dirty="0"/>
              <a:t>at the time of Columbus and used as an </a:t>
            </a:r>
          </a:p>
          <a:p>
            <a:r>
              <a:rPr lang="en-US" dirty="0"/>
              <a:t>‘</a:t>
            </a:r>
            <a:r>
              <a:rPr lang="en-US" dirty="0" err="1"/>
              <a:t>authorative</a:t>
            </a:r>
            <a:r>
              <a:rPr lang="en-US" dirty="0"/>
              <a:t> texts’ by all travellers (very</a:t>
            </a:r>
          </a:p>
          <a:p>
            <a:r>
              <a:rPr lang="en-US" dirty="0"/>
              <a:t>much like Galen’s writings by physicians)</a:t>
            </a:r>
          </a:p>
        </p:txBody>
      </p:sp>
      <p:sp>
        <p:nvSpPr>
          <p:cNvPr id="3" name="TextBox 2"/>
          <p:cNvSpPr txBox="1"/>
          <p:nvPr/>
        </p:nvSpPr>
        <p:spPr>
          <a:xfrm>
            <a:off x="504497" y="4557504"/>
            <a:ext cx="3157422" cy="369332"/>
          </a:xfrm>
          <a:prstGeom prst="rect">
            <a:avLst/>
          </a:prstGeom>
          <a:noFill/>
        </p:spPr>
        <p:txBody>
          <a:bodyPr wrap="none" rtlCol="0">
            <a:spAutoFit/>
          </a:bodyPr>
          <a:lstStyle/>
          <a:p>
            <a:r>
              <a:rPr lang="en-US" dirty="0"/>
              <a:t>Polo at the court of Kublai Khan</a:t>
            </a:r>
          </a:p>
        </p:txBody>
      </p:sp>
    </p:spTree>
    <p:extLst>
      <p:ext uri="{BB962C8B-B14F-4D97-AF65-F5344CB8AC3E}">
        <p14:creationId xmlns:p14="http://schemas.microsoft.com/office/powerpoint/2010/main" val="26676340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50px-JohnMandevill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8395" y="260278"/>
            <a:ext cx="3175000" cy="4686300"/>
          </a:xfrm>
          <a:prstGeom prst="rect">
            <a:avLst/>
          </a:prstGeom>
        </p:spPr>
      </p:pic>
      <p:sp>
        <p:nvSpPr>
          <p:cNvPr id="3" name="TextBox 2"/>
          <p:cNvSpPr txBox="1"/>
          <p:nvPr/>
        </p:nvSpPr>
        <p:spPr>
          <a:xfrm>
            <a:off x="0" y="5427258"/>
            <a:ext cx="5319657" cy="1200329"/>
          </a:xfrm>
          <a:prstGeom prst="rect">
            <a:avLst/>
          </a:prstGeom>
          <a:noFill/>
        </p:spPr>
        <p:txBody>
          <a:bodyPr wrap="square" rtlCol="0">
            <a:spAutoFit/>
          </a:bodyPr>
          <a:lstStyle/>
          <a:p>
            <a:r>
              <a:rPr lang="en-US" dirty="0"/>
              <a:t>‘Portrait’ of ‘Sir John </a:t>
            </a:r>
            <a:r>
              <a:rPr lang="en-US" dirty="0" err="1"/>
              <a:t>Manderville</a:t>
            </a:r>
            <a:r>
              <a:rPr lang="en-US" dirty="0"/>
              <a:t>’ who, according to  historians, is most probably just a fictional character.</a:t>
            </a:r>
          </a:p>
          <a:p>
            <a:r>
              <a:rPr lang="en-US" dirty="0"/>
              <a:t>But at times of Columbus his account was believed as a ‘real travel’</a:t>
            </a:r>
          </a:p>
        </p:txBody>
      </p:sp>
      <p:sp>
        <p:nvSpPr>
          <p:cNvPr id="4" name="TextBox 3"/>
          <p:cNvSpPr txBox="1"/>
          <p:nvPr/>
        </p:nvSpPr>
        <p:spPr>
          <a:xfrm>
            <a:off x="3977469" y="1060450"/>
            <a:ext cx="4950246" cy="369332"/>
          </a:xfrm>
          <a:prstGeom prst="rect">
            <a:avLst/>
          </a:prstGeom>
          <a:noFill/>
        </p:spPr>
        <p:txBody>
          <a:bodyPr wrap="square" rtlCol="0">
            <a:spAutoFit/>
          </a:bodyPr>
          <a:lstStyle/>
          <a:p>
            <a:r>
              <a:rPr lang="en-US" b="1" i="1" dirty="0"/>
              <a:t>The Travels of Sir John Mandeville, c. 1370</a:t>
            </a:r>
            <a:endParaRPr lang="en-US" dirty="0"/>
          </a:p>
        </p:txBody>
      </p:sp>
      <p:pic>
        <p:nvPicPr>
          <p:cNvPr id="5" name="Picture 4" descr="{39600BF9-CFCE-4BAA-9054-367C375C72C3}Img100.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64763" y="1946269"/>
            <a:ext cx="3401996" cy="4535996"/>
          </a:xfrm>
          <a:prstGeom prst="rect">
            <a:avLst/>
          </a:prstGeom>
        </p:spPr>
      </p:pic>
    </p:spTree>
    <p:extLst>
      <p:ext uri="{BB962C8B-B14F-4D97-AF65-F5344CB8AC3E}">
        <p14:creationId xmlns:p14="http://schemas.microsoft.com/office/powerpoint/2010/main" val="20222411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218266" y="2133599"/>
            <a:ext cx="4080934" cy="948267"/>
          </a:xfrm>
          <a:prstGeom prst="rect">
            <a:avLst/>
          </a:prstGeom>
          <a:noFill/>
        </p:spPr>
        <p:txBody>
          <a:bodyPr wrap="square" rtlCol="0">
            <a:spAutoFit/>
          </a:bodyPr>
          <a:lstStyle/>
          <a:p>
            <a:endParaRPr lang="en-US" dirty="0"/>
          </a:p>
        </p:txBody>
      </p:sp>
      <p:sp>
        <p:nvSpPr>
          <p:cNvPr id="4" name="Rectangle 3"/>
          <p:cNvSpPr/>
          <p:nvPr/>
        </p:nvSpPr>
        <p:spPr>
          <a:xfrm>
            <a:off x="1862667" y="2929466"/>
            <a:ext cx="4995333" cy="2862322"/>
          </a:xfrm>
          <a:prstGeom prst="rect">
            <a:avLst/>
          </a:prstGeom>
        </p:spPr>
        <p:txBody>
          <a:bodyPr wrap="square">
            <a:spAutoFit/>
          </a:bodyPr>
          <a:lstStyle/>
          <a:p>
            <a:r>
              <a:rPr lang="en-GB" dirty="0"/>
              <a:t>(Columbus in letter)</a:t>
            </a:r>
          </a:p>
          <a:p>
            <a:endParaRPr lang="en-GB" dirty="0"/>
          </a:p>
          <a:p>
            <a:r>
              <a:rPr lang="en-GB" dirty="0"/>
              <a:t>‘I therefore repeat what I have said several times already: That the </a:t>
            </a:r>
            <a:r>
              <a:rPr lang="en-GB" dirty="0" err="1"/>
              <a:t>Caniba</a:t>
            </a:r>
            <a:r>
              <a:rPr lang="en-GB" dirty="0"/>
              <a:t> are none other than the people of the Great Khan, who must be neighbours to these. They have ships, they come and capture these people, and as those who are taken never return, the others believe that they have been eaten.’ </a:t>
            </a:r>
          </a:p>
          <a:p>
            <a:endParaRPr lang="en-GB" dirty="0"/>
          </a:p>
        </p:txBody>
      </p:sp>
      <p:sp>
        <p:nvSpPr>
          <p:cNvPr id="5" name="TextBox 4"/>
          <p:cNvSpPr txBox="1"/>
          <p:nvPr/>
        </p:nvSpPr>
        <p:spPr>
          <a:xfrm>
            <a:off x="435430" y="379272"/>
            <a:ext cx="8345714" cy="2585323"/>
          </a:xfrm>
          <a:prstGeom prst="rect">
            <a:avLst/>
          </a:prstGeom>
          <a:noFill/>
        </p:spPr>
        <p:txBody>
          <a:bodyPr wrap="square" rtlCol="0">
            <a:spAutoFit/>
          </a:bodyPr>
          <a:lstStyle/>
          <a:p>
            <a:r>
              <a:rPr lang="en-US" dirty="0" err="1"/>
              <a:t>Arawaks</a:t>
            </a:r>
            <a:r>
              <a:rPr lang="en-US" dirty="0"/>
              <a:t>: The term </a:t>
            </a:r>
            <a:r>
              <a:rPr lang="en-US" i="1" dirty="0"/>
              <a:t>Arawak</a:t>
            </a:r>
            <a:r>
              <a:rPr lang="en-US" dirty="0"/>
              <a:t> originally applied specifically to the South American group who self-identified as Arawak. Columbus encounters them in Caribbean </a:t>
            </a:r>
          </a:p>
          <a:p>
            <a:endParaRPr lang="en-US" dirty="0"/>
          </a:p>
          <a:p>
            <a:r>
              <a:rPr lang="en-US" dirty="0"/>
              <a:t>Caribs: The Island Caribs, also known as the </a:t>
            </a:r>
            <a:r>
              <a:rPr lang="en-US" dirty="0" err="1"/>
              <a:t>Kalinago</a:t>
            </a:r>
            <a:r>
              <a:rPr lang="en-US" dirty="0"/>
              <a:t> or simply Caribs, are an indigenous people of the Antilles in the Caribbean. </a:t>
            </a:r>
          </a:p>
          <a:p>
            <a:endParaRPr lang="en-US" dirty="0"/>
          </a:p>
          <a:p>
            <a:r>
              <a:rPr lang="en-US" dirty="0"/>
              <a:t>Columbus refers to them as ‘</a:t>
            </a:r>
            <a:r>
              <a:rPr lang="en-US" dirty="0" err="1"/>
              <a:t>Caniba</a:t>
            </a:r>
            <a:r>
              <a:rPr lang="en-US" dirty="0"/>
              <a:t>’ ---- due to a misunderstanding. </a:t>
            </a:r>
          </a:p>
          <a:p>
            <a:endParaRPr lang="en-US" dirty="0"/>
          </a:p>
          <a:p>
            <a:r>
              <a:rPr lang="en-US" dirty="0"/>
              <a:t> </a:t>
            </a:r>
          </a:p>
        </p:txBody>
      </p:sp>
    </p:spTree>
    <p:extLst>
      <p:ext uri="{BB962C8B-B14F-4D97-AF65-F5344CB8AC3E}">
        <p14:creationId xmlns:p14="http://schemas.microsoft.com/office/powerpoint/2010/main" val="31561460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39L12405_6HMQB.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4000" y="0"/>
            <a:ext cx="8568000" cy="5847660"/>
          </a:xfrm>
          <a:prstGeom prst="rect">
            <a:avLst/>
          </a:prstGeom>
        </p:spPr>
      </p:pic>
      <p:sp>
        <p:nvSpPr>
          <p:cNvPr id="3" name="TextBox 2"/>
          <p:cNvSpPr txBox="1"/>
          <p:nvPr/>
        </p:nvSpPr>
        <p:spPr>
          <a:xfrm>
            <a:off x="0" y="5847660"/>
            <a:ext cx="5401733" cy="923330"/>
          </a:xfrm>
          <a:prstGeom prst="rect">
            <a:avLst/>
          </a:prstGeom>
          <a:noFill/>
        </p:spPr>
        <p:txBody>
          <a:bodyPr wrap="square" rtlCol="0">
            <a:spAutoFit/>
          </a:bodyPr>
          <a:lstStyle/>
          <a:p>
            <a:r>
              <a:rPr lang="en-US" dirty="0" err="1"/>
              <a:t>Waldseemüller</a:t>
            </a:r>
            <a:r>
              <a:rPr lang="en-US" dirty="0"/>
              <a:t>, Martin, </a:t>
            </a:r>
            <a:r>
              <a:rPr lang="en-US" i="1" dirty="0" err="1"/>
              <a:t>Universalis</a:t>
            </a:r>
            <a:r>
              <a:rPr lang="en-US" i="1" dirty="0"/>
              <a:t> </a:t>
            </a:r>
            <a:r>
              <a:rPr lang="en-US" i="1" dirty="0" err="1"/>
              <a:t>cosmographia</a:t>
            </a:r>
            <a:r>
              <a:rPr lang="en-US" i="1" dirty="0"/>
              <a:t> </a:t>
            </a:r>
            <a:r>
              <a:rPr lang="en-US" i="1" dirty="0" err="1"/>
              <a:t>secundum</a:t>
            </a:r>
            <a:r>
              <a:rPr lang="en-US" i="1" dirty="0"/>
              <a:t> </a:t>
            </a:r>
            <a:r>
              <a:rPr lang="en-US" i="1" dirty="0" err="1"/>
              <a:t>Ptholomæi</a:t>
            </a:r>
            <a:r>
              <a:rPr lang="en-US" i="1" dirty="0"/>
              <a:t> </a:t>
            </a:r>
            <a:r>
              <a:rPr lang="en-US" i="1" dirty="0" err="1"/>
              <a:t>traditionem</a:t>
            </a:r>
            <a:r>
              <a:rPr lang="en-US" i="1" dirty="0"/>
              <a:t> et </a:t>
            </a:r>
            <a:r>
              <a:rPr lang="en-US" i="1" dirty="0" err="1"/>
              <a:t>Americi</a:t>
            </a:r>
            <a:r>
              <a:rPr lang="en-US" i="1" dirty="0"/>
              <a:t> </a:t>
            </a:r>
            <a:r>
              <a:rPr lang="en-US" i="1" dirty="0" err="1"/>
              <a:t>Vespucii</a:t>
            </a:r>
            <a:r>
              <a:rPr lang="en-US" i="1" dirty="0"/>
              <a:t> </a:t>
            </a:r>
            <a:r>
              <a:rPr lang="en-US" i="1" dirty="0" err="1"/>
              <a:t>aliorv</a:t>
            </a:r>
            <a:r>
              <a:rPr lang="en-US" i="1" dirty="0"/>
              <a:t>. </a:t>
            </a:r>
            <a:r>
              <a:rPr lang="en-US" i="1" dirty="0" err="1"/>
              <a:t>que</a:t>
            </a:r>
            <a:r>
              <a:rPr lang="en-US" i="1" dirty="0"/>
              <a:t> </a:t>
            </a:r>
            <a:r>
              <a:rPr lang="en-US" i="1" dirty="0" err="1"/>
              <a:t>lustrationes</a:t>
            </a:r>
            <a:r>
              <a:rPr lang="en-US" dirty="0"/>
              <a:t>, 1516</a:t>
            </a:r>
          </a:p>
        </p:txBody>
      </p:sp>
      <p:sp>
        <p:nvSpPr>
          <p:cNvPr id="4" name="TextBox 3"/>
          <p:cNvSpPr txBox="1"/>
          <p:nvPr/>
        </p:nvSpPr>
        <p:spPr>
          <a:xfrm>
            <a:off x="5283201" y="5847660"/>
            <a:ext cx="3860800" cy="954107"/>
          </a:xfrm>
          <a:prstGeom prst="rect">
            <a:avLst/>
          </a:prstGeom>
          <a:noFill/>
        </p:spPr>
        <p:txBody>
          <a:bodyPr wrap="square" rtlCol="0">
            <a:spAutoFit/>
          </a:bodyPr>
          <a:lstStyle/>
          <a:p>
            <a:r>
              <a:rPr lang="en-US" sz="1400" dirty="0"/>
              <a:t>Map depicts the Americas, Africa, Europe, Asia, and the Pacific Ocean separating Asia from the Americas.</a:t>
            </a:r>
          </a:p>
          <a:p>
            <a:r>
              <a:rPr lang="en-US" sz="1400" b="1" dirty="0"/>
              <a:t>Note: the cannibals in the left corner!</a:t>
            </a:r>
          </a:p>
        </p:txBody>
      </p:sp>
    </p:spTree>
    <p:extLst>
      <p:ext uri="{BB962C8B-B14F-4D97-AF65-F5344CB8AC3E}">
        <p14:creationId xmlns:p14="http://schemas.microsoft.com/office/powerpoint/2010/main" val="24460216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17076" y="1594338"/>
            <a:ext cx="4876800" cy="2893100"/>
          </a:xfrm>
          <a:prstGeom prst="rect">
            <a:avLst/>
          </a:prstGeom>
          <a:noFill/>
        </p:spPr>
        <p:txBody>
          <a:bodyPr wrap="square" rtlCol="0">
            <a:spAutoFit/>
          </a:bodyPr>
          <a:lstStyle/>
          <a:p>
            <a:r>
              <a:rPr lang="en-GB" sz="2000" b="1" dirty="0"/>
              <a:t>‘Curious’ humans challenge God’s creation and was punished, the Bible says:</a:t>
            </a:r>
            <a:endParaRPr lang="en-GB" dirty="0"/>
          </a:p>
          <a:p>
            <a:endParaRPr lang="en-GB" dirty="0"/>
          </a:p>
          <a:p>
            <a:r>
              <a:rPr lang="en-GB" dirty="0"/>
              <a:t>‘Christians have special knowledge of the extent to which curiosity is a natural  and evil in man. The desire to increase in wisdom and in knowledge: that was the first ruin of mankind. That is the path by which it hurled itself into eternal damnation.’ </a:t>
            </a:r>
          </a:p>
          <a:p>
            <a:endParaRPr lang="en-GB" dirty="0"/>
          </a:p>
          <a:p>
            <a:r>
              <a:rPr lang="en-GB" sz="1600" dirty="0"/>
              <a:t>Montaigne, in, </a:t>
            </a:r>
            <a:r>
              <a:rPr lang="en-GB" sz="1600" i="1" dirty="0"/>
              <a:t>Apology for Raymond </a:t>
            </a:r>
            <a:r>
              <a:rPr lang="en-GB" sz="1600" i="1" dirty="0" err="1"/>
              <a:t>Sebond</a:t>
            </a:r>
            <a:r>
              <a:rPr lang="en-US" sz="1600" dirty="0"/>
              <a:t> </a:t>
            </a:r>
          </a:p>
        </p:txBody>
      </p:sp>
      <p:sp>
        <p:nvSpPr>
          <p:cNvPr id="2" name="TextBox 1">
            <a:extLst>
              <a:ext uri="{FF2B5EF4-FFF2-40B4-BE49-F238E27FC236}">
                <a16:creationId xmlns:a16="http://schemas.microsoft.com/office/drawing/2014/main" id="{7E88C7D3-81CC-B546-9077-3D71C53DAA02}"/>
              </a:ext>
            </a:extLst>
          </p:cNvPr>
          <p:cNvSpPr txBox="1"/>
          <p:nvPr/>
        </p:nvSpPr>
        <p:spPr>
          <a:xfrm>
            <a:off x="1" y="550984"/>
            <a:ext cx="9146426" cy="369332"/>
          </a:xfrm>
          <a:prstGeom prst="rect">
            <a:avLst/>
          </a:prstGeom>
          <a:noFill/>
        </p:spPr>
        <p:txBody>
          <a:bodyPr wrap="square" rtlCol="0">
            <a:spAutoFit/>
          </a:bodyPr>
          <a:lstStyle/>
          <a:p>
            <a:r>
              <a:rPr lang="en-US" b="1" dirty="0"/>
              <a:t>The question of human curiosity, that is the drive to know ‘new’ things in the world </a:t>
            </a:r>
          </a:p>
        </p:txBody>
      </p:sp>
    </p:spTree>
    <p:extLst>
      <p:ext uri="{BB962C8B-B14F-4D97-AF65-F5344CB8AC3E}">
        <p14:creationId xmlns:p14="http://schemas.microsoft.com/office/powerpoint/2010/main" val="27930095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Francis_Bacon,_Viscount_St_Alban_from_NPG_(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7067" y="0"/>
            <a:ext cx="5499232" cy="6858000"/>
          </a:xfrm>
          <a:prstGeom prst="rect">
            <a:avLst/>
          </a:prstGeom>
        </p:spPr>
      </p:pic>
      <p:sp>
        <p:nvSpPr>
          <p:cNvPr id="3" name="TextBox 2"/>
          <p:cNvSpPr txBox="1"/>
          <p:nvPr/>
        </p:nvSpPr>
        <p:spPr>
          <a:xfrm>
            <a:off x="5808134" y="1320800"/>
            <a:ext cx="3400572" cy="646331"/>
          </a:xfrm>
          <a:prstGeom prst="rect">
            <a:avLst/>
          </a:prstGeom>
          <a:noFill/>
        </p:spPr>
        <p:txBody>
          <a:bodyPr wrap="square" rtlCol="0">
            <a:spAutoFit/>
          </a:bodyPr>
          <a:lstStyle/>
          <a:p>
            <a:r>
              <a:rPr lang="en-US" dirty="0"/>
              <a:t>Francis Bacon (1561 – 1626), Lord Chancellor. </a:t>
            </a:r>
          </a:p>
        </p:txBody>
      </p:sp>
      <p:sp>
        <p:nvSpPr>
          <p:cNvPr id="4" name="TextBox 3"/>
          <p:cNvSpPr txBox="1"/>
          <p:nvPr/>
        </p:nvSpPr>
        <p:spPr>
          <a:xfrm>
            <a:off x="5510878" y="2106575"/>
            <a:ext cx="3393290" cy="6740308"/>
          </a:xfrm>
          <a:prstGeom prst="rect">
            <a:avLst/>
          </a:prstGeom>
          <a:noFill/>
        </p:spPr>
        <p:txBody>
          <a:bodyPr wrap="square" rtlCol="0">
            <a:spAutoFit/>
          </a:bodyPr>
          <a:lstStyle/>
          <a:p>
            <a:r>
              <a:rPr lang="en-GB" dirty="0"/>
              <a:t>He challenged the most common biblical objections to the promotion of learning by providing a re-reading of the narrative of the temptation in the Garden Eden</a:t>
            </a:r>
          </a:p>
          <a:p>
            <a:endParaRPr lang="en-US" b="1" dirty="0"/>
          </a:p>
          <a:p>
            <a:r>
              <a:rPr lang="en-US" b="1" dirty="0"/>
              <a:t>Empiricism</a:t>
            </a:r>
            <a:r>
              <a:rPr lang="en-US" dirty="0"/>
              <a:t>:  a philosophical stance that holds that all knowledge is rooted in the </a:t>
            </a:r>
          </a:p>
          <a:p>
            <a:r>
              <a:rPr lang="en-US" dirty="0"/>
              <a:t>senses and the experience that they provide.</a:t>
            </a:r>
          </a:p>
          <a:p>
            <a:endParaRPr lang="en-US" dirty="0"/>
          </a:p>
          <a:p>
            <a:r>
              <a:rPr lang="en-US" dirty="0"/>
              <a:t>Bacon is celebrated as ‘the father’ of the modern scientific method.</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
        <p:nvSpPr>
          <p:cNvPr id="5" name="TextBox 4">
            <a:extLst>
              <a:ext uri="{FF2B5EF4-FFF2-40B4-BE49-F238E27FC236}">
                <a16:creationId xmlns:a16="http://schemas.microsoft.com/office/drawing/2014/main" id="{E901E78A-589E-F748-8393-7A38E4F96B9E}"/>
              </a:ext>
            </a:extLst>
          </p:cNvPr>
          <p:cNvSpPr txBox="1"/>
          <p:nvPr/>
        </p:nvSpPr>
        <p:spPr>
          <a:xfrm>
            <a:off x="5416062" y="398585"/>
            <a:ext cx="3991471" cy="369332"/>
          </a:xfrm>
          <a:prstGeom prst="rect">
            <a:avLst/>
          </a:prstGeom>
          <a:noFill/>
        </p:spPr>
        <p:txBody>
          <a:bodyPr wrap="square" rtlCol="0">
            <a:spAutoFit/>
          </a:bodyPr>
          <a:lstStyle/>
          <a:p>
            <a:r>
              <a:rPr lang="en-US" b="1" dirty="0"/>
              <a:t>Making ‘Curiosity’ a Christian Activity</a:t>
            </a:r>
          </a:p>
        </p:txBody>
      </p:sp>
    </p:spTree>
    <p:extLst>
      <p:ext uri="{BB962C8B-B14F-4D97-AF65-F5344CB8AC3E}">
        <p14:creationId xmlns:p14="http://schemas.microsoft.com/office/powerpoint/2010/main" val="211839719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ourbus_Francis_Bacon.jpg"/>
          <p:cNvPicPr>
            <a:picLocks noChangeAspect="1"/>
          </p:cNvPicPr>
          <p:nvPr/>
        </p:nvPicPr>
        <p:blipFill>
          <a:blip r:embed="rId2"/>
          <a:stretch>
            <a:fillRect/>
          </a:stretch>
        </p:blipFill>
        <p:spPr>
          <a:xfrm>
            <a:off x="0" y="831712"/>
            <a:ext cx="3990975" cy="4800601"/>
          </a:xfrm>
          <a:prstGeom prst="rect">
            <a:avLst/>
          </a:prstGeom>
        </p:spPr>
      </p:pic>
      <p:sp>
        <p:nvSpPr>
          <p:cNvPr id="8" name="TextBox 7"/>
          <p:cNvSpPr txBox="1"/>
          <p:nvPr/>
        </p:nvSpPr>
        <p:spPr>
          <a:xfrm>
            <a:off x="5287818" y="3071092"/>
            <a:ext cx="3377459" cy="646331"/>
          </a:xfrm>
          <a:prstGeom prst="rect">
            <a:avLst/>
          </a:prstGeom>
          <a:noFill/>
        </p:spPr>
        <p:txBody>
          <a:bodyPr wrap="square" rtlCol="0">
            <a:spAutoFit/>
          </a:bodyPr>
          <a:lstStyle/>
          <a:p>
            <a:endParaRPr lang="en-US" dirty="0"/>
          </a:p>
          <a:p>
            <a:endParaRPr lang="en-US" dirty="0"/>
          </a:p>
        </p:txBody>
      </p:sp>
      <p:sp>
        <p:nvSpPr>
          <p:cNvPr id="6" name="TextBox 5"/>
          <p:cNvSpPr txBox="1"/>
          <p:nvPr/>
        </p:nvSpPr>
        <p:spPr>
          <a:xfrm>
            <a:off x="3990975" y="1"/>
            <a:ext cx="4932892" cy="6186309"/>
          </a:xfrm>
          <a:prstGeom prst="rect">
            <a:avLst/>
          </a:prstGeom>
          <a:noFill/>
        </p:spPr>
        <p:txBody>
          <a:bodyPr wrap="square" rtlCol="0">
            <a:spAutoFit/>
          </a:bodyPr>
          <a:lstStyle/>
          <a:p>
            <a:endParaRPr lang="en-GB" dirty="0"/>
          </a:p>
          <a:p>
            <a:endParaRPr lang="en-GB" dirty="0"/>
          </a:p>
          <a:p>
            <a:endParaRPr lang="en-GB" dirty="0"/>
          </a:p>
          <a:p>
            <a:endParaRPr lang="en-GB" dirty="0"/>
          </a:p>
          <a:p>
            <a:endParaRPr lang="en-GB" dirty="0"/>
          </a:p>
          <a:p>
            <a:r>
              <a:rPr lang="en-GB" dirty="0"/>
              <a:t>‘So as what so ever is not God but parcel of the world, he hath </a:t>
            </a:r>
            <a:r>
              <a:rPr lang="en-GB" b="1" i="1" dirty="0"/>
              <a:t>fitted it for the comprehension of man's mind</a:t>
            </a:r>
            <a:r>
              <a:rPr lang="en-GB" dirty="0"/>
              <a:t>, if man will open and dilate the powers of understanding as he may. But yet evermore it must be remembered that the least part of the knowledge passed to man by this so large a charter from God must be subject to that use for which God hath granted it; which is the </a:t>
            </a:r>
            <a:r>
              <a:rPr lang="en-GB" b="1" i="1" dirty="0"/>
              <a:t>benefit and relief of the state and society of man</a:t>
            </a:r>
            <a:r>
              <a:rPr lang="en-GB" dirty="0"/>
              <a:t>; for otherwise all manner of knowledge </a:t>
            </a:r>
            <a:r>
              <a:rPr lang="en-GB" dirty="0" err="1"/>
              <a:t>becometh</a:t>
            </a:r>
            <a:r>
              <a:rPr lang="en-GB" dirty="0"/>
              <a:t> malign and serpentine, and therefore as carrying the quality of the serpent's sting and malice it </a:t>
            </a:r>
            <a:r>
              <a:rPr lang="en-GB" dirty="0" err="1"/>
              <a:t>maketh</a:t>
            </a:r>
            <a:r>
              <a:rPr lang="en-GB" dirty="0"/>
              <a:t> the mind of man to swell; </a:t>
            </a:r>
            <a:r>
              <a:rPr lang="en-GB" dirty="0" err="1"/>
              <a:t>ast</a:t>
            </a:r>
            <a:r>
              <a:rPr lang="en-GB" dirty="0"/>
              <a:t> he Scripture </a:t>
            </a:r>
            <a:r>
              <a:rPr lang="en-GB" dirty="0" err="1"/>
              <a:t>saith</a:t>
            </a:r>
            <a:r>
              <a:rPr lang="en-GB" dirty="0"/>
              <a:t> excellently: </a:t>
            </a:r>
            <a:r>
              <a:rPr lang="en-GB" b="1" dirty="0"/>
              <a:t>knowledge </a:t>
            </a:r>
            <a:r>
              <a:rPr lang="en-GB" b="1" dirty="0" err="1"/>
              <a:t>bloweth</a:t>
            </a:r>
            <a:r>
              <a:rPr lang="en-GB" b="1" dirty="0"/>
              <a:t> up, but charity </a:t>
            </a:r>
            <a:r>
              <a:rPr lang="en-GB" b="1" dirty="0" err="1"/>
              <a:t>buildeth</a:t>
            </a:r>
            <a:r>
              <a:rPr lang="en-GB" b="1" dirty="0"/>
              <a:t> up</a:t>
            </a:r>
            <a:r>
              <a:rPr lang="en-GB" dirty="0"/>
              <a:t>.’</a:t>
            </a:r>
          </a:p>
          <a:p>
            <a:endParaRPr lang="en-US" dirty="0"/>
          </a:p>
          <a:p>
            <a:endParaRPr lang="en-US" dirty="0"/>
          </a:p>
        </p:txBody>
      </p:sp>
      <p:sp>
        <p:nvSpPr>
          <p:cNvPr id="2" name="TextBox 1">
            <a:extLst>
              <a:ext uri="{FF2B5EF4-FFF2-40B4-BE49-F238E27FC236}">
                <a16:creationId xmlns:a16="http://schemas.microsoft.com/office/drawing/2014/main" id="{91B70912-3689-5045-8945-D8E2A8A48C40}"/>
              </a:ext>
            </a:extLst>
          </p:cNvPr>
          <p:cNvSpPr txBox="1"/>
          <p:nvPr/>
        </p:nvSpPr>
        <p:spPr>
          <a:xfrm>
            <a:off x="914401" y="277715"/>
            <a:ext cx="3866315" cy="369332"/>
          </a:xfrm>
          <a:prstGeom prst="rect">
            <a:avLst/>
          </a:prstGeom>
          <a:noFill/>
        </p:spPr>
        <p:txBody>
          <a:bodyPr wrap="none" rtlCol="0">
            <a:spAutoFit/>
          </a:bodyPr>
          <a:lstStyle/>
          <a:p>
            <a:r>
              <a:rPr lang="en-US" dirty="0"/>
              <a:t>Bacon cleverly re-interpreted the Bible:</a:t>
            </a:r>
          </a:p>
        </p:txBody>
      </p:sp>
    </p:spTree>
    <p:extLst>
      <p:ext uri="{BB962C8B-B14F-4D97-AF65-F5344CB8AC3E}">
        <p14:creationId xmlns:p14="http://schemas.microsoft.com/office/powerpoint/2010/main" val="35488728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40px-Frans_Hals_-_Portret_van_René_Descart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49662"/>
            <a:ext cx="3048000" cy="3733800"/>
          </a:xfrm>
          <a:prstGeom prst="rect">
            <a:avLst/>
          </a:prstGeom>
        </p:spPr>
      </p:pic>
      <p:sp>
        <p:nvSpPr>
          <p:cNvPr id="3" name="TextBox 2"/>
          <p:cNvSpPr txBox="1"/>
          <p:nvPr/>
        </p:nvSpPr>
        <p:spPr>
          <a:xfrm>
            <a:off x="145143" y="5061857"/>
            <a:ext cx="3175001" cy="369332"/>
          </a:xfrm>
          <a:prstGeom prst="rect">
            <a:avLst/>
          </a:prstGeom>
          <a:noFill/>
        </p:spPr>
        <p:txBody>
          <a:bodyPr wrap="square" rtlCol="0">
            <a:spAutoFit/>
          </a:bodyPr>
          <a:lstStyle/>
          <a:p>
            <a:r>
              <a:rPr lang="en-US" dirty="0"/>
              <a:t>René Descartes, 1596-1650</a:t>
            </a:r>
          </a:p>
        </p:txBody>
      </p:sp>
      <p:sp>
        <p:nvSpPr>
          <p:cNvPr id="4" name="TextBox 3"/>
          <p:cNvSpPr txBox="1"/>
          <p:nvPr/>
        </p:nvSpPr>
        <p:spPr>
          <a:xfrm>
            <a:off x="3048000" y="1197430"/>
            <a:ext cx="6096001" cy="4801314"/>
          </a:xfrm>
          <a:prstGeom prst="rect">
            <a:avLst/>
          </a:prstGeom>
          <a:noFill/>
        </p:spPr>
        <p:txBody>
          <a:bodyPr wrap="square" rtlCol="0">
            <a:spAutoFit/>
          </a:bodyPr>
          <a:lstStyle/>
          <a:p>
            <a:r>
              <a:rPr lang="en-US" b="1" dirty="0"/>
              <a:t>Central claims: </a:t>
            </a:r>
          </a:p>
          <a:p>
            <a:endParaRPr lang="en-US" dirty="0"/>
          </a:p>
          <a:p>
            <a:r>
              <a:rPr lang="en-US" b="1" dirty="0"/>
              <a:t>“I think therefore I am </a:t>
            </a:r>
            <a:r>
              <a:rPr lang="en-GB" dirty="0"/>
              <a:t>was so certain and so assured…I could receive it without scruple as the first principle for the philosophy which I was seeking </a:t>
            </a:r>
            <a:r>
              <a:rPr lang="en-US" dirty="0"/>
              <a:t>” 1637. </a:t>
            </a:r>
            <a:r>
              <a:rPr lang="en-US" i="1" dirty="0" err="1"/>
              <a:t>Discours</a:t>
            </a:r>
            <a:r>
              <a:rPr lang="en-US" i="1" dirty="0"/>
              <a:t> de la </a:t>
            </a:r>
            <a:r>
              <a:rPr lang="en-US" i="1" dirty="0" err="1"/>
              <a:t>méthode</a:t>
            </a:r>
            <a:r>
              <a:rPr lang="en-US" dirty="0"/>
              <a:t> (</a:t>
            </a:r>
            <a:r>
              <a:rPr lang="en-US" i="1" dirty="0"/>
              <a:t>Discourse on the Method</a:t>
            </a:r>
            <a:r>
              <a:rPr lang="en-US" dirty="0"/>
              <a:t>) </a:t>
            </a:r>
          </a:p>
          <a:p>
            <a:endParaRPr lang="en-US" dirty="0"/>
          </a:p>
          <a:p>
            <a:endParaRPr lang="en-GB" dirty="0"/>
          </a:p>
          <a:p>
            <a:pPr marL="285750" indent="-285750">
              <a:buFont typeface="Arial" panose="020B0604020202020204" pitchFamily="34" charset="0"/>
              <a:buChar char="•"/>
            </a:pPr>
            <a:r>
              <a:rPr lang="en-GB" dirty="0"/>
              <a:t>The totality of all existence composed of two substances, matter </a:t>
            </a:r>
            <a:r>
              <a:rPr lang="en-GB" b="1" dirty="0"/>
              <a:t>and</a:t>
            </a:r>
            <a:r>
              <a:rPr lang="en-GB" dirty="0"/>
              <a:t> ‘res </a:t>
            </a:r>
            <a:r>
              <a:rPr lang="en-GB" dirty="0" err="1"/>
              <a:t>cogitans</a:t>
            </a:r>
            <a:r>
              <a:rPr lang="en-GB" dirty="0"/>
              <a:t>’ (or thinking stuff).</a:t>
            </a:r>
          </a:p>
          <a:p>
            <a:endParaRPr lang="en-GB" dirty="0"/>
          </a:p>
          <a:p>
            <a:endParaRPr lang="en-GB" dirty="0"/>
          </a:p>
          <a:p>
            <a:pPr marL="285750" indent="-285750">
              <a:buFont typeface="Arial" panose="020B0604020202020204" pitchFamily="34" charset="0"/>
              <a:buChar char="•"/>
            </a:pPr>
            <a:r>
              <a:rPr lang="en-GB" dirty="0"/>
              <a:t>On the basis of this he divides the body into mind and matter, the physical body is simply a machine</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Humans have a rational soul and are therefore unique and different from machine-like animals</a:t>
            </a:r>
            <a:endParaRPr lang="en-US" dirty="0"/>
          </a:p>
        </p:txBody>
      </p:sp>
      <p:sp>
        <p:nvSpPr>
          <p:cNvPr id="7" name="TextBox 6"/>
          <p:cNvSpPr txBox="1"/>
          <p:nvPr/>
        </p:nvSpPr>
        <p:spPr>
          <a:xfrm>
            <a:off x="3673047" y="429027"/>
            <a:ext cx="1834757" cy="461665"/>
          </a:xfrm>
          <a:prstGeom prst="rect">
            <a:avLst/>
          </a:prstGeom>
          <a:noFill/>
        </p:spPr>
        <p:txBody>
          <a:bodyPr wrap="none" rtlCol="0">
            <a:spAutoFit/>
          </a:bodyPr>
          <a:lstStyle/>
          <a:p>
            <a:r>
              <a:rPr lang="en-US" sz="2400" b="1" dirty="0" err="1"/>
              <a:t>Cartesianism</a:t>
            </a:r>
            <a:endParaRPr lang="en-US" sz="2400" b="1" dirty="0"/>
          </a:p>
        </p:txBody>
      </p:sp>
    </p:spTree>
    <p:extLst>
      <p:ext uri="{BB962C8B-B14F-4D97-AF65-F5344CB8AC3E}">
        <p14:creationId xmlns:p14="http://schemas.microsoft.com/office/powerpoint/2010/main" val="403851089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35792" y="1218437"/>
            <a:ext cx="5337933" cy="1200329"/>
          </a:xfrm>
          <a:prstGeom prst="rect">
            <a:avLst/>
          </a:prstGeom>
          <a:noFill/>
        </p:spPr>
        <p:txBody>
          <a:bodyPr wrap="square" rtlCol="0">
            <a:spAutoFit/>
          </a:bodyPr>
          <a:lstStyle/>
          <a:p>
            <a:r>
              <a:rPr lang="en-GB" dirty="0"/>
              <a:t>“I suppose the body to be nothing but a statue or machine made of earth, which God forms with the explicit intention of making it as much as possible like us.”</a:t>
            </a:r>
          </a:p>
        </p:txBody>
      </p:sp>
      <p:sp>
        <p:nvSpPr>
          <p:cNvPr id="4" name="TextBox 3"/>
          <p:cNvSpPr txBox="1"/>
          <p:nvPr/>
        </p:nvSpPr>
        <p:spPr>
          <a:xfrm>
            <a:off x="1235793" y="3638151"/>
            <a:ext cx="6333432" cy="2585323"/>
          </a:xfrm>
          <a:prstGeom prst="rect">
            <a:avLst/>
          </a:prstGeom>
          <a:noFill/>
        </p:spPr>
        <p:txBody>
          <a:bodyPr wrap="square" rtlCol="0">
            <a:spAutoFit/>
          </a:bodyPr>
          <a:lstStyle/>
          <a:p>
            <a:r>
              <a:rPr lang="en-GB" dirty="0"/>
              <a:t>…the digestion of food, the beating of the heart and arteries, the nourishment and growth of the limbs, respiration, waking and sleeping, the reception by the external sense organs of light, sounds, smells, tastes, heat and other such qualities, the imprinting of the ideas of these qualities in the organ of the ‘common’ sense and the imagination, the retention or stamping of these ideas in the memory, the internal movements of the appetites and passions, and finally the external movements of all the limbs” </a:t>
            </a:r>
          </a:p>
        </p:txBody>
      </p:sp>
      <p:sp>
        <p:nvSpPr>
          <p:cNvPr id="5" name="TextBox 4"/>
          <p:cNvSpPr txBox="1"/>
          <p:nvPr/>
        </p:nvSpPr>
        <p:spPr>
          <a:xfrm>
            <a:off x="1235792" y="617799"/>
            <a:ext cx="3030383" cy="369332"/>
          </a:xfrm>
          <a:prstGeom prst="rect">
            <a:avLst/>
          </a:prstGeom>
          <a:noFill/>
        </p:spPr>
        <p:txBody>
          <a:bodyPr wrap="square" rtlCol="0">
            <a:spAutoFit/>
          </a:bodyPr>
          <a:lstStyle/>
          <a:p>
            <a:r>
              <a:rPr lang="en-US" b="1" dirty="0"/>
              <a:t>The Body as Machine</a:t>
            </a:r>
          </a:p>
        </p:txBody>
      </p:sp>
      <p:sp>
        <p:nvSpPr>
          <p:cNvPr id="6" name="TextBox 5"/>
          <p:cNvSpPr txBox="1"/>
          <p:nvPr/>
        </p:nvSpPr>
        <p:spPr>
          <a:xfrm>
            <a:off x="892517" y="3002243"/>
            <a:ext cx="6676708" cy="369332"/>
          </a:xfrm>
          <a:prstGeom prst="rect">
            <a:avLst/>
          </a:prstGeom>
          <a:noFill/>
        </p:spPr>
        <p:txBody>
          <a:bodyPr wrap="square" rtlCol="0">
            <a:spAutoFit/>
          </a:bodyPr>
          <a:lstStyle/>
          <a:p>
            <a:r>
              <a:rPr lang="en-US" b="1" dirty="0"/>
              <a:t>Everything can be mechanistically explained in a body:</a:t>
            </a:r>
          </a:p>
        </p:txBody>
      </p:sp>
    </p:spTree>
    <p:extLst>
      <p:ext uri="{BB962C8B-B14F-4D97-AF65-F5344CB8AC3E}">
        <p14:creationId xmlns:p14="http://schemas.microsoft.com/office/powerpoint/2010/main" val="40818011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09681" y="360383"/>
            <a:ext cx="6161793" cy="646331"/>
          </a:xfrm>
          <a:prstGeom prst="rect">
            <a:avLst/>
          </a:prstGeom>
          <a:noFill/>
        </p:spPr>
        <p:txBody>
          <a:bodyPr wrap="square" rtlCol="0">
            <a:spAutoFit/>
          </a:bodyPr>
          <a:lstStyle/>
          <a:p>
            <a:r>
              <a:rPr lang="en-US" b="1" dirty="0"/>
              <a:t>Descartes radically changes relationship between humans and animals:</a:t>
            </a:r>
          </a:p>
        </p:txBody>
      </p:sp>
      <p:sp>
        <p:nvSpPr>
          <p:cNvPr id="4" name="Rectangle 3"/>
          <p:cNvSpPr/>
          <p:nvPr/>
        </p:nvSpPr>
        <p:spPr>
          <a:xfrm>
            <a:off x="328246" y="4337538"/>
            <a:ext cx="6412523" cy="2308324"/>
          </a:xfrm>
          <a:prstGeom prst="rect">
            <a:avLst/>
          </a:prstGeom>
        </p:spPr>
        <p:txBody>
          <a:bodyPr wrap="square">
            <a:spAutoFit/>
          </a:bodyPr>
          <a:lstStyle/>
          <a:p>
            <a:r>
              <a:rPr lang="en-GB" dirty="0"/>
              <a:t>“Thus, in animals, there is neither intelligence nor souls as ordinarily meant. They eat without pleasure, cry without pain, grow without knowing it; they desire nothing, fear nothing, know nothing; and if they act in a manner that demonstrates intelligence, it is because God, having made them in order to preserve them, made their bodies in such a way that they mechanically avoid what is capable of destroying them.” </a:t>
            </a:r>
          </a:p>
          <a:p>
            <a:r>
              <a:rPr lang="en-GB" dirty="0"/>
              <a:t>(Nicolas Malebranche, </a:t>
            </a:r>
            <a:r>
              <a:rPr lang="en-GB" i="1" dirty="0"/>
              <a:t>The Search after Truth</a:t>
            </a:r>
            <a:r>
              <a:rPr lang="en-GB" dirty="0"/>
              <a:t>)</a:t>
            </a:r>
          </a:p>
        </p:txBody>
      </p:sp>
      <p:sp>
        <p:nvSpPr>
          <p:cNvPr id="5" name="TextBox 4"/>
          <p:cNvSpPr txBox="1"/>
          <p:nvPr/>
        </p:nvSpPr>
        <p:spPr>
          <a:xfrm>
            <a:off x="755206" y="1390048"/>
            <a:ext cx="8101301" cy="3139321"/>
          </a:xfrm>
          <a:prstGeom prst="rect">
            <a:avLst/>
          </a:prstGeom>
          <a:noFill/>
        </p:spPr>
        <p:txBody>
          <a:bodyPr wrap="square" rtlCol="0">
            <a:spAutoFit/>
          </a:bodyPr>
          <a:lstStyle/>
          <a:p>
            <a:r>
              <a:rPr lang="en-US" b="1" dirty="0"/>
              <a:t>Central claim</a:t>
            </a:r>
            <a:r>
              <a:rPr lang="en-US" dirty="0"/>
              <a:t>: Animals are machines (automata), they lack the rational soul which is unique to humans; therefore they are fundamentally different from humans</a:t>
            </a:r>
          </a:p>
          <a:p>
            <a:endParaRPr lang="en-US" dirty="0"/>
          </a:p>
          <a:p>
            <a:r>
              <a:rPr lang="en-GB" dirty="0"/>
              <a:t>	‘…it is nature which acts in them according to the disposition of their</a:t>
            </a:r>
          </a:p>
          <a:p>
            <a:r>
              <a:rPr lang="en-GB" dirty="0"/>
              <a:t>	 organs, just as a clock, which is only composed of wheels and weights</a:t>
            </a:r>
          </a:p>
          <a:p>
            <a:r>
              <a:rPr lang="en-GB" dirty="0"/>
              <a:t>	 is able to tell the hours and measure the time more correctly than we </a:t>
            </a:r>
          </a:p>
          <a:p>
            <a:r>
              <a:rPr lang="en-GB" dirty="0"/>
              <a:t>	can do with all our wisdom.‘ </a:t>
            </a:r>
          </a:p>
          <a:p>
            <a:endParaRPr lang="en-US" dirty="0"/>
          </a:p>
          <a:p>
            <a:r>
              <a:rPr lang="en-US" dirty="0"/>
              <a:t>How do we know that they have no rational soul? Because they cannot speak and communicate their thoughts and feelings. </a:t>
            </a:r>
          </a:p>
          <a:p>
            <a:endParaRPr lang="en-US" dirty="0"/>
          </a:p>
        </p:txBody>
      </p:sp>
    </p:spTree>
    <p:extLst>
      <p:ext uri="{BB962C8B-B14F-4D97-AF65-F5344CB8AC3E}">
        <p14:creationId xmlns:p14="http://schemas.microsoft.com/office/powerpoint/2010/main" val="7432407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45830"/>
            <a:ext cx="8229600" cy="5680334"/>
          </a:xfrm>
        </p:spPr>
        <p:txBody>
          <a:bodyPr>
            <a:normAutofit fontScale="62500" lnSpcReduction="20000"/>
          </a:bodyPr>
          <a:lstStyle/>
          <a:p>
            <a:pPr marL="0" indent="0">
              <a:buNone/>
            </a:pPr>
            <a:r>
              <a:rPr lang="en-GB" sz="3300" b="1" dirty="0"/>
              <a:t>3. The precise contexts in which knowledge about ‘human nature’ is produced</a:t>
            </a:r>
            <a:endParaRPr lang="en-US" sz="3300" b="1" dirty="0"/>
          </a:p>
          <a:p>
            <a:pPr>
              <a:buAutoNum type="arabicPeriod"/>
            </a:pPr>
            <a:endParaRPr lang="en-US" sz="2900" dirty="0"/>
          </a:p>
          <a:p>
            <a:pPr marL="0" indent="0">
              <a:buNone/>
            </a:pPr>
            <a:r>
              <a:rPr lang="en-GB" sz="2900" dirty="0"/>
              <a:t>The socio-cultural and economic context in which particular ideas about human nature come to the fore is an important subject that warrants careful reflection, </a:t>
            </a:r>
            <a:r>
              <a:rPr lang="en-GB" sz="2900" u="sng" dirty="0"/>
              <a:t>and it’s a subject that requires a historical perspective.</a:t>
            </a:r>
            <a:r>
              <a:rPr lang="en-GB" sz="2900" u="sng" dirty="0">
                <a:effectLst/>
              </a:rPr>
              <a:t> </a:t>
            </a:r>
          </a:p>
          <a:p>
            <a:endParaRPr lang="en-GB" sz="2900" u="sng" dirty="0"/>
          </a:p>
          <a:p>
            <a:pPr marL="0" indent="0">
              <a:buNone/>
            </a:pPr>
            <a:r>
              <a:rPr lang="en-GB" sz="2900" dirty="0"/>
              <a:t>If ‘human nature’ is entirely dependent on the specific context in which people think about. It is not some naturally given ‘thing’ out there which stays the same throughout time and is successively discovered by clever people. Rather, </a:t>
            </a:r>
            <a:r>
              <a:rPr lang="en-US" sz="2900" dirty="0"/>
              <a:t>human nature is relative, it is relative to a specific culture at a particular moment. It is thus socially and culturally ‘</a:t>
            </a:r>
            <a:r>
              <a:rPr lang="en-US" sz="2900" dirty="0" err="1"/>
              <a:t>contructed</a:t>
            </a:r>
            <a:r>
              <a:rPr lang="en-US" sz="2900" dirty="0"/>
              <a:t>’. What people believe human nature is changes with time. </a:t>
            </a:r>
          </a:p>
          <a:p>
            <a:pPr marL="0" indent="0">
              <a:buNone/>
            </a:pPr>
            <a:endParaRPr lang="en-US" sz="2900" dirty="0"/>
          </a:p>
          <a:p>
            <a:pPr marL="0" indent="0">
              <a:buNone/>
            </a:pPr>
            <a:r>
              <a:rPr lang="en-US" sz="2900" dirty="0"/>
              <a:t>Therefore, there is no universalism, no successive discovery of ‘human nature’ by clever people throughout history.</a:t>
            </a:r>
            <a:endParaRPr lang="en-GB" sz="2900" dirty="0"/>
          </a:p>
          <a:p>
            <a:pPr marL="0" indent="0">
              <a:buNone/>
            </a:pPr>
            <a:endParaRPr lang="en-GB" sz="2900" dirty="0"/>
          </a:p>
          <a:p>
            <a:pPr marL="0" indent="0">
              <a:buNone/>
            </a:pPr>
            <a:r>
              <a:rPr lang="en-GB" sz="2900" dirty="0"/>
              <a:t> </a:t>
            </a:r>
            <a:r>
              <a:rPr lang="en-US" sz="2900" dirty="0"/>
              <a:t>We must not forget that this process is still going on today, i.e. it </a:t>
            </a:r>
            <a:r>
              <a:rPr lang="en-GB" sz="2900" dirty="0"/>
              <a:t>includes discussions going on today in the natural sciences, and the conversation about what human nature is is not over (even if today’s  cognitive neurosciences today ‘pretend’ that they are close to solving the riddle!)</a:t>
            </a:r>
          </a:p>
          <a:p>
            <a:pPr marL="0" indent="0">
              <a:buNone/>
            </a:pPr>
            <a:endParaRPr lang="en-GB" dirty="0"/>
          </a:p>
          <a:p>
            <a:pPr marL="0" indent="0">
              <a:buNone/>
            </a:pPr>
            <a:endParaRPr lang="en-GB" dirty="0"/>
          </a:p>
          <a:p>
            <a:pPr marL="0" indent="0">
              <a:buNone/>
            </a:pPr>
            <a:endParaRPr lang="en-US" dirty="0"/>
          </a:p>
        </p:txBody>
      </p:sp>
    </p:spTree>
    <p:extLst>
      <p:ext uri="{BB962C8B-B14F-4D97-AF65-F5344CB8AC3E}">
        <p14:creationId xmlns:p14="http://schemas.microsoft.com/office/powerpoint/2010/main" val="23648006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550986" y="3247292"/>
            <a:ext cx="8026070" cy="1938076"/>
          </a:xfrm>
        </p:spPr>
        <p:txBody>
          <a:bodyPr>
            <a:normAutofit lnSpcReduction="10000"/>
          </a:bodyPr>
          <a:lstStyle/>
          <a:p>
            <a:r>
              <a:rPr lang="en-US" sz="2000" dirty="0"/>
              <a:t>Topic 1: Famous Stories We Tell Ourselves (I): The ‘Discovery’ of the Individual or the ‘Self-Fashioning’ of Renaissance Man? Burckhardt and Greenblatt.</a:t>
            </a:r>
          </a:p>
          <a:p>
            <a:endParaRPr lang="en-US" sz="2000" dirty="0"/>
          </a:p>
          <a:p>
            <a:r>
              <a:rPr lang="en-US" sz="2000" dirty="0"/>
              <a:t>Topic 2: Famous Stories We Tell Ourselves (II): ‘The Scientific Revolution</a:t>
            </a:r>
            <a:r>
              <a:rPr lang="en-US" dirty="0"/>
              <a:t>’</a:t>
            </a:r>
          </a:p>
        </p:txBody>
      </p:sp>
      <p:sp>
        <p:nvSpPr>
          <p:cNvPr id="2" name="TextBox 1">
            <a:extLst>
              <a:ext uri="{FF2B5EF4-FFF2-40B4-BE49-F238E27FC236}">
                <a16:creationId xmlns:a16="http://schemas.microsoft.com/office/drawing/2014/main" id="{2D3DBDF4-5D69-9343-9667-48F1FEE5CEB8}"/>
              </a:ext>
            </a:extLst>
          </p:cNvPr>
          <p:cNvSpPr txBox="1"/>
          <p:nvPr/>
        </p:nvSpPr>
        <p:spPr>
          <a:xfrm>
            <a:off x="159887" y="222740"/>
            <a:ext cx="8417169" cy="3139321"/>
          </a:xfrm>
          <a:prstGeom prst="rect">
            <a:avLst/>
          </a:prstGeom>
          <a:noFill/>
        </p:spPr>
        <p:txBody>
          <a:bodyPr wrap="square" rtlCol="0">
            <a:spAutoFit/>
          </a:bodyPr>
          <a:lstStyle/>
          <a:p>
            <a:endParaRPr lang="en-US" dirty="0"/>
          </a:p>
          <a:p>
            <a:r>
              <a:rPr lang="en-US" b="1" dirty="0"/>
              <a:t>So, if ‘human nature’ changes throughout history, can we trust ‘historians’ to tell us the truth about ‘what it means to be human’?</a:t>
            </a:r>
          </a:p>
          <a:p>
            <a:endParaRPr lang="en-US" dirty="0"/>
          </a:p>
          <a:p>
            <a:endParaRPr lang="en-US" dirty="0"/>
          </a:p>
          <a:p>
            <a:r>
              <a:rPr lang="en-US" dirty="0"/>
              <a:t>Like scientists historians, too, are part of a culture and what they think ‘human nature’ is also reflects their own culture and time. They interpret the archival and literary sources they use in light of their own time and culture.</a:t>
            </a:r>
          </a:p>
          <a:p>
            <a:endParaRPr lang="en-US" dirty="0"/>
          </a:p>
          <a:p>
            <a:r>
              <a:rPr lang="en-US" dirty="0"/>
              <a:t>Two examples of this: </a:t>
            </a:r>
          </a:p>
          <a:p>
            <a:endParaRPr lang="en-US" dirty="0"/>
          </a:p>
        </p:txBody>
      </p:sp>
    </p:spTree>
    <p:extLst>
      <p:ext uri="{BB962C8B-B14F-4D97-AF65-F5344CB8AC3E}">
        <p14:creationId xmlns:p14="http://schemas.microsoft.com/office/powerpoint/2010/main" val="38676388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ild.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308" y="902065"/>
            <a:ext cx="4166616" cy="5230368"/>
          </a:xfrm>
          <a:prstGeom prst="rect">
            <a:avLst/>
          </a:prstGeom>
        </p:spPr>
      </p:pic>
      <p:pic>
        <p:nvPicPr>
          <p:cNvPr id="4" name="Picture 3" descr="Greenblatt_Stephen_4.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42693" y="1755450"/>
            <a:ext cx="4495800" cy="3060700"/>
          </a:xfrm>
          <a:prstGeom prst="rect">
            <a:avLst/>
          </a:prstGeom>
        </p:spPr>
      </p:pic>
      <p:sp>
        <p:nvSpPr>
          <p:cNvPr id="5" name="TextBox 4"/>
          <p:cNvSpPr txBox="1"/>
          <p:nvPr/>
        </p:nvSpPr>
        <p:spPr>
          <a:xfrm>
            <a:off x="5163021" y="5163346"/>
            <a:ext cx="2599840" cy="369332"/>
          </a:xfrm>
          <a:prstGeom prst="rect">
            <a:avLst/>
          </a:prstGeom>
          <a:noFill/>
        </p:spPr>
        <p:txBody>
          <a:bodyPr wrap="none" rtlCol="0">
            <a:spAutoFit/>
          </a:bodyPr>
          <a:lstStyle/>
          <a:p>
            <a:r>
              <a:rPr lang="en-US" dirty="0"/>
              <a:t>Stephen Greenblatt, 1943 </a:t>
            </a:r>
          </a:p>
        </p:txBody>
      </p:sp>
      <p:sp>
        <p:nvSpPr>
          <p:cNvPr id="6" name="TextBox 5"/>
          <p:cNvSpPr txBox="1"/>
          <p:nvPr/>
        </p:nvSpPr>
        <p:spPr>
          <a:xfrm>
            <a:off x="827337" y="6100276"/>
            <a:ext cx="2918813" cy="369332"/>
          </a:xfrm>
          <a:prstGeom prst="rect">
            <a:avLst/>
          </a:prstGeom>
          <a:noFill/>
        </p:spPr>
        <p:txBody>
          <a:bodyPr wrap="none" rtlCol="0">
            <a:spAutoFit/>
          </a:bodyPr>
          <a:lstStyle/>
          <a:p>
            <a:r>
              <a:rPr lang="en-US" dirty="0"/>
              <a:t>Jacob Burckhardt, 1818-1897</a:t>
            </a:r>
          </a:p>
        </p:txBody>
      </p:sp>
      <p:sp>
        <p:nvSpPr>
          <p:cNvPr id="3" name="TextBox 2">
            <a:extLst>
              <a:ext uri="{FF2B5EF4-FFF2-40B4-BE49-F238E27FC236}">
                <a16:creationId xmlns:a16="http://schemas.microsoft.com/office/drawing/2014/main" id="{D4807355-A1E9-4C4E-AA43-B6C47F042319}"/>
              </a:ext>
            </a:extLst>
          </p:cNvPr>
          <p:cNvSpPr txBox="1"/>
          <p:nvPr/>
        </p:nvSpPr>
        <p:spPr>
          <a:xfrm>
            <a:off x="351693" y="211016"/>
            <a:ext cx="7854462" cy="923330"/>
          </a:xfrm>
          <a:prstGeom prst="rect">
            <a:avLst/>
          </a:prstGeom>
          <a:noFill/>
        </p:spPr>
        <p:txBody>
          <a:bodyPr wrap="square" rtlCol="0">
            <a:spAutoFit/>
          </a:bodyPr>
          <a:lstStyle/>
          <a:p>
            <a:r>
              <a:rPr lang="en-US" dirty="0"/>
              <a:t>Famous Stories We Tell Ourselves (I): The ‘Discovery’ of the Individual or the ‘Self-Fashioning’ of Renaissance Man? Burckhardt and Greenblatt</a:t>
            </a:r>
          </a:p>
          <a:p>
            <a:endParaRPr lang="en-US" dirty="0"/>
          </a:p>
        </p:txBody>
      </p:sp>
      <p:sp>
        <p:nvSpPr>
          <p:cNvPr id="7" name="TextBox 6">
            <a:extLst>
              <a:ext uri="{FF2B5EF4-FFF2-40B4-BE49-F238E27FC236}">
                <a16:creationId xmlns:a16="http://schemas.microsoft.com/office/drawing/2014/main" id="{19EFD9C8-EF12-2049-82A8-D293059E470E}"/>
              </a:ext>
            </a:extLst>
          </p:cNvPr>
          <p:cNvSpPr txBox="1"/>
          <p:nvPr/>
        </p:nvSpPr>
        <p:spPr>
          <a:xfrm>
            <a:off x="294564" y="6469608"/>
            <a:ext cx="3081682" cy="369332"/>
          </a:xfrm>
          <a:prstGeom prst="rect">
            <a:avLst/>
          </a:prstGeom>
          <a:noFill/>
        </p:spPr>
        <p:txBody>
          <a:bodyPr wrap="square" rtlCol="0">
            <a:spAutoFit/>
          </a:bodyPr>
          <a:lstStyle/>
          <a:p>
            <a:r>
              <a:rPr lang="en-US" dirty="0"/>
              <a:t>Modern human nature</a:t>
            </a:r>
          </a:p>
        </p:txBody>
      </p:sp>
      <p:sp>
        <p:nvSpPr>
          <p:cNvPr id="8" name="TextBox 7">
            <a:extLst>
              <a:ext uri="{FF2B5EF4-FFF2-40B4-BE49-F238E27FC236}">
                <a16:creationId xmlns:a16="http://schemas.microsoft.com/office/drawing/2014/main" id="{BB653A5A-EEA6-7D4D-B48B-68DD71A6DB6B}"/>
              </a:ext>
            </a:extLst>
          </p:cNvPr>
          <p:cNvSpPr txBox="1"/>
          <p:nvPr/>
        </p:nvSpPr>
        <p:spPr>
          <a:xfrm>
            <a:off x="4900246" y="6013938"/>
            <a:ext cx="2717924" cy="369332"/>
          </a:xfrm>
          <a:prstGeom prst="rect">
            <a:avLst/>
          </a:prstGeom>
          <a:noFill/>
        </p:spPr>
        <p:txBody>
          <a:bodyPr wrap="none" rtlCol="0">
            <a:spAutoFit/>
          </a:bodyPr>
          <a:lstStyle/>
          <a:p>
            <a:r>
              <a:rPr lang="en-US" dirty="0"/>
              <a:t>Postmodern human nature</a:t>
            </a:r>
          </a:p>
        </p:txBody>
      </p:sp>
    </p:spTree>
    <p:extLst>
      <p:ext uri="{BB962C8B-B14F-4D97-AF65-F5344CB8AC3E}">
        <p14:creationId xmlns:p14="http://schemas.microsoft.com/office/powerpoint/2010/main" val="12850552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utterfield.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1449" y="1170422"/>
            <a:ext cx="3683000" cy="4737100"/>
          </a:xfrm>
          <a:prstGeom prst="rect">
            <a:avLst/>
          </a:prstGeom>
        </p:spPr>
      </p:pic>
      <p:sp>
        <p:nvSpPr>
          <p:cNvPr id="4" name="TextBox 3"/>
          <p:cNvSpPr txBox="1"/>
          <p:nvPr/>
        </p:nvSpPr>
        <p:spPr>
          <a:xfrm>
            <a:off x="4611690" y="2388678"/>
            <a:ext cx="4729014" cy="1200329"/>
          </a:xfrm>
          <a:prstGeom prst="rect">
            <a:avLst/>
          </a:prstGeom>
          <a:noFill/>
        </p:spPr>
        <p:txBody>
          <a:bodyPr wrap="square" rtlCol="0">
            <a:spAutoFit/>
          </a:bodyPr>
          <a:lstStyle/>
          <a:p>
            <a:r>
              <a:rPr lang="en-US" i="1" dirty="0"/>
              <a:t>The Whig Interpretation of History </a:t>
            </a:r>
            <a:r>
              <a:rPr lang="en-US" dirty="0"/>
              <a:t>( 1931)</a:t>
            </a:r>
          </a:p>
          <a:p>
            <a:endParaRPr lang="en-US" dirty="0"/>
          </a:p>
          <a:p>
            <a:r>
              <a:rPr lang="en-US" i="1" dirty="0"/>
              <a:t>The Origins of Modern Science, 1300-1800</a:t>
            </a:r>
            <a:r>
              <a:rPr lang="en-US" dirty="0"/>
              <a:t> (1948)</a:t>
            </a:r>
          </a:p>
        </p:txBody>
      </p:sp>
      <p:sp>
        <p:nvSpPr>
          <p:cNvPr id="5" name="Rectangle 4"/>
          <p:cNvSpPr/>
          <p:nvPr/>
        </p:nvSpPr>
        <p:spPr>
          <a:xfrm>
            <a:off x="331449" y="5814645"/>
            <a:ext cx="4280241" cy="923330"/>
          </a:xfrm>
          <a:prstGeom prst="rect">
            <a:avLst/>
          </a:prstGeom>
        </p:spPr>
        <p:txBody>
          <a:bodyPr wrap="square">
            <a:spAutoFit/>
          </a:bodyPr>
          <a:lstStyle/>
          <a:p>
            <a:pPr lvl="0"/>
            <a:endParaRPr lang="en-US" dirty="0">
              <a:solidFill>
                <a:prstClr val="black"/>
              </a:solidFill>
            </a:endParaRPr>
          </a:p>
          <a:p>
            <a:pPr lvl="0"/>
            <a:endParaRPr lang="en-US" dirty="0">
              <a:solidFill>
                <a:prstClr val="black"/>
              </a:solidFill>
            </a:endParaRPr>
          </a:p>
          <a:p>
            <a:pPr lvl="0"/>
            <a:r>
              <a:rPr lang="en-US" dirty="0">
                <a:solidFill>
                  <a:prstClr val="black"/>
                </a:solidFill>
              </a:rPr>
              <a:t>Herbert Butterfield, 1900-1979</a:t>
            </a:r>
          </a:p>
        </p:txBody>
      </p:sp>
      <p:sp>
        <p:nvSpPr>
          <p:cNvPr id="6" name="TextBox 5">
            <a:extLst>
              <a:ext uri="{FF2B5EF4-FFF2-40B4-BE49-F238E27FC236}">
                <a16:creationId xmlns:a16="http://schemas.microsoft.com/office/drawing/2014/main" id="{26644807-6DC3-E94A-A9BC-C2953965AB4C}"/>
              </a:ext>
            </a:extLst>
          </p:cNvPr>
          <p:cNvSpPr txBox="1"/>
          <p:nvPr/>
        </p:nvSpPr>
        <p:spPr>
          <a:xfrm>
            <a:off x="937846" y="339969"/>
            <a:ext cx="6932475" cy="646331"/>
          </a:xfrm>
          <a:prstGeom prst="rect">
            <a:avLst/>
          </a:prstGeom>
          <a:noFill/>
        </p:spPr>
        <p:txBody>
          <a:bodyPr wrap="none" rtlCol="0">
            <a:spAutoFit/>
          </a:bodyPr>
          <a:lstStyle/>
          <a:p>
            <a:r>
              <a:rPr lang="en-US" dirty="0"/>
              <a:t>Topic 2: Famous Stories We Tell Ourselves (II): ‘The Scientific Revolution’</a:t>
            </a:r>
          </a:p>
          <a:p>
            <a:endParaRPr lang="en-US" dirty="0"/>
          </a:p>
        </p:txBody>
      </p:sp>
      <p:sp>
        <p:nvSpPr>
          <p:cNvPr id="7" name="TextBox 6">
            <a:extLst>
              <a:ext uri="{FF2B5EF4-FFF2-40B4-BE49-F238E27FC236}">
                <a16:creationId xmlns:a16="http://schemas.microsoft.com/office/drawing/2014/main" id="{E53F1D05-8EE5-3543-927F-64F67A8122ED}"/>
              </a:ext>
            </a:extLst>
          </p:cNvPr>
          <p:cNvSpPr txBox="1"/>
          <p:nvPr/>
        </p:nvSpPr>
        <p:spPr>
          <a:xfrm>
            <a:off x="4185138" y="4513385"/>
            <a:ext cx="4302371" cy="1200329"/>
          </a:xfrm>
          <a:prstGeom prst="rect">
            <a:avLst/>
          </a:prstGeom>
          <a:noFill/>
        </p:spPr>
        <p:txBody>
          <a:bodyPr wrap="square" rtlCol="0">
            <a:spAutoFit/>
          </a:bodyPr>
          <a:lstStyle/>
          <a:p>
            <a:r>
              <a:rPr lang="en-US" dirty="0"/>
              <a:t>Human nature will be progressively discovered </a:t>
            </a:r>
          </a:p>
          <a:p>
            <a:r>
              <a:rPr lang="en-US" dirty="0"/>
              <a:t>by almost superhuman scientists (male and neutral)</a:t>
            </a:r>
          </a:p>
        </p:txBody>
      </p:sp>
      <p:sp>
        <p:nvSpPr>
          <p:cNvPr id="8" name="TextBox 7">
            <a:extLst>
              <a:ext uri="{FF2B5EF4-FFF2-40B4-BE49-F238E27FC236}">
                <a16:creationId xmlns:a16="http://schemas.microsoft.com/office/drawing/2014/main" id="{10406DCF-A4BE-1B42-AF39-0D4983A5E57C}"/>
              </a:ext>
            </a:extLst>
          </p:cNvPr>
          <p:cNvSpPr txBox="1"/>
          <p:nvPr/>
        </p:nvSpPr>
        <p:spPr>
          <a:xfrm>
            <a:off x="4360985" y="6178062"/>
            <a:ext cx="4702569" cy="646331"/>
          </a:xfrm>
          <a:prstGeom prst="rect">
            <a:avLst/>
          </a:prstGeom>
          <a:noFill/>
        </p:spPr>
        <p:txBody>
          <a:bodyPr wrap="none" rtlCol="0">
            <a:spAutoFit/>
          </a:bodyPr>
          <a:lstStyle/>
          <a:p>
            <a:r>
              <a:rPr lang="en-US" dirty="0"/>
              <a:t>Reflects British post war-attempt to strengthen</a:t>
            </a:r>
          </a:p>
          <a:p>
            <a:r>
              <a:rPr lang="en-US" dirty="0"/>
              <a:t>the support for the natural sciences</a:t>
            </a:r>
          </a:p>
        </p:txBody>
      </p:sp>
    </p:spTree>
    <p:extLst>
      <p:ext uri="{BB962C8B-B14F-4D97-AF65-F5344CB8AC3E}">
        <p14:creationId xmlns:p14="http://schemas.microsoft.com/office/powerpoint/2010/main" val="26608601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Laurentius_de_Voltolina_00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7569" y="845623"/>
            <a:ext cx="7704000" cy="6026026"/>
          </a:xfrm>
          <a:prstGeom prst="rect">
            <a:avLst/>
          </a:prstGeom>
        </p:spPr>
      </p:pic>
      <p:sp>
        <p:nvSpPr>
          <p:cNvPr id="3" name="TextBox 2">
            <a:extLst>
              <a:ext uri="{FF2B5EF4-FFF2-40B4-BE49-F238E27FC236}">
                <a16:creationId xmlns:a16="http://schemas.microsoft.com/office/drawing/2014/main" id="{7359B5F5-B468-AE43-B4D0-D8F7D8DA14EE}"/>
              </a:ext>
            </a:extLst>
          </p:cNvPr>
          <p:cNvSpPr txBox="1"/>
          <p:nvPr/>
        </p:nvSpPr>
        <p:spPr>
          <a:xfrm>
            <a:off x="562708" y="199292"/>
            <a:ext cx="6357574" cy="646331"/>
          </a:xfrm>
          <a:prstGeom prst="rect">
            <a:avLst/>
          </a:prstGeom>
          <a:noFill/>
        </p:spPr>
        <p:txBody>
          <a:bodyPr wrap="none" rtlCol="0">
            <a:spAutoFit/>
          </a:bodyPr>
          <a:lstStyle/>
          <a:p>
            <a:r>
              <a:rPr lang="en-US" dirty="0"/>
              <a:t>How to seriously discuss ‘human nature’ in the Renaissance?</a:t>
            </a:r>
          </a:p>
          <a:p>
            <a:r>
              <a:rPr lang="en-US" dirty="0"/>
              <a:t>Central author who is discussed is the Greek philosopher Aristotle.</a:t>
            </a:r>
          </a:p>
        </p:txBody>
      </p:sp>
    </p:spTree>
    <p:extLst>
      <p:ext uri="{BB962C8B-B14F-4D97-AF65-F5344CB8AC3E}">
        <p14:creationId xmlns:p14="http://schemas.microsoft.com/office/powerpoint/2010/main" val="35575965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Vitruvian_macrocosm.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53393" y="552854"/>
            <a:ext cx="5486400" cy="5477256"/>
          </a:xfrm>
          <a:prstGeom prst="rect">
            <a:avLst/>
          </a:prstGeom>
        </p:spPr>
      </p:pic>
      <p:sp>
        <p:nvSpPr>
          <p:cNvPr id="4" name="TextBox 3"/>
          <p:cNvSpPr txBox="1"/>
          <p:nvPr/>
        </p:nvSpPr>
        <p:spPr>
          <a:xfrm>
            <a:off x="2611294" y="6207306"/>
            <a:ext cx="5782127" cy="369332"/>
          </a:xfrm>
          <a:prstGeom prst="rect">
            <a:avLst/>
          </a:prstGeom>
          <a:noFill/>
        </p:spPr>
        <p:txBody>
          <a:bodyPr wrap="none" rtlCol="0">
            <a:spAutoFit/>
          </a:bodyPr>
          <a:lstStyle/>
          <a:p>
            <a:r>
              <a:rPr lang="en-US" dirty="0"/>
              <a:t>Micro-Macrocosm – Man as the mirror of the wider cosmos</a:t>
            </a:r>
          </a:p>
        </p:txBody>
      </p:sp>
    </p:spTree>
    <p:extLst>
      <p:ext uri="{BB962C8B-B14F-4D97-AF65-F5344CB8AC3E}">
        <p14:creationId xmlns:p14="http://schemas.microsoft.com/office/powerpoint/2010/main" val="8953198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8875" y="1252444"/>
            <a:ext cx="8583189" cy="4247317"/>
          </a:xfrm>
          <a:prstGeom prst="rect">
            <a:avLst/>
          </a:prstGeom>
          <a:noFill/>
        </p:spPr>
        <p:txBody>
          <a:bodyPr wrap="square" rtlCol="0">
            <a:spAutoFit/>
          </a:bodyPr>
          <a:lstStyle/>
          <a:p>
            <a:r>
              <a:rPr lang="en-US" b="1" dirty="0"/>
              <a:t>What do natural philosophers (this includes physicians), do in 1500? </a:t>
            </a:r>
          </a:p>
          <a:p>
            <a:endParaRPr lang="en-US" dirty="0"/>
          </a:p>
          <a:p>
            <a:pPr marL="285750" indent="-285750">
              <a:buFont typeface="Arial"/>
              <a:buChar char="•"/>
            </a:pPr>
            <a:r>
              <a:rPr lang="en-US" dirty="0"/>
              <a:t>Collecting and cataloguing the wonders of God’s Creation – all the things we </a:t>
            </a:r>
          </a:p>
          <a:p>
            <a:r>
              <a:rPr lang="en-US" dirty="0"/>
              <a:t>      have forgotten due to the Fall.</a:t>
            </a:r>
          </a:p>
          <a:p>
            <a:endParaRPr lang="en-US" dirty="0"/>
          </a:p>
          <a:p>
            <a:pPr marL="285750" indent="-285750">
              <a:buFont typeface="Arial"/>
              <a:buChar char="•"/>
            </a:pPr>
            <a:r>
              <a:rPr lang="en-US" dirty="0"/>
              <a:t>To explain why things are the way they are (why does the sun rises and sets every day); Natural philosophers did not aim to discover something (as we wish to do!) because in a world created and run by God, there is nothing new to discover by humans. </a:t>
            </a:r>
          </a:p>
          <a:p>
            <a:pPr marL="285750" indent="-285750">
              <a:buFont typeface="Arial"/>
              <a:buChar char="•"/>
            </a:pPr>
            <a:endParaRPr lang="en-US" dirty="0"/>
          </a:p>
          <a:p>
            <a:pPr marL="285750" indent="-285750">
              <a:buFont typeface="Arial"/>
              <a:buChar char="•"/>
            </a:pPr>
            <a:r>
              <a:rPr lang="en-US" dirty="0"/>
              <a:t>Their enterprise is thus  closely linked to theological questions; it is a spiritual exercise.</a:t>
            </a:r>
          </a:p>
          <a:p>
            <a:pPr marL="285750" indent="-285750">
              <a:buFont typeface="Arial"/>
              <a:buChar char="•"/>
            </a:pPr>
            <a:endParaRPr lang="en-US" dirty="0"/>
          </a:p>
          <a:p>
            <a:pPr marL="285750" indent="-285750">
              <a:buFont typeface="Arial"/>
              <a:buChar char="•"/>
            </a:pPr>
            <a:r>
              <a:rPr lang="en-US" dirty="0"/>
              <a:t>The method is ‘deductive’ – from what we know to why it is the way it is.</a:t>
            </a:r>
          </a:p>
          <a:p>
            <a:endParaRPr lang="en-US" dirty="0"/>
          </a:p>
          <a:p>
            <a:pPr marL="285750" indent="-285750">
              <a:buFont typeface="Arial"/>
              <a:buChar char="•"/>
            </a:pPr>
            <a:r>
              <a:rPr lang="en-US" dirty="0"/>
              <a:t>They follow a particular logic called syllogism e.g. All men are mortal, Socrates is a man, therefore Socrates is mortal</a:t>
            </a:r>
          </a:p>
        </p:txBody>
      </p:sp>
    </p:spTree>
    <p:extLst>
      <p:ext uri="{BB962C8B-B14F-4D97-AF65-F5344CB8AC3E}">
        <p14:creationId xmlns:p14="http://schemas.microsoft.com/office/powerpoint/2010/main" val="41471177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2072</TotalTime>
  <Words>2275</Words>
  <Application>Microsoft Macintosh PowerPoint</Application>
  <PresentationFormat>On-screen Show (4:3)</PresentationFormat>
  <Paragraphs>233</Paragraphs>
  <Slides>29</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29</vt:i4>
      </vt:variant>
    </vt:vector>
  </HeadingPairs>
  <TitlesOfParts>
    <vt:vector size="32" baseType="lpstr">
      <vt:lpstr>Arial</vt:lpstr>
      <vt:lpstr>Calibri</vt:lpstr>
      <vt:lpstr>Office Theme</vt:lpstr>
      <vt:lpstr>        Revision I: Term I   Dr. Claudia Stein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KCL</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Giovanni</dc:creator>
  <cp:lastModifiedBy>Stein, Claudia</cp:lastModifiedBy>
  <cp:revision>55</cp:revision>
  <dcterms:created xsi:type="dcterms:W3CDTF">2017-04-23T16:00:37Z</dcterms:created>
  <dcterms:modified xsi:type="dcterms:W3CDTF">2020-04-28T15:17:40Z</dcterms:modified>
</cp:coreProperties>
</file>