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9" r:id="rId2"/>
    <p:sldId id="258" r:id="rId3"/>
    <p:sldId id="265" r:id="rId4"/>
    <p:sldId id="279" r:id="rId5"/>
    <p:sldId id="266" r:id="rId6"/>
    <p:sldId id="267" r:id="rId7"/>
    <p:sldId id="262" r:id="rId8"/>
    <p:sldId id="268" r:id="rId9"/>
    <p:sldId id="269" r:id="rId10"/>
    <p:sldId id="281" r:id="rId11"/>
    <p:sldId id="270" r:id="rId12"/>
    <p:sldId id="263" r:id="rId13"/>
    <p:sldId id="271" r:id="rId14"/>
    <p:sldId id="280" r:id="rId15"/>
    <p:sldId id="275" r:id="rId16"/>
    <p:sldId id="276" r:id="rId17"/>
    <p:sldId id="260" r:id="rId18"/>
    <p:sldId id="277" r:id="rId19"/>
    <p:sldId id="278"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6" d="100"/>
          <a:sy n="86" d="100"/>
        </p:scale>
        <p:origin x="-218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B352CF-853A-4F43-A013-611A16063589}" type="datetimeFigureOut">
              <a:rPr lang="en-US" smtClean="0"/>
              <a:t>22/01/17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17876A-CBCF-3F4C-B5CC-909A755624DE}" type="slidenum">
              <a:rPr lang="en-US" smtClean="0"/>
              <a:t>‹#›</a:t>
            </a:fld>
            <a:endParaRPr lang="en-US"/>
          </a:p>
        </p:txBody>
      </p:sp>
    </p:spTree>
    <p:extLst>
      <p:ext uri="{BB962C8B-B14F-4D97-AF65-F5344CB8AC3E}">
        <p14:creationId xmlns:p14="http://schemas.microsoft.com/office/powerpoint/2010/main" val="140457315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17876A-CBCF-3F4C-B5CC-909A755624DE}" type="slidenum">
              <a:rPr lang="en-US" smtClean="0"/>
              <a:t>15</a:t>
            </a:fld>
            <a:endParaRPr lang="en-US"/>
          </a:p>
        </p:txBody>
      </p:sp>
    </p:spTree>
    <p:extLst>
      <p:ext uri="{BB962C8B-B14F-4D97-AF65-F5344CB8AC3E}">
        <p14:creationId xmlns:p14="http://schemas.microsoft.com/office/powerpoint/2010/main" val="4149146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8AEC99DF-6479-384F-BBED-7780E4241DA7}" type="datetimeFigureOut">
              <a:rPr lang="en-US" smtClean="0"/>
              <a:t>22/01/17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1374019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AEC99DF-6479-384F-BBED-7780E4241DA7}" type="datetimeFigureOut">
              <a:rPr lang="en-US" smtClean="0"/>
              <a:t>22/01/17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2166359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AEC99DF-6479-384F-BBED-7780E4241DA7}" type="datetimeFigureOut">
              <a:rPr lang="en-US" smtClean="0"/>
              <a:t>22/01/17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3226562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AEC99DF-6479-384F-BBED-7780E4241DA7}" type="datetimeFigureOut">
              <a:rPr lang="en-US" smtClean="0"/>
              <a:t>22/01/17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3308923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8AEC99DF-6479-384F-BBED-7780E4241DA7}" type="datetimeFigureOut">
              <a:rPr lang="en-US" smtClean="0"/>
              <a:t>22/01/17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1297298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8AEC99DF-6479-384F-BBED-7780E4241DA7}" type="datetimeFigureOut">
              <a:rPr lang="en-US" smtClean="0"/>
              <a:t>22/01/17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2805169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8AEC99DF-6479-384F-BBED-7780E4241DA7}" type="datetimeFigureOut">
              <a:rPr lang="en-US" smtClean="0"/>
              <a:t>22/01/17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3929460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AEC99DF-6479-384F-BBED-7780E4241DA7}" type="datetimeFigureOut">
              <a:rPr lang="en-US" smtClean="0"/>
              <a:t>22/01/17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2103742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EC99DF-6479-384F-BBED-7780E4241DA7}" type="datetimeFigureOut">
              <a:rPr lang="en-US" smtClean="0"/>
              <a:t>22/01/17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3426938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AEC99DF-6479-384F-BBED-7780E4241DA7}" type="datetimeFigureOut">
              <a:rPr lang="en-US" smtClean="0"/>
              <a:t>22/01/17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1718736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AEC99DF-6479-384F-BBED-7780E4241DA7}" type="datetimeFigureOut">
              <a:rPr lang="en-US" smtClean="0"/>
              <a:t>22/01/17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16365682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EC99DF-6479-384F-BBED-7780E4241DA7}" type="datetimeFigureOut">
              <a:rPr lang="en-US" smtClean="0"/>
              <a:t>22/01/17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60D040-9578-DD41-99FA-8951E03B3643}" type="slidenum">
              <a:rPr lang="en-US" smtClean="0"/>
              <a:t>‹#›</a:t>
            </a:fld>
            <a:endParaRPr lang="en-US"/>
          </a:p>
        </p:txBody>
      </p:sp>
    </p:spTree>
    <p:extLst>
      <p:ext uri="{BB962C8B-B14F-4D97-AF65-F5344CB8AC3E}">
        <p14:creationId xmlns:p14="http://schemas.microsoft.com/office/powerpoint/2010/main" val="16333864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 Id="rId3"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 Id="rId3"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81560" y="1851726"/>
            <a:ext cx="6323084" cy="2308324"/>
          </a:xfrm>
          <a:prstGeom prst="rect">
            <a:avLst/>
          </a:prstGeom>
          <a:noFill/>
        </p:spPr>
        <p:txBody>
          <a:bodyPr wrap="square" rtlCol="0">
            <a:spAutoFit/>
          </a:bodyPr>
          <a:lstStyle/>
          <a:p>
            <a:endParaRPr lang="en-US" dirty="0" smtClean="0"/>
          </a:p>
          <a:p>
            <a:pPr algn="ctr"/>
            <a:r>
              <a:rPr lang="en-US" sz="2400" b="1" dirty="0" smtClean="0"/>
              <a:t>Lecture 4/Term 2:</a:t>
            </a:r>
            <a:endParaRPr lang="en-US" sz="2400" b="1" dirty="0"/>
          </a:p>
          <a:p>
            <a:pPr algn="ctr"/>
            <a:endParaRPr lang="en-US" dirty="0" smtClean="0"/>
          </a:p>
          <a:p>
            <a:pPr algn="ctr"/>
            <a:r>
              <a:rPr lang="en-US" sz="2800" b="1" dirty="0" smtClean="0"/>
              <a:t>Human Nature, Commerce and Corruption: The Invention of the </a:t>
            </a:r>
          </a:p>
          <a:p>
            <a:pPr algn="ctr"/>
            <a:r>
              <a:rPr lang="en-US" sz="2800" b="1" dirty="0" smtClean="0"/>
              <a:t>'Homo </a:t>
            </a:r>
            <a:r>
              <a:rPr lang="en-US" sz="2800" b="1" dirty="0" err="1" smtClean="0"/>
              <a:t>Economicus</a:t>
            </a:r>
            <a:r>
              <a:rPr lang="en-US" sz="2800" b="1" dirty="0" smtClean="0"/>
              <a:t>’</a:t>
            </a:r>
            <a:endParaRPr lang="en-US" sz="2800" b="1" dirty="0"/>
          </a:p>
        </p:txBody>
      </p:sp>
    </p:spTree>
    <p:extLst>
      <p:ext uri="{BB962C8B-B14F-4D97-AF65-F5344CB8AC3E}">
        <p14:creationId xmlns:p14="http://schemas.microsoft.com/office/powerpoint/2010/main" val="2019519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40px-Francis_Hutcheson_b169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049" y="258013"/>
            <a:ext cx="3876437" cy="5111994"/>
          </a:xfrm>
          <a:prstGeom prst="rect">
            <a:avLst/>
          </a:prstGeom>
        </p:spPr>
      </p:pic>
      <p:pic>
        <p:nvPicPr>
          <p:cNvPr id="3" name="Picture 2" descr="news-mailer-Bd12-b12titlepag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8331" y="258013"/>
            <a:ext cx="3779992" cy="4978794"/>
          </a:xfrm>
          <a:prstGeom prst="rect">
            <a:avLst/>
          </a:prstGeom>
        </p:spPr>
      </p:pic>
      <p:sp>
        <p:nvSpPr>
          <p:cNvPr id="4" name="TextBox 3"/>
          <p:cNvSpPr txBox="1"/>
          <p:nvPr/>
        </p:nvSpPr>
        <p:spPr>
          <a:xfrm>
            <a:off x="404968" y="5539773"/>
            <a:ext cx="3184524" cy="923330"/>
          </a:xfrm>
          <a:prstGeom prst="rect">
            <a:avLst/>
          </a:prstGeom>
          <a:noFill/>
        </p:spPr>
        <p:txBody>
          <a:bodyPr wrap="square" rtlCol="0">
            <a:spAutoFit/>
          </a:bodyPr>
          <a:lstStyle/>
          <a:p>
            <a:r>
              <a:rPr lang="en-US" dirty="0" smtClean="0"/>
              <a:t>Francis Hutcheson, 1694-1747, moral philosopher</a:t>
            </a:r>
          </a:p>
          <a:p>
            <a:endParaRPr lang="en-US" b="1" dirty="0" smtClean="0"/>
          </a:p>
        </p:txBody>
      </p:sp>
      <p:sp>
        <p:nvSpPr>
          <p:cNvPr id="7" name="Rectangle 6"/>
          <p:cNvSpPr/>
          <p:nvPr/>
        </p:nvSpPr>
        <p:spPr>
          <a:xfrm>
            <a:off x="4220380" y="5301443"/>
            <a:ext cx="4923620" cy="1200329"/>
          </a:xfrm>
          <a:prstGeom prst="rect">
            <a:avLst/>
          </a:prstGeom>
        </p:spPr>
        <p:txBody>
          <a:bodyPr wrap="square">
            <a:spAutoFit/>
          </a:bodyPr>
          <a:lstStyle/>
          <a:p>
            <a:r>
              <a:rPr lang="en-US" b="1" dirty="0" smtClean="0"/>
              <a:t>Advocated notion of an </a:t>
            </a:r>
            <a:r>
              <a:rPr lang="en-US" b="1" dirty="0"/>
              <a:t>innate ‘moral sense’</a:t>
            </a:r>
            <a:r>
              <a:rPr lang="en-US" dirty="0"/>
              <a:t> that would regulate citizens daily actions and </a:t>
            </a:r>
            <a:r>
              <a:rPr lang="en-US" dirty="0" err="1"/>
              <a:t>behaviour</a:t>
            </a:r>
            <a:r>
              <a:rPr lang="en-US" dirty="0"/>
              <a:t>, strengthened by the love they felt for the public and their creator. </a:t>
            </a:r>
            <a:endParaRPr lang="en-GB" dirty="0"/>
          </a:p>
        </p:txBody>
      </p:sp>
    </p:spTree>
    <p:extLst>
      <p:ext uri="{BB962C8B-B14F-4D97-AF65-F5344CB8AC3E}">
        <p14:creationId xmlns:p14="http://schemas.microsoft.com/office/powerpoint/2010/main" val="687216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ristChurchOxfordEngraving174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931" y="1473916"/>
            <a:ext cx="5735337" cy="4643997"/>
          </a:xfrm>
          <a:prstGeom prst="rect">
            <a:avLst/>
          </a:prstGeom>
        </p:spPr>
      </p:pic>
      <p:sp>
        <p:nvSpPr>
          <p:cNvPr id="3" name="TextBox 2"/>
          <p:cNvSpPr txBox="1"/>
          <p:nvPr/>
        </p:nvSpPr>
        <p:spPr>
          <a:xfrm>
            <a:off x="1141274" y="533733"/>
            <a:ext cx="4327660" cy="461665"/>
          </a:xfrm>
          <a:prstGeom prst="rect">
            <a:avLst/>
          </a:prstGeom>
          <a:noFill/>
        </p:spPr>
        <p:txBody>
          <a:bodyPr wrap="square" rtlCol="0">
            <a:spAutoFit/>
          </a:bodyPr>
          <a:lstStyle/>
          <a:p>
            <a:r>
              <a:rPr lang="en-US" sz="2400" dirty="0" smtClean="0"/>
              <a:t>Smith at Oxford University</a:t>
            </a:r>
            <a:endParaRPr lang="en-US" sz="2400" dirty="0"/>
          </a:p>
        </p:txBody>
      </p:sp>
      <p:sp>
        <p:nvSpPr>
          <p:cNvPr id="5" name="Rectangle 4"/>
          <p:cNvSpPr/>
          <p:nvPr/>
        </p:nvSpPr>
        <p:spPr>
          <a:xfrm>
            <a:off x="6048268" y="2429402"/>
            <a:ext cx="3095732" cy="2308324"/>
          </a:xfrm>
          <a:prstGeom prst="rect">
            <a:avLst/>
          </a:prstGeom>
        </p:spPr>
        <p:txBody>
          <a:bodyPr wrap="square">
            <a:spAutoFit/>
          </a:bodyPr>
          <a:lstStyle/>
          <a:p>
            <a:r>
              <a:rPr lang="en-GB" dirty="0" smtClean="0"/>
              <a:t>Central interest of Smith was: </a:t>
            </a:r>
          </a:p>
          <a:p>
            <a:r>
              <a:rPr lang="en-GB" dirty="0" smtClean="0"/>
              <a:t>‘the </a:t>
            </a:r>
            <a:r>
              <a:rPr lang="en-GB" dirty="0"/>
              <a:t>material, moral and intellectual needs of the human species at different stages of its </a:t>
            </a:r>
            <a:r>
              <a:rPr lang="en-GB" dirty="0" smtClean="0"/>
              <a:t>historical development and how does this link to </a:t>
            </a:r>
            <a:r>
              <a:rPr lang="en-GB" dirty="0"/>
              <a:t>our longing for self-respect</a:t>
            </a:r>
            <a:r>
              <a:rPr lang="en-GB" dirty="0" smtClean="0"/>
              <a:t>.’</a:t>
            </a:r>
            <a:endParaRPr lang="en-GB" dirty="0"/>
          </a:p>
        </p:txBody>
      </p:sp>
    </p:spTree>
    <p:extLst>
      <p:ext uri="{BB962C8B-B14F-4D97-AF65-F5344CB8AC3E}">
        <p14:creationId xmlns:p14="http://schemas.microsoft.com/office/powerpoint/2010/main" val="26542294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0px-Painting_of_David_Hum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428" y="1031677"/>
            <a:ext cx="3127082" cy="3851998"/>
          </a:xfrm>
          <a:prstGeom prst="rect">
            <a:avLst/>
          </a:prstGeom>
        </p:spPr>
      </p:pic>
      <p:sp>
        <p:nvSpPr>
          <p:cNvPr id="4" name="Rectangle 3"/>
          <p:cNvSpPr/>
          <p:nvPr/>
        </p:nvSpPr>
        <p:spPr>
          <a:xfrm>
            <a:off x="3672354" y="1031677"/>
            <a:ext cx="5252548" cy="923330"/>
          </a:xfrm>
          <a:prstGeom prst="rect">
            <a:avLst/>
          </a:prstGeom>
        </p:spPr>
        <p:txBody>
          <a:bodyPr wrap="square">
            <a:spAutoFit/>
          </a:bodyPr>
          <a:lstStyle/>
          <a:p>
            <a:r>
              <a:rPr lang="en-GB" i="1" dirty="0" smtClean="0"/>
              <a:t>Treatise </a:t>
            </a:r>
            <a:r>
              <a:rPr lang="en-GB" i="1" dirty="0"/>
              <a:t>of Human </a:t>
            </a:r>
            <a:r>
              <a:rPr lang="en-GB" i="1" dirty="0" smtClean="0"/>
              <a:t>Nature </a:t>
            </a:r>
            <a:r>
              <a:rPr lang="en-GB" i="1" dirty="0"/>
              <a:t>Being an Attempt to Introduce the Experimental Method of Reasoning into Moral </a:t>
            </a:r>
            <a:r>
              <a:rPr lang="en-GB" i="1" dirty="0" smtClean="0"/>
              <a:t>Subjects’ (1738)</a:t>
            </a:r>
            <a:endParaRPr lang="en-US" dirty="0"/>
          </a:p>
        </p:txBody>
      </p:sp>
      <p:sp>
        <p:nvSpPr>
          <p:cNvPr id="9" name="TextBox 8"/>
          <p:cNvSpPr txBox="1"/>
          <p:nvPr/>
        </p:nvSpPr>
        <p:spPr>
          <a:xfrm>
            <a:off x="285036" y="5431827"/>
            <a:ext cx="2513405" cy="369332"/>
          </a:xfrm>
          <a:prstGeom prst="rect">
            <a:avLst/>
          </a:prstGeom>
          <a:noFill/>
        </p:spPr>
        <p:txBody>
          <a:bodyPr wrap="square" rtlCol="0">
            <a:spAutoFit/>
          </a:bodyPr>
          <a:lstStyle/>
          <a:p>
            <a:r>
              <a:rPr lang="en-US" dirty="0" smtClean="0"/>
              <a:t>David Hume, 1711-1776</a:t>
            </a:r>
            <a:endParaRPr lang="en-US" dirty="0"/>
          </a:p>
        </p:txBody>
      </p:sp>
      <p:sp>
        <p:nvSpPr>
          <p:cNvPr id="10" name="TextBox 9"/>
          <p:cNvSpPr txBox="1"/>
          <p:nvPr/>
        </p:nvSpPr>
        <p:spPr>
          <a:xfrm>
            <a:off x="3333510" y="2324339"/>
            <a:ext cx="5126303" cy="2308324"/>
          </a:xfrm>
          <a:prstGeom prst="rect">
            <a:avLst/>
          </a:prstGeom>
          <a:noFill/>
        </p:spPr>
        <p:txBody>
          <a:bodyPr wrap="square" rtlCol="0">
            <a:spAutoFit/>
          </a:bodyPr>
          <a:lstStyle/>
          <a:p>
            <a:r>
              <a:rPr lang="en-US" i="1" dirty="0"/>
              <a:t>Essays Moral, Political and Literary </a:t>
            </a:r>
            <a:r>
              <a:rPr lang="en-US" dirty="0"/>
              <a:t>(1741-41)</a:t>
            </a:r>
          </a:p>
          <a:p>
            <a:endParaRPr lang="en-US" i="1" dirty="0" smtClean="0"/>
          </a:p>
          <a:p>
            <a:endParaRPr lang="en-US" i="1" dirty="0"/>
          </a:p>
          <a:p>
            <a:r>
              <a:rPr lang="en-US" i="1" dirty="0" smtClean="0"/>
              <a:t>An Enquiry Concerning Human Understanding</a:t>
            </a:r>
            <a:r>
              <a:rPr lang="en-US" dirty="0" smtClean="0"/>
              <a:t> (1748)</a:t>
            </a:r>
          </a:p>
          <a:p>
            <a:endParaRPr lang="en-GB" dirty="0" smtClean="0"/>
          </a:p>
          <a:p>
            <a:r>
              <a:rPr lang="en-GB" i="1" dirty="0" smtClean="0"/>
              <a:t>Political </a:t>
            </a:r>
            <a:r>
              <a:rPr lang="en-GB" i="1" dirty="0"/>
              <a:t>Discourses </a:t>
            </a:r>
            <a:r>
              <a:rPr lang="en-GB" dirty="0"/>
              <a:t>(</a:t>
            </a:r>
            <a:r>
              <a:rPr lang="en-GB" dirty="0" smtClean="0"/>
              <a:t>1751)</a:t>
            </a:r>
          </a:p>
          <a:p>
            <a:endParaRPr lang="en-GB" dirty="0"/>
          </a:p>
          <a:p>
            <a:endParaRPr lang="en-US" dirty="0"/>
          </a:p>
        </p:txBody>
      </p:sp>
    </p:spTree>
    <p:extLst>
      <p:ext uri="{BB962C8B-B14F-4D97-AF65-F5344CB8AC3E}">
        <p14:creationId xmlns:p14="http://schemas.microsoft.com/office/powerpoint/2010/main" val="366714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7711" y="948090"/>
            <a:ext cx="8496368" cy="4801315"/>
          </a:xfrm>
          <a:prstGeom prst="rect">
            <a:avLst/>
          </a:prstGeom>
        </p:spPr>
        <p:txBody>
          <a:bodyPr wrap="square">
            <a:spAutoFit/>
          </a:bodyPr>
          <a:lstStyle/>
          <a:p>
            <a:r>
              <a:rPr lang="en-GB" dirty="0" smtClean="0"/>
              <a:t>‘Sympathy’ as a glue of all human action and interaction (which are, so Hume assumes, universal and </a:t>
            </a:r>
            <a:r>
              <a:rPr lang="en-GB" dirty="0" err="1" smtClean="0"/>
              <a:t>transhistorical</a:t>
            </a:r>
            <a:r>
              <a:rPr lang="en-GB" dirty="0" smtClean="0"/>
              <a:t>):</a:t>
            </a:r>
          </a:p>
          <a:p>
            <a:endParaRPr lang="en-GB" i="1" dirty="0" smtClean="0"/>
          </a:p>
          <a:p>
            <a:r>
              <a:rPr lang="en-GB" i="1" dirty="0" smtClean="0"/>
              <a:t>‘</a:t>
            </a:r>
            <a:r>
              <a:rPr lang="en-GB" i="1" dirty="0"/>
              <a:t>No quality of human nature is more remarkable, both in itself and in its consequences, than that propensity we have </a:t>
            </a:r>
            <a:r>
              <a:rPr lang="en-GB" b="1" i="1" dirty="0"/>
              <a:t>to sympathize with others</a:t>
            </a:r>
            <a:r>
              <a:rPr lang="en-GB" i="1" dirty="0"/>
              <a:t>, and to receive by communication their inclinations and sentiments, however different from, or even contrary to our own. </a:t>
            </a:r>
            <a:endParaRPr lang="en-GB" i="1" dirty="0" smtClean="0"/>
          </a:p>
          <a:p>
            <a:endParaRPr lang="en-GB" i="1" dirty="0"/>
          </a:p>
          <a:p>
            <a:r>
              <a:rPr lang="en-GB" i="1" dirty="0" smtClean="0"/>
              <a:t>This </a:t>
            </a:r>
            <a:r>
              <a:rPr lang="en-GB" i="1" dirty="0"/>
              <a:t>is not only conspicuous in children, who implicitly embrace every opinion proposed to them; but also in men of the greatest judgment and understanding, who find it very difficult to follow their own reason or inclination, in opposition to that of their friends and daily companions. To </a:t>
            </a:r>
            <a:r>
              <a:rPr lang="en-GB" b="1" i="1" dirty="0"/>
              <a:t>this principle we ought to ascribe the great uniformity we may observe in </a:t>
            </a:r>
            <a:r>
              <a:rPr lang="en-GB" b="1" i="1" dirty="0" smtClean="0"/>
              <a:t>humans </a:t>
            </a:r>
            <a:r>
              <a:rPr lang="en-GB" i="1" dirty="0"/>
              <a:t>and turn of thinking of those of the same nation; and it is much more probable, that </a:t>
            </a:r>
            <a:r>
              <a:rPr lang="en-GB" b="1" i="1" dirty="0"/>
              <a:t>this resemblance arises from sympathy</a:t>
            </a:r>
            <a:r>
              <a:rPr lang="en-GB" i="1" dirty="0"/>
              <a:t>, than from any influence of the soil and climate, which, though they continue invariably the same, are not able to preserve the character of a nation the same for a century together</a:t>
            </a:r>
            <a:r>
              <a:rPr lang="en-GB" dirty="0"/>
              <a:t>.’</a:t>
            </a:r>
          </a:p>
          <a:p>
            <a:r>
              <a:rPr lang="en-GB" dirty="0"/>
              <a:t>(Hume, </a:t>
            </a:r>
            <a:r>
              <a:rPr lang="en-GB" i="1" dirty="0"/>
              <a:t>Treatise of Human Nature</a:t>
            </a:r>
            <a:r>
              <a:rPr lang="en-GB" dirty="0"/>
              <a:t>, p. 316)</a:t>
            </a:r>
          </a:p>
        </p:txBody>
      </p:sp>
    </p:spTree>
    <p:extLst>
      <p:ext uri="{BB962C8B-B14F-4D97-AF65-F5344CB8AC3E}">
        <p14:creationId xmlns:p14="http://schemas.microsoft.com/office/powerpoint/2010/main" val="34368382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1720" y="889843"/>
            <a:ext cx="6295416" cy="5632312"/>
          </a:xfrm>
          <a:prstGeom prst="rect">
            <a:avLst/>
          </a:prstGeom>
        </p:spPr>
        <p:txBody>
          <a:bodyPr wrap="square">
            <a:spAutoFit/>
          </a:bodyPr>
          <a:lstStyle/>
          <a:p>
            <a:r>
              <a:rPr lang="en-GB" b="1" dirty="0" smtClean="0"/>
              <a:t>Central claims</a:t>
            </a:r>
            <a:r>
              <a:rPr lang="en-GB" dirty="0" smtClean="0"/>
              <a:t>: </a:t>
            </a:r>
          </a:p>
          <a:p>
            <a:endParaRPr lang="en-GB" dirty="0" smtClean="0"/>
          </a:p>
          <a:p>
            <a:pPr marL="285750" indent="-285750">
              <a:buFont typeface="Arial"/>
              <a:buChar char="•"/>
            </a:pPr>
            <a:r>
              <a:rPr lang="en-GB" dirty="0" smtClean="0"/>
              <a:t>Our moral sensibility was a set of </a:t>
            </a:r>
            <a:r>
              <a:rPr lang="en-GB" u="sng" dirty="0" smtClean="0"/>
              <a:t>acquired sentiments </a:t>
            </a:r>
            <a:r>
              <a:rPr lang="en-GB" dirty="0" smtClean="0"/>
              <a:t>that collectively shaped the understanding and personality of the individual and enabled him or her to function as a sociable agent with a respect for the principles of morality, justice and politics. </a:t>
            </a:r>
          </a:p>
          <a:p>
            <a:pPr marL="285750" indent="-285750">
              <a:buFont typeface="Arial"/>
              <a:buChar char="•"/>
            </a:pPr>
            <a:endParaRPr lang="en-GB" dirty="0" smtClean="0"/>
          </a:p>
          <a:p>
            <a:pPr marL="285750" indent="-285750">
              <a:buFont typeface="Arial"/>
              <a:buChar char="•"/>
            </a:pPr>
            <a:r>
              <a:rPr lang="en-GB" dirty="0" smtClean="0"/>
              <a:t>all of these sentiments were built on the sense of justice every single individual must acquire if  he or she was to live sociably. </a:t>
            </a:r>
          </a:p>
          <a:p>
            <a:pPr marL="285750" indent="-285750">
              <a:buFont typeface="Arial"/>
              <a:buChar char="•"/>
            </a:pPr>
            <a:endParaRPr lang="en-GB" dirty="0" smtClean="0"/>
          </a:p>
          <a:p>
            <a:pPr marL="285750" indent="-285750">
              <a:buFont typeface="Arial"/>
              <a:buChar char="•"/>
            </a:pPr>
            <a:r>
              <a:rPr lang="en-GB" dirty="0" smtClean="0"/>
              <a:t>Governments have to provide framework of justice that allow a peaceful interchange between people; progress only possible in stable framework; avoidance of all interruptions</a:t>
            </a:r>
          </a:p>
          <a:p>
            <a:pPr marL="285750" indent="-285750">
              <a:buFont typeface="Arial"/>
              <a:buChar char="•"/>
            </a:pPr>
            <a:endParaRPr lang="en-GB" dirty="0"/>
          </a:p>
          <a:p>
            <a:r>
              <a:rPr lang="en-GB" dirty="0" smtClean="0"/>
              <a:t>In sum: Hume </a:t>
            </a:r>
            <a:r>
              <a:rPr lang="en-GB" dirty="0"/>
              <a:t>constructed a philosophy that was built on the belief that the progress of society depended on the efforts of individuals to better their lot. </a:t>
            </a:r>
            <a:r>
              <a:rPr lang="en-GB" dirty="0" smtClean="0"/>
              <a:t>They are driven by a ‘natural’ urge and function according to needs. </a:t>
            </a:r>
            <a:endParaRPr lang="en-GB" dirty="0"/>
          </a:p>
          <a:p>
            <a:endParaRPr lang="en-US" dirty="0"/>
          </a:p>
        </p:txBody>
      </p:sp>
    </p:spTree>
    <p:extLst>
      <p:ext uri="{BB962C8B-B14F-4D97-AF65-F5344CB8AC3E}">
        <p14:creationId xmlns:p14="http://schemas.microsoft.com/office/powerpoint/2010/main" val="2111991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damsmithmoralsentiments176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790" y="958089"/>
            <a:ext cx="3567165" cy="5688732"/>
          </a:xfrm>
          <a:prstGeom prst="rect">
            <a:avLst/>
          </a:prstGeom>
        </p:spPr>
      </p:pic>
      <p:sp>
        <p:nvSpPr>
          <p:cNvPr id="4" name="Rectangle 3"/>
          <p:cNvSpPr/>
          <p:nvPr/>
        </p:nvSpPr>
        <p:spPr>
          <a:xfrm>
            <a:off x="4417737" y="958089"/>
            <a:ext cx="4012967" cy="2585323"/>
          </a:xfrm>
          <a:prstGeom prst="rect">
            <a:avLst/>
          </a:prstGeom>
        </p:spPr>
        <p:txBody>
          <a:bodyPr wrap="square">
            <a:spAutoFit/>
          </a:bodyPr>
          <a:lstStyle/>
          <a:p>
            <a:r>
              <a:rPr lang="en-GB" i="1" dirty="0" smtClean="0"/>
              <a:t>The </a:t>
            </a:r>
            <a:r>
              <a:rPr lang="en-GB" i="1" dirty="0"/>
              <a:t>Theory of Moral Sentiment </a:t>
            </a:r>
            <a:r>
              <a:rPr lang="en-GB" i="1" dirty="0" smtClean="0"/>
              <a:t>(1759): </a:t>
            </a:r>
            <a:endParaRPr lang="en-GB" dirty="0"/>
          </a:p>
          <a:p>
            <a:endParaRPr lang="en-GB" dirty="0" smtClean="0"/>
          </a:p>
          <a:p>
            <a:r>
              <a:rPr lang="en-GB" dirty="0"/>
              <a:t>	</a:t>
            </a:r>
            <a:r>
              <a:rPr lang="en-GB" dirty="0" smtClean="0"/>
              <a:t>attempt </a:t>
            </a:r>
            <a:r>
              <a:rPr lang="en-GB" dirty="0"/>
              <a:t>to develop a coherent </a:t>
            </a:r>
            <a:r>
              <a:rPr lang="en-GB" dirty="0" smtClean="0"/>
              <a:t>	and </a:t>
            </a:r>
            <a:r>
              <a:rPr lang="en-GB" dirty="0"/>
              <a:t>plausible account by which </a:t>
            </a:r>
            <a:r>
              <a:rPr lang="en-GB" dirty="0" smtClean="0"/>
              <a:t>	we </a:t>
            </a:r>
            <a:r>
              <a:rPr lang="en-GB" dirty="0"/>
              <a:t>learn the principles of </a:t>
            </a:r>
            <a:r>
              <a:rPr lang="en-GB" dirty="0" smtClean="0"/>
              <a:t>	morality </a:t>
            </a:r>
            <a:r>
              <a:rPr lang="en-GB" dirty="0"/>
              <a:t>from </a:t>
            </a:r>
            <a:r>
              <a:rPr lang="en-GB" dirty="0" smtClean="0"/>
              <a:t>our experience 	of </a:t>
            </a:r>
            <a:r>
              <a:rPr lang="en-GB" dirty="0"/>
              <a:t>common life without </a:t>
            </a:r>
            <a:r>
              <a:rPr lang="en-GB" dirty="0" smtClean="0"/>
              <a:t>	descending 	into </a:t>
            </a:r>
            <a:r>
              <a:rPr lang="en-GB" dirty="0"/>
              <a:t>wanton </a:t>
            </a:r>
            <a:r>
              <a:rPr lang="en-GB" dirty="0" smtClean="0"/>
              <a:t>scepticism </a:t>
            </a:r>
            <a:r>
              <a:rPr lang="en-GB" dirty="0"/>
              <a:t>like  </a:t>
            </a:r>
            <a:r>
              <a:rPr lang="en-GB" dirty="0" smtClean="0"/>
              <a:t>	Mandeville.</a:t>
            </a:r>
            <a:endParaRPr lang="en-US" dirty="0"/>
          </a:p>
        </p:txBody>
      </p:sp>
      <p:sp>
        <p:nvSpPr>
          <p:cNvPr id="7" name="Rectangle 6"/>
          <p:cNvSpPr/>
          <p:nvPr/>
        </p:nvSpPr>
        <p:spPr>
          <a:xfrm>
            <a:off x="4191955" y="3792999"/>
            <a:ext cx="4952045" cy="2308324"/>
          </a:xfrm>
          <a:prstGeom prst="rect">
            <a:avLst/>
          </a:prstGeom>
        </p:spPr>
        <p:txBody>
          <a:bodyPr wrap="square">
            <a:spAutoFit/>
          </a:bodyPr>
          <a:lstStyle/>
          <a:p>
            <a:r>
              <a:rPr lang="en-GB" b="1" dirty="0" smtClean="0"/>
              <a:t>Central concept is ‘sympathy’:</a:t>
            </a:r>
          </a:p>
          <a:p>
            <a:r>
              <a:rPr lang="en-GB" dirty="0" smtClean="0"/>
              <a:t>Smith </a:t>
            </a:r>
            <a:r>
              <a:rPr lang="en-GB" dirty="0"/>
              <a:t>great achievement is that he turned </a:t>
            </a:r>
            <a:r>
              <a:rPr lang="en-GB" dirty="0" smtClean="0"/>
              <a:t>sympathy into </a:t>
            </a:r>
            <a:r>
              <a:rPr lang="en-GB" dirty="0"/>
              <a:t>the governing principle of a theory of </a:t>
            </a:r>
            <a:r>
              <a:rPr lang="en-GB" dirty="0" smtClean="0"/>
              <a:t>sociability </a:t>
            </a:r>
            <a:r>
              <a:rPr lang="en-GB" dirty="0"/>
              <a:t>on which a theory of commerce could be based. </a:t>
            </a:r>
            <a:endParaRPr lang="en-GB" dirty="0" smtClean="0"/>
          </a:p>
          <a:p>
            <a:endParaRPr lang="en-GB" dirty="0"/>
          </a:p>
          <a:p>
            <a:r>
              <a:rPr lang="en-US" b="1" dirty="0" smtClean="0"/>
              <a:t>‘[The] greatest </a:t>
            </a:r>
            <a:r>
              <a:rPr lang="en-US" b="1" dirty="0"/>
              <a:t>human happiness arises from the consciousness of being beloved’</a:t>
            </a:r>
            <a:r>
              <a:rPr lang="en-GB" dirty="0"/>
              <a:t> </a:t>
            </a:r>
            <a:endParaRPr lang="en-GB" dirty="0"/>
          </a:p>
        </p:txBody>
      </p:sp>
    </p:spTree>
    <p:extLst>
      <p:ext uri="{BB962C8B-B14F-4D97-AF65-F5344CB8AC3E}">
        <p14:creationId xmlns:p14="http://schemas.microsoft.com/office/powerpoint/2010/main" val="2150845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15179" y="1583139"/>
            <a:ext cx="8052609" cy="5078314"/>
          </a:xfrm>
          <a:prstGeom prst="rect">
            <a:avLst/>
          </a:prstGeom>
        </p:spPr>
        <p:txBody>
          <a:bodyPr wrap="square">
            <a:spAutoFit/>
          </a:bodyPr>
          <a:lstStyle/>
          <a:p>
            <a:r>
              <a:rPr lang="en-GB" dirty="0" smtClean="0"/>
              <a:t>Distribution of wealth in society depends on our innate sympathy with the rich</a:t>
            </a:r>
            <a:r>
              <a:rPr lang="en-GB" dirty="0" smtClean="0"/>
              <a:t>:</a:t>
            </a:r>
          </a:p>
          <a:p>
            <a:endParaRPr lang="en-GB" dirty="0"/>
          </a:p>
          <a:p>
            <a:endParaRPr lang="en-US" dirty="0" smtClean="0"/>
          </a:p>
          <a:p>
            <a:r>
              <a:rPr lang="en-US" dirty="0" smtClean="0"/>
              <a:t>‘</a:t>
            </a:r>
            <a:r>
              <a:rPr lang="en-US" dirty="0"/>
              <a:t>It is this deception which rouses and keeps in continual motion the industry of mankind. It is this which first prompted them to cultivate the ground, to build houses, to found cities and commonwealths, and to invent and improve all the sciences and arts, which ennoble and embellish human life; which have entirely changed the whole face of the globe, have turned the rude forests of nature into agreeable and fertile plains, and made the trackless and barren ocean a new fund of subsistence, and the great high road of communication to the different nations of the earth.’</a:t>
            </a:r>
            <a:endParaRPr lang="en-GB" dirty="0"/>
          </a:p>
          <a:p>
            <a:endParaRPr lang="en-GB" dirty="0" smtClean="0"/>
          </a:p>
          <a:p>
            <a:endParaRPr lang="en-GB" dirty="0"/>
          </a:p>
          <a:p>
            <a:r>
              <a:rPr lang="en-GB" dirty="0" smtClean="0"/>
              <a:t>‘led </a:t>
            </a:r>
            <a:r>
              <a:rPr lang="en-GB" dirty="0"/>
              <a:t>by an invisible hand to make nearly the same distribution of the necessaries of life, which would have been made, had the earth been divided into equal portions among its inhabitants’</a:t>
            </a:r>
            <a:r>
              <a:rPr lang="en-GB" dirty="0" smtClean="0"/>
              <a:t>.</a:t>
            </a:r>
          </a:p>
          <a:p>
            <a:r>
              <a:rPr lang="en-GB" dirty="0" smtClean="0"/>
              <a:t>(</a:t>
            </a:r>
            <a:r>
              <a:rPr lang="en-GB" dirty="0"/>
              <a:t>the trickle-down effect):</a:t>
            </a:r>
          </a:p>
          <a:p>
            <a:endParaRPr lang="en-GB" dirty="0"/>
          </a:p>
        </p:txBody>
      </p:sp>
      <p:sp>
        <p:nvSpPr>
          <p:cNvPr id="4" name="TextBox 3"/>
          <p:cNvSpPr txBox="1"/>
          <p:nvPr/>
        </p:nvSpPr>
        <p:spPr>
          <a:xfrm>
            <a:off x="643619" y="662919"/>
            <a:ext cx="8500381" cy="646331"/>
          </a:xfrm>
          <a:prstGeom prst="rect">
            <a:avLst/>
          </a:prstGeom>
          <a:noFill/>
        </p:spPr>
        <p:txBody>
          <a:bodyPr wrap="square" rtlCol="0">
            <a:spAutoFit/>
          </a:bodyPr>
          <a:lstStyle/>
          <a:p>
            <a:r>
              <a:rPr lang="en-US" b="1" dirty="0" smtClean="0"/>
              <a:t>Sympathy stands at the core of all human action, including  the accumulation and distribution of wealth</a:t>
            </a:r>
            <a:r>
              <a:rPr lang="en-US" dirty="0" smtClean="0"/>
              <a:t>:</a:t>
            </a:r>
            <a:endParaRPr lang="en-US" dirty="0"/>
          </a:p>
        </p:txBody>
      </p:sp>
    </p:spTree>
    <p:extLst>
      <p:ext uri="{BB962C8B-B14F-4D97-AF65-F5344CB8AC3E}">
        <p14:creationId xmlns:p14="http://schemas.microsoft.com/office/powerpoint/2010/main" val="5462419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mith_adam_an_inquiry_into_the_nature_and_causes_of_the_wealth_of_nati_d5382781h.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332" y="218792"/>
            <a:ext cx="8158496" cy="4895098"/>
          </a:xfrm>
          <a:prstGeom prst="rect">
            <a:avLst/>
          </a:prstGeom>
        </p:spPr>
      </p:pic>
      <p:sp>
        <p:nvSpPr>
          <p:cNvPr id="2" name="TextBox 1"/>
          <p:cNvSpPr txBox="1"/>
          <p:nvPr/>
        </p:nvSpPr>
        <p:spPr>
          <a:xfrm>
            <a:off x="1448732" y="5616986"/>
            <a:ext cx="2916183" cy="369332"/>
          </a:xfrm>
          <a:prstGeom prst="rect">
            <a:avLst/>
          </a:prstGeom>
          <a:noFill/>
        </p:spPr>
        <p:txBody>
          <a:bodyPr wrap="none" rtlCol="0">
            <a:spAutoFit/>
          </a:bodyPr>
          <a:lstStyle/>
          <a:p>
            <a:r>
              <a:rPr lang="en-US" b="1" dirty="0" smtClean="0"/>
              <a:t>The Wealth of Nations, 1776</a:t>
            </a:r>
            <a:endParaRPr lang="en-US" b="1" dirty="0"/>
          </a:p>
        </p:txBody>
      </p:sp>
    </p:spTree>
    <p:extLst>
      <p:ext uri="{BB962C8B-B14F-4D97-AF65-F5344CB8AC3E}">
        <p14:creationId xmlns:p14="http://schemas.microsoft.com/office/powerpoint/2010/main" val="443998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6888" y="541544"/>
            <a:ext cx="8677113" cy="5632312"/>
          </a:xfrm>
          <a:prstGeom prst="rect">
            <a:avLst/>
          </a:prstGeom>
          <a:noFill/>
        </p:spPr>
        <p:txBody>
          <a:bodyPr wrap="square" rtlCol="0">
            <a:spAutoFit/>
          </a:bodyPr>
          <a:lstStyle/>
          <a:p>
            <a:r>
              <a:rPr lang="en-US" i="1" dirty="0" smtClean="0"/>
              <a:t>The Wealth of Nations</a:t>
            </a:r>
            <a:r>
              <a:rPr lang="en-US" dirty="0" smtClean="0"/>
              <a:t> fights on two fronts: </a:t>
            </a:r>
          </a:p>
          <a:p>
            <a:endParaRPr lang="en-US" dirty="0"/>
          </a:p>
          <a:p>
            <a:pPr marL="342900" lvl="0" indent="-342900">
              <a:buAutoNum type="arabicPeriod"/>
            </a:pPr>
            <a:r>
              <a:rPr lang="en-GB" b="1" dirty="0" smtClean="0"/>
              <a:t>Mercantilism</a:t>
            </a:r>
            <a:r>
              <a:rPr lang="en-GB" dirty="0"/>
              <a:t>: </a:t>
            </a:r>
            <a:r>
              <a:rPr lang="en-GB" dirty="0" smtClean="0"/>
              <a:t>an </a:t>
            </a:r>
            <a:r>
              <a:rPr lang="en-GB" dirty="0"/>
              <a:t>economic theory and practice, dominant in Europe from the 16th to the 18th century which promoted the idea that a nation’s wealth was the amount of money or gold that it </a:t>
            </a:r>
            <a:r>
              <a:rPr lang="en-GB" dirty="0" smtClean="0"/>
              <a:t>possessed. This </a:t>
            </a:r>
            <a:r>
              <a:rPr lang="en-GB" dirty="0"/>
              <a:t>implied that to become richer, a nation needed </a:t>
            </a:r>
            <a:r>
              <a:rPr lang="en-GB" dirty="0" smtClean="0"/>
              <a:t>to </a:t>
            </a:r>
            <a:r>
              <a:rPr lang="en-GB" dirty="0"/>
              <a:t>sell as much as possible to </a:t>
            </a:r>
            <a:r>
              <a:rPr lang="en-GB" dirty="0" smtClean="0"/>
              <a:t>others</a:t>
            </a:r>
            <a:r>
              <a:rPr lang="en-GB" dirty="0"/>
              <a:t>, in order to get as much coin as </a:t>
            </a:r>
            <a:r>
              <a:rPr lang="en-GB" dirty="0" smtClean="0"/>
              <a:t>possible </a:t>
            </a:r>
            <a:r>
              <a:rPr lang="en-GB" dirty="0"/>
              <a:t>in return; and it needed to buy as little as possible from others, in order to prevent its cash reserves leaking abroad. The view of trade led to the creation of a vast network of important </a:t>
            </a:r>
            <a:r>
              <a:rPr lang="en-GB" dirty="0" err="1" smtClean="0"/>
              <a:t>tarrifs</a:t>
            </a:r>
            <a:r>
              <a:rPr lang="en-GB" dirty="0"/>
              <a:t>, export subsidies, taxes and preference for domestic industries, all designed to </a:t>
            </a:r>
            <a:r>
              <a:rPr lang="en-GB"/>
              <a:t>limit </a:t>
            </a:r>
            <a:r>
              <a:rPr lang="en-GB" smtClean="0"/>
              <a:t>imports </a:t>
            </a:r>
            <a:r>
              <a:rPr lang="en-GB" dirty="0"/>
              <a:t>and promote exports. It is the economic counterpart of political absolutism. </a:t>
            </a:r>
          </a:p>
          <a:p>
            <a:pPr marL="342900" lvl="0" indent="-342900">
              <a:buAutoNum type="arabicPeriod"/>
            </a:pPr>
            <a:endParaRPr lang="en-GB" dirty="0" smtClean="0"/>
          </a:p>
          <a:p>
            <a:pPr marL="342900" indent="-342900">
              <a:buFontTx/>
              <a:buAutoNum type="arabicPeriod"/>
            </a:pPr>
            <a:r>
              <a:rPr lang="en-GB" b="1" dirty="0" err="1"/>
              <a:t>Physiocracy</a:t>
            </a:r>
            <a:r>
              <a:rPr lang="en-GB" dirty="0"/>
              <a:t>: (from the </a:t>
            </a:r>
            <a:r>
              <a:rPr lang="en-GB" u="sng" dirty="0"/>
              <a:t>Greek</a:t>
            </a:r>
            <a:r>
              <a:rPr lang="en-GB" dirty="0"/>
              <a:t> for </a:t>
            </a:r>
            <a:r>
              <a:rPr lang="en-GB" dirty="0" smtClean="0"/>
              <a:t>‘Government </a:t>
            </a:r>
            <a:r>
              <a:rPr lang="en-GB" dirty="0"/>
              <a:t>of </a:t>
            </a:r>
            <a:r>
              <a:rPr lang="en-GB" dirty="0" smtClean="0"/>
              <a:t>Nature’): </a:t>
            </a:r>
            <a:r>
              <a:rPr lang="en-GB" dirty="0"/>
              <a:t>an economic theory developed by a group of </a:t>
            </a:r>
            <a:r>
              <a:rPr lang="en-GB" dirty="0" smtClean="0"/>
              <a:t>18</a:t>
            </a:r>
            <a:r>
              <a:rPr lang="en-GB" baseline="30000" dirty="0" smtClean="0"/>
              <a:t>th</a:t>
            </a:r>
            <a:r>
              <a:rPr lang="en-GB" dirty="0" smtClean="0"/>
              <a:t>-century </a:t>
            </a:r>
            <a:r>
              <a:rPr lang="en-GB" dirty="0"/>
              <a:t>enlightened French economists who believed that the wealth of nations was derived solely from the value of "land agriculture" or "land development" and that agricultural products should be highly priced. Moreover, it was argued that manufactures work was unproductive. The movement was particularly dominated by François Quesnay (1694–1774) and Anne-Robert-Jacques Turgot (1727–1781</a:t>
            </a:r>
            <a:r>
              <a:rPr lang="en-GB" dirty="0" smtClean="0"/>
              <a:t>)</a:t>
            </a:r>
            <a:endParaRPr lang="en-GB" dirty="0"/>
          </a:p>
          <a:p>
            <a:endParaRPr lang="en-US" dirty="0"/>
          </a:p>
        </p:txBody>
      </p:sp>
    </p:spTree>
    <p:extLst>
      <p:ext uri="{BB962C8B-B14F-4D97-AF65-F5344CB8AC3E}">
        <p14:creationId xmlns:p14="http://schemas.microsoft.com/office/powerpoint/2010/main" val="25155637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3084" y="125219"/>
            <a:ext cx="8281021" cy="7017307"/>
          </a:xfrm>
          <a:prstGeom prst="rect">
            <a:avLst/>
          </a:prstGeom>
        </p:spPr>
        <p:txBody>
          <a:bodyPr wrap="square">
            <a:spAutoFit/>
          </a:bodyPr>
          <a:lstStyle/>
          <a:p>
            <a:r>
              <a:rPr lang="en-GB" dirty="0"/>
              <a:t> </a:t>
            </a:r>
            <a:r>
              <a:rPr lang="en-GB" b="1" dirty="0" smtClean="0"/>
              <a:t>Central claims: </a:t>
            </a:r>
          </a:p>
          <a:p>
            <a:pPr marL="342900" lvl="0" indent="-342900">
              <a:buAutoNum type="arabicPeriod"/>
            </a:pPr>
            <a:r>
              <a:rPr lang="en-GB" dirty="0" smtClean="0"/>
              <a:t>Regulation </a:t>
            </a:r>
            <a:r>
              <a:rPr lang="en-GB" dirty="0"/>
              <a:t>on commerce are ill-founded and counterproductive – against mercantilism  -- he focuses on agriculture and commerce. </a:t>
            </a:r>
          </a:p>
          <a:p>
            <a:pPr marL="342900" lvl="0" indent="-342900">
              <a:buAutoNum type="arabicPeriod"/>
            </a:pPr>
            <a:endParaRPr lang="en-GB" dirty="0" smtClean="0"/>
          </a:p>
          <a:p>
            <a:pPr marL="342900" lvl="0" indent="-342900">
              <a:buAutoNum type="arabicPeriod"/>
            </a:pPr>
            <a:r>
              <a:rPr lang="en-GB" dirty="0" smtClean="0"/>
              <a:t>Real </a:t>
            </a:r>
            <a:r>
              <a:rPr lang="en-GB" dirty="0"/>
              <a:t>measure of a nation’s wealth is the stream of goods and services that it creates.  – </a:t>
            </a:r>
            <a:r>
              <a:rPr lang="en-GB" dirty="0" smtClean="0"/>
              <a:t>invents ‘gross domestic product; the nations </a:t>
            </a:r>
            <a:r>
              <a:rPr lang="en-GB" dirty="0"/>
              <a:t>productive capacities needed to be set </a:t>
            </a:r>
            <a:r>
              <a:rPr lang="en-GB" dirty="0" smtClean="0"/>
              <a:t>free.</a:t>
            </a:r>
          </a:p>
          <a:p>
            <a:pPr marL="342900" lvl="0" indent="-342900">
              <a:buAutoNum type="arabicPeriod"/>
            </a:pPr>
            <a:endParaRPr lang="en-GB" dirty="0" smtClean="0"/>
          </a:p>
          <a:p>
            <a:pPr marL="342900" lvl="0" indent="-342900">
              <a:buAutoNum type="arabicPeriod"/>
            </a:pPr>
            <a:r>
              <a:rPr lang="en-GB" dirty="0" smtClean="0"/>
              <a:t>Productive capacity </a:t>
            </a:r>
            <a:r>
              <a:rPr lang="en-GB" dirty="0"/>
              <a:t>rests on the division of labour and the accumulation of capital that makes it possible. (more efficient by breaking production down into small task, each undertaken by a specialist </a:t>
            </a:r>
            <a:r>
              <a:rPr lang="en-GB" dirty="0" smtClean="0"/>
              <a:t>hand).</a:t>
            </a:r>
          </a:p>
          <a:p>
            <a:pPr marL="342900" lvl="0" indent="-342900">
              <a:buAutoNum type="arabicPeriod"/>
            </a:pPr>
            <a:endParaRPr lang="en-GB" dirty="0" smtClean="0"/>
          </a:p>
          <a:p>
            <a:pPr marL="342900" lvl="0" indent="-342900">
              <a:buAutoNum type="arabicPeriod"/>
            </a:pPr>
            <a:r>
              <a:rPr lang="en-GB" dirty="0" smtClean="0"/>
              <a:t>Future </a:t>
            </a:r>
            <a:r>
              <a:rPr lang="en-GB" dirty="0"/>
              <a:t>income depends upon this capital accumulation. </a:t>
            </a:r>
            <a:endParaRPr lang="en-GB" dirty="0" smtClean="0"/>
          </a:p>
          <a:p>
            <a:pPr marL="342900" lvl="0" indent="-342900">
              <a:buAutoNum type="arabicPeriod"/>
            </a:pPr>
            <a:endParaRPr lang="en-GB" dirty="0"/>
          </a:p>
          <a:p>
            <a:pPr marL="342900" indent="-342900">
              <a:buFontTx/>
              <a:buAutoNum type="arabicPeriod"/>
            </a:pPr>
            <a:r>
              <a:rPr lang="en-GB" dirty="0" smtClean="0"/>
              <a:t>This system of accumulation is more or less automatic</a:t>
            </a:r>
            <a:r>
              <a:rPr lang="en-GB" dirty="0"/>
              <a:t>. Where things are scarce, people are prepared to pay more for them: there is more profit in supplying hem, so producers invest more capital in order to produce more. Where there is a glut, prices and </a:t>
            </a:r>
            <a:r>
              <a:rPr lang="en-GB" dirty="0" smtClean="0"/>
              <a:t>profits </a:t>
            </a:r>
            <a:r>
              <a:rPr lang="en-GB" dirty="0"/>
              <a:t>are low and producers switch their capital and enterprise elsewhere. Industry thus remains focused on the nation’s most important need, without the need for central direction. </a:t>
            </a:r>
          </a:p>
          <a:p>
            <a:pPr marL="342900" indent="-342900">
              <a:buFontTx/>
              <a:buAutoNum type="arabicPeriod"/>
            </a:pPr>
            <a:endParaRPr lang="en-GB" dirty="0" smtClean="0"/>
          </a:p>
          <a:p>
            <a:pPr marL="342900" indent="-342900">
              <a:buFontTx/>
              <a:buAutoNum type="arabicPeriod"/>
            </a:pPr>
            <a:r>
              <a:rPr lang="en-GB" dirty="0" smtClean="0"/>
              <a:t> </a:t>
            </a:r>
            <a:r>
              <a:rPr lang="en-GB" dirty="0"/>
              <a:t>D</a:t>
            </a:r>
            <a:r>
              <a:rPr lang="en-GB" dirty="0" smtClean="0"/>
              <a:t>ifferent stages of economic progress </a:t>
            </a:r>
            <a:r>
              <a:rPr lang="en-GB" dirty="0"/>
              <a:t>produce different governmental institutions. </a:t>
            </a:r>
            <a:r>
              <a:rPr lang="en-GB" dirty="0" smtClean="0"/>
              <a:t>(</a:t>
            </a:r>
            <a:r>
              <a:rPr lang="en-GB" dirty="0" err="1" smtClean="0"/>
              <a:t>ecomomic</a:t>
            </a:r>
            <a:r>
              <a:rPr lang="en-GB" dirty="0" smtClean="0"/>
              <a:t> </a:t>
            </a:r>
            <a:r>
              <a:rPr lang="en-GB" dirty="0" err="1" smtClean="0"/>
              <a:t>develoment</a:t>
            </a:r>
            <a:r>
              <a:rPr lang="en-GB" dirty="0" smtClean="0"/>
              <a:t> linked to the stage theory of </a:t>
            </a:r>
            <a:r>
              <a:rPr lang="en-GB" dirty="0" err="1" smtClean="0"/>
              <a:t>cilivisation</a:t>
            </a:r>
            <a:r>
              <a:rPr lang="en-GB" dirty="0" smtClean="0"/>
              <a:t>)</a:t>
            </a:r>
            <a:endParaRPr lang="en-GB" dirty="0"/>
          </a:p>
          <a:p>
            <a:pPr marL="342900" lvl="0" indent="-342900">
              <a:buAutoNum type="arabicPeriod"/>
            </a:pPr>
            <a:endParaRPr lang="en-GB" dirty="0" smtClean="0"/>
          </a:p>
          <a:p>
            <a:pPr marL="342900" lvl="0" indent="-342900">
              <a:buAutoNum type="arabicPeriod"/>
            </a:pPr>
            <a:endParaRPr lang="en-GB" dirty="0"/>
          </a:p>
        </p:txBody>
      </p:sp>
    </p:spTree>
    <p:extLst>
      <p:ext uri="{BB962C8B-B14F-4D97-AF65-F5344CB8AC3E}">
        <p14:creationId xmlns:p14="http://schemas.microsoft.com/office/powerpoint/2010/main" val="2645008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9457" y="0"/>
            <a:ext cx="2374900" cy="3429000"/>
          </a:xfrm>
          <a:prstGeom prst="rect">
            <a:avLst/>
          </a:prstGeom>
        </p:spPr>
      </p:pic>
      <p:pic>
        <p:nvPicPr>
          <p:cNvPr id="5" name="Picture 4" descr="Friedrich_Hayek_portrait-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3714" y="213487"/>
            <a:ext cx="2133600" cy="2768600"/>
          </a:xfrm>
          <a:prstGeom prst="rect">
            <a:avLst/>
          </a:prstGeom>
        </p:spPr>
      </p:pic>
      <p:sp>
        <p:nvSpPr>
          <p:cNvPr id="6" name="TextBox 5"/>
          <p:cNvSpPr txBox="1"/>
          <p:nvPr/>
        </p:nvSpPr>
        <p:spPr>
          <a:xfrm>
            <a:off x="6243714" y="3219929"/>
            <a:ext cx="2341362" cy="646331"/>
          </a:xfrm>
          <a:prstGeom prst="rect">
            <a:avLst/>
          </a:prstGeom>
          <a:noFill/>
        </p:spPr>
        <p:txBody>
          <a:bodyPr wrap="square" rtlCol="0">
            <a:spAutoFit/>
          </a:bodyPr>
          <a:lstStyle/>
          <a:p>
            <a:r>
              <a:rPr lang="en-US" dirty="0"/>
              <a:t>Friedrich Hayek 1899</a:t>
            </a:r>
            <a:r>
              <a:rPr lang="en-US" dirty="0" smtClean="0"/>
              <a:t>-1992</a:t>
            </a:r>
            <a:endParaRPr lang="en-US" dirty="0"/>
          </a:p>
        </p:txBody>
      </p:sp>
      <p:sp>
        <p:nvSpPr>
          <p:cNvPr id="7" name="TextBox 6"/>
          <p:cNvSpPr txBox="1"/>
          <p:nvPr/>
        </p:nvSpPr>
        <p:spPr>
          <a:xfrm>
            <a:off x="1878405" y="5846164"/>
            <a:ext cx="4365309" cy="369332"/>
          </a:xfrm>
          <a:prstGeom prst="rect">
            <a:avLst/>
          </a:prstGeom>
          <a:noFill/>
        </p:spPr>
        <p:txBody>
          <a:bodyPr wrap="square" rtlCol="0">
            <a:spAutoFit/>
          </a:bodyPr>
          <a:lstStyle/>
          <a:p>
            <a:endParaRPr lang="en-US" dirty="0"/>
          </a:p>
        </p:txBody>
      </p:sp>
      <p:sp>
        <p:nvSpPr>
          <p:cNvPr id="8" name="TextBox 7"/>
          <p:cNvSpPr txBox="1"/>
          <p:nvPr/>
        </p:nvSpPr>
        <p:spPr>
          <a:xfrm>
            <a:off x="2030805" y="5998564"/>
            <a:ext cx="4365309" cy="369332"/>
          </a:xfrm>
          <a:prstGeom prst="rect">
            <a:avLst/>
          </a:prstGeom>
          <a:noFill/>
        </p:spPr>
        <p:txBody>
          <a:bodyPr wrap="square" rtlCol="0">
            <a:spAutoFit/>
          </a:bodyPr>
          <a:lstStyle/>
          <a:p>
            <a:endParaRPr lang="en-US" dirty="0"/>
          </a:p>
        </p:txBody>
      </p:sp>
      <p:sp>
        <p:nvSpPr>
          <p:cNvPr id="9" name="TextBox 8"/>
          <p:cNvSpPr txBox="1"/>
          <p:nvPr/>
        </p:nvSpPr>
        <p:spPr>
          <a:xfrm>
            <a:off x="1481559" y="5846164"/>
            <a:ext cx="5066955" cy="674132"/>
          </a:xfrm>
          <a:prstGeom prst="rect">
            <a:avLst/>
          </a:prstGeom>
          <a:noFill/>
        </p:spPr>
        <p:txBody>
          <a:bodyPr wrap="square" rtlCol="0">
            <a:spAutoFit/>
          </a:bodyPr>
          <a:lstStyle/>
          <a:p>
            <a:endParaRPr lang="en-US" dirty="0"/>
          </a:p>
        </p:txBody>
      </p:sp>
      <p:sp>
        <p:nvSpPr>
          <p:cNvPr id="10" name="TextBox 9"/>
          <p:cNvSpPr txBox="1"/>
          <p:nvPr/>
        </p:nvSpPr>
        <p:spPr>
          <a:xfrm>
            <a:off x="882329" y="5608085"/>
            <a:ext cx="5818586" cy="1064611"/>
          </a:xfrm>
          <a:prstGeom prst="rect">
            <a:avLst/>
          </a:prstGeom>
          <a:noFill/>
        </p:spPr>
        <p:txBody>
          <a:bodyPr wrap="square" rtlCol="0">
            <a:spAutoFit/>
          </a:bodyPr>
          <a:lstStyle/>
          <a:p>
            <a:endParaRPr lang="en-US" dirty="0"/>
          </a:p>
        </p:txBody>
      </p:sp>
      <p:sp>
        <p:nvSpPr>
          <p:cNvPr id="11" name="TextBox 10"/>
          <p:cNvSpPr txBox="1"/>
          <p:nvPr/>
        </p:nvSpPr>
        <p:spPr>
          <a:xfrm>
            <a:off x="1633959" y="5998564"/>
            <a:ext cx="5066955" cy="674132"/>
          </a:xfrm>
          <a:prstGeom prst="rect">
            <a:avLst/>
          </a:prstGeom>
          <a:noFill/>
        </p:spPr>
        <p:txBody>
          <a:bodyPr wrap="square" rtlCol="0">
            <a:spAutoFit/>
          </a:bodyPr>
          <a:lstStyle/>
          <a:p>
            <a:endParaRPr lang="en-US" dirty="0"/>
          </a:p>
        </p:txBody>
      </p:sp>
      <p:sp>
        <p:nvSpPr>
          <p:cNvPr id="12" name="TextBox 11"/>
          <p:cNvSpPr txBox="1"/>
          <p:nvPr/>
        </p:nvSpPr>
        <p:spPr>
          <a:xfrm>
            <a:off x="250398" y="4024911"/>
            <a:ext cx="8126916" cy="2862323"/>
          </a:xfrm>
          <a:prstGeom prst="rect">
            <a:avLst/>
          </a:prstGeom>
          <a:noFill/>
        </p:spPr>
        <p:txBody>
          <a:bodyPr wrap="square" rtlCol="0">
            <a:spAutoFit/>
          </a:bodyPr>
          <a:lstStyle/>
          <a:p>
            <a:endParaRPr lang="en-US" dirty="0" smtClean="0"/>
          </a:p>
          <a:p>
            <a:r>
              <a:rPr lang="en-US" dirty="0" smtClean="0"/>
              <a:t>Austrian, later British economist and philosopher, best known for his defense of </a:t>
            </a:r>
            <a:r>
              <a:rPr lang="en-US" u="sng" dirty="0" smtClean="0"/>
              <a:t>classical liberalism</a:t>
            </a:r>
            <a:r>
              <a:rPr lang="en-US" dirty="0" smtClean="0"/>
              <a:t>; also </a:t>
            </a:r>
            <a:r>
              <a:rPr lang="en-US" dirty="0"/>
              <a:t>called ‘neoliberalism’</a:t>
            </a:r>
            <a:r>
              <a:rPr lang="en-US" dirty="0" smtClean="0"/>
              <a:t>; argues </a:t>
            </a:r>
            <a:r>
              <a:rPr lang="en-US" dirty="0"/>
              <a:t>that the abandonment of individualism and classical liberalism inevitably leads to a loss of freedom, the creation of an oppressive society, the tyranny of a dictator, and the serfdom of the </a:t>
            </a:r>
            <a:r>
              <a:rPr lang="en-US" dirty="0" smtClean="0"/>
              <a:t>individual; </a:t>
            </a:r>
            <a:r>
              <a:rPr lang="en-US" dirty="0" err="1" smtClean="0"/>
              <a:t>noblel</a:t>
            </a:r>
            <a:r>
              <a:rPr lang="en-US" dirty="0" smtClean="0"/>
              <a:t> prize in 1974</a:t>
            </a:r>
          </a:p>
          <a:p>
            <a:endParaRPr lang="en-US" dirty="0"/>
          </a:p>
          <a:p>
            <a:r>
              <a:rPr lang="en-US" dirty="0" smtClean="0"/>
              <a:t>Classical liberalism:  is a political philosophy and ideology belonging to liberalism in which primary emphasis is placed on securing the freedom of the individual by limiting the power of the government. </a:t>
            </a:r>
            <a:endParaRPr lang="en-US" dirty="0"/>
          </a:p>
        </p:txBody>
      </p:sp>
      <p:pic>
        <p:nvPicPr>
          <p:cNvPr id="2" name="Picture 1" descr="220px-The-Road-to-Serfdom-First-Edition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4822" y="0"/>
            <a:ext cx="2314728" cy="3671991"/>
          </a:xfrm>
          <a:prstGeom prst="rect">
            <a:avLst/>
          </a:prstGeom>
        </p:spPr>
      </p:pic>
      <p:sp>
        <p:nvSpPr>
          <p:cNvPr id="3" name="TextBox 2"/>
          <p:cNvSpPr txBox="1"/>
          <p:nvPr/>
        </p:nvSpPr>
        <p:spPr>
          <a:xfrm>
            <a:off x="411368" y="3899691"/>
            <a:ext cx="792630" cy="369332"/>
          </a:xfrm>
          <a:prstGeom prst="rect">
            <a:avLst/>
          </a:prstGeom>
          <a:noFill/>
        </p:spPr>
        <p:txBody>
          <a:bodyPr wrap="none" rtlCol="0">
            <a:spAutoFit/>
          </a:bodyPr>
          <a:lstStyle/>
          <a:p>
            <a:r>
              <a:rPr lang="en-US" dirty="0" smtClean="0"/>
              <a:t>(1944)</a:t>
            </a:r>
            <a:endParaRPr lang="en-US" dirty="0"/>
          </a:p>
        </p:txBody>
      </p:sp>
      <p:sp>
        <p:nvSpPr>
          <p:cNvPr id="13" name="TextBox 12"/>
          <p:cNvSpPr txBox="1"/>
          <p:nvPr/>
        </p:nvSpPr>
        <p:spPr>
          <a:xfrm>
            <a:off x="3577115" y="3792360"/>
            <a:ext cx="792630" cy="369332"/>
          </a:xfrm>
          <a:prstGeom prst="rect">
            <a:avLst/>
          </a:prstGeom>
          <a:noFill/>
        </p:spPr>
        <p:txBody>
          <a:bodyPr wrap="none" rtlCol="0">
            <a:spAutoFit/>
          </a:bodyPr>
          <a:lstStyle/>
          <a:p>
            <a:r>
              <a:rPr lang="en-US" dirty="0" smtClean="0"/>
              <a:t>(1960)</a:t>
            </a:r>
            <a:endParaRPr lang="en-US" dirty="0"/>
          </a:p>
        </p:txBody>
      </p:sp>
    </p:spTree>
    <p:extLst>
      <p:ext uri="{BB962C8B-B14F-4D97-AF65-F5344CB8AC3E}">
        <p14:creationId xmlns:p14="http://schemas.microsoft.com/office/powerpoint/2010/main" val="1067592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08016" y="1443841"/>
            <a:ext cx="5349984" cy="5078314"/>
          </a:xfrm>
          <a:prstGeom prst="rect">
            <a:avLst/>
          </a:prstGeom>
        </p:spPr>
        <p:txBody>
          <a:bodyPr wrap="square">
            <a:spAutoFit/>
          </a:bodyPr>
          <a:lstStyle/>
          <a:p>
            <a:r>
              <a:rPr lang="en-US" dirty="0" smtClean="0"/>
              <a:t>“Adam </a:t>
            </a:r>
            <a:r>
              <a:rPr lang="en-US" dirty="0"/>
              <a:t>Smith’s decisive contribution [to the history of liberalism] was the account </a:t>
            </a:r>
            <a:r>
              <a:rPr lang="en-US" dirty="0" smtClean="0"/>
              <a:t>of</a:t>
            </a:r>
            <a:r>
              <a:rPr lang="en-GB" dirty="0" smtClean="0"/>
              <a:t> </a:t>
            </a:r>
            <a:r>
              <a:rPr lang="en-US" dirty="0" smtClean="0"/>
              <a:t>a </a:t>
            </a:r>
            <a:r>
              <a:rPr lang="en-US" dirty="0"/>
              <a:t>self-generating order which formed spontaneously if the individuals were</a:t>
            </a:r>
            <a:endParaRPr lang="en-GB" dirty="0"/>
          </a:p>
          <a:p>
            <a:r>
              <a:rPr lang="en-US" dirty="0"/>
              <a:t>restrained by appropriate rules of law. His </a:t>
            </a:r>
            <a:r>
              <a:rPr lang="en-US" i="1" dirty="0"/>
              <a:t>Inquiry into the Nature and Causes of </a:t>
            </a:r>
            <a:r>
              <a:rPr lang="en-US" i="1" dirty="0" smtClean="0"/>
              <a:t>the</a:t>
            </a:r>
            <a:r>
              <a:rPr lang="en-GB" i="1" dirty="0" smtClean="0"/>
              <a:t> </a:t>
            </a:r>
            <a:r>
              <a:rPr lang="en-US" i="1" dirty="0" smtClean="0"/>
              <a:t>Wealth </a:t>
            </a:r>
            <a:r>
              <a:rPr lang="en-US" i="1" dirty="0"/>
              <a:t>of Nations </a:t>
            </a:r>
            <a:r>
              <a:rPr lang="en-US" dirty="0"/>
              <a:t>marks perhaps more than any other single work the beginning </a:t>
            </a:r>
            <a:r>
              <a:rPr lang="en-US" dirty="0" smtClean="0"/>
              <a:t>of</a:t>
            </a:r>
            <a:r>
              <a:rPr lang="en-GB" dirty="0" smtClean="0"/>
              <a:t> </a:t>
            </a:r>
            <a:r>
              <a:rPr lang="en-US" dirty="0" smtClean="0"/>
              <a:t>the </a:t>
            </a:r>
            <a:r>
              <a:rPr lang="en-US" dirty="0"/>
              <a:t>development of modern liberalism. It made people understand that </a:t>
            </a:r>
            <a:r>
              <a:rPr lang="en-US" dirty="0" smtClean="0"/>
              <a:t>those</a:t>
            </a:r>
            <a:r>
              <a:rPr lang="en-GB" dirty="0" smtClean="0"/>
              <a:t> </a:t>
            </a:r>
            <a:r>
              <a:rPr lang="en-US" dirty="0" smtClean="0"/>
              <a:t>restrictions </a:t>
            </a:r>
            <a:r>
              <a:rPr lang="en-US" dirty="0"/>
              <a:t>on the powers of government which had originated </a:t>
            </a:r>
            <a:r>
              <a:rPr lang="en-US" dirty="0" smtClean="0"/>
              <a:t>from sheer distrust</a:t>
            </a:r>
            <a:r>
              <a:rPr lang="en-GB" dirty="0" smtClean="0"/>
              <a:t> </a:t>
            </a:r>
            <a:r>
              <a:rPr lang="en-US" dirty="0" smtClean="0"/>
              <a:t>of </a:t>
            </a:r>
            <a:r>
              <a:rPr lang="en-US" dirty="0"/>
              <a:t>all arbitrary power had become the chief cause of Britain’s economic prosperity</a:t>
            </a:r>
            <a:r>
              <a:rPr lang="en-US" dirty="0" smtClean="0"/>
              <a:t>.”</a:t>
            </a:r>
          </a:p>
          <a:p>
            <a:endParaRPr lang="en-US" dirty="0"/>
          </a:p>
          <a:p>
            <a:r>
              <a:rPr lang="en-US" b="1" dirty="0" smtClean="0"/>
              <a:t>“homo </a:t>
            </a:r>
            <a:r>
              <a:rPr lang="en-US" b="1" dirty="0" err="1" smtClean="0"/>
              <a:t>economicus</a:t>
            </a:r>
            <a:r>
              <a:rPr lang="en-US" b="1" dirty="0" smtClean="0"/>
              <a:t>”</a:t>
            </a:r>
            <a:r>
              <a:rPr lang="en-US" dirty="0" smtClean="0"/>
              <a:t>, </a:t>
            </a:r>
            <a:r>
              <a:rPr lang="en-US" dirty="0"/>
              <a:t>or economic man, is the concept in many </a:t>
            </a:r>
            <a:r>
              <a:rPr lang="en-US" dirty="0" smtClean="0"/>
              <a:t>current economic </a:t>
            </a:r>
            <a:r>
              <a:rPr lang="en-US" dirty="0"/>
              <a:t>theories portraying humans as consistently rational and narrowly self-interested agents who usually pursue their subjectively-defined ends optimally</a:t>
            </a:r>
            <a:r>
              <a:rPr lang="en-US" dirty="0" smtClean="0"/>
              <a:t>.</a:t>
            </a:r>
          </a:p>
          <a:p>
            <a:r>
              <a:rPr lang="en-US" dirty="0" smtClean="0"/>
              <a:t>(term first used in late nineteenth century)</a:t>
            </a:r>
            <a:endParaRPr lang="en-GB" dirty="0"/>
          </a:p>
        </p:txBody>
      </p:sp>
      <p:sp>
        <p:nvSpPr>
          <p:cNvPr id="2" name="TextBox 1"/>
          <p:cNvSpPr txBox="1"/>
          <p:nvPr/>
        </p:nvSpPr>
        <p:spPr>
          <a:xfrm>
            <a:off x="697537" y="679763"/>
            <a:ext cx="8513510" cy="369332"/>
          </a:xfrm>
          <a:prstGeom prst="rect">
            <a:avLst/>
          </a:prstGeom>
          <a:noFill/>
        </p:spPr>
        <p:txBody>
          <a:bodyPr wrap="square" rtlCol="0">
            <a:spAutoFit/>
          </a:bodyPr>
          <a:lstStyle/>
          <a:p>
            <a:r>
              <a:rPr lang="en-US" dirty="0" smtClean="0"/>
              <a:t>Hayek on Smith whom he celebrates as the inventor of economic liberalism:</a:t>
            </a:r>
            <a:endParaRPr lang="en-US" dirty="0"/>
          </a:p>
        </p:txBody>
      </p:sp>
    </p:spTree>
    <p:extLst>
      <p:ext uri="{BB962C8B-B14F-4D97-AF65-F5344CB8AC3E}">
        <p14:creationId xmlns:p14="http://schemas.microsoft.com/office/powerpoint/2010/main" val="1078929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6443" y="1196227"/>
            <a:ext cx="7619384" cy="3970318"/>
          </a:xfrm>
          <a:prstGeom prst="rect">
            <a:avLst/>
          </a:prstGeom>
          <a:noFill/>
        </p:spPr>
        <p:txBody>
          <a:bodyPr wrap="square" rtlCol="0">
            <a:spAutoFit/>
          </a:bodyPr>
          <a:lstStyle/>
          <a:p>
            <a:r>
              <a:rPr lang="en-GB" sz="3600" dirty="0" smtClean="0"/>
              <a:t>“It </a:t>
            </a:r>
            <a:r>
              <a:rPr lang="en-GB" sz="3600" dirty="0"/>
              <a:t>is not from the benevolence of the butcher, the brewer, or the baker that we expect our dinner, but from their regard to their own interest</a:t>
            </a:r>
            <a:r>
              <a:rPr lang="en-GB" sz="3600" dirty="0" smtClean="0"/>
              <a:t>.”</a:t>
            </a:r>
            <a:endParaRPr lang="en-GB" sz="3600" dirty="0"/>
          </a:p>
          <a:p>
            <a:endParaRPr lang="en-GB" sz="3600" dirty="0" smtClean="0"/>
          </a:p>
          <a:p>
            <a:r>
              <a:rPr lang="en-GB" sz="3600" dirty="0" smtClean="0"/>
              <a:t>(</a:t>
            </a:r>
            <a:r>
              <a:rPr lang="en-GB" sz="3600" dirty="0"/>
              <a:t>Smith, Wealth of Nations)</a:t>
            </a:r>
          </a:p>
          <a:p>
            <a:r>
              <a:rPr lang="en-US" dirty="0"/>
              <a:t>			</a:t>
            </a:r>
            <a:endParaRPr lang="en-GB" dirty="0"/>
          </a:p>
          <a:p>
            <a:endParaRPr lang="en-US" dirty="0"/>
          </a:p>
        </p:txBody>
      </p:sp>
    </p:spTree>
    <p:extLst>
      <p:ext uri="{BB962C8B-B14F-4D97-AF65-F5344CB8AC3E}">
        <p14:creationId xmlns:p14="http://schemas.microsoft.com/office/powerpoint/2010/main" val="1166508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4268" y="5484560"/>
            <a:ext cx="1386279" cy="369332"/>
          </a:xfrm>
          <a:prstGeom prst="rect">
            <a:avLst/>
          </a:prstGeom>
          <a:noFill/>
        </p:spPr>
        <p:txBody>
          <a:bodyPr wrap="none" rtlCol="0">
            <a:spAutoFit/>
          </a:bodyPr>
          <a:lstStyle/>
          <a:p>
            <a:r>
              <a:rPr lang="en-US" dirty="0" smtClean="0"/>
              <a:t>Adam Smith, </a:t>
            </a:r>
            <a:endParaRPr lang="en-US" dirty="0"/>
          </a:p>
        </p:txBody>
      </p:sp>
      <p:pic>
        <p:nvPicPr>
          <p:cNvPr id="3" name="Picture 2" descr="adam_smith-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1898"/>
            <a:ext cx="5291994" cy="5291994"/>
          </a:xfrm>
          <a:prstGeom prst="rect">
            <a:avLst/>
          </a:prstGeom>
        </p:spPr>
      </p:pic>
      <p:sp>
        <p:nvSpPr>
          <p:cNvPr id="4" name="TextBox 3"/>
          <p:cNvSpPr txBox="1"/>
          <p:nvPr/>
        </p:nvSpPr>
        <p:spPr>
          <a:xfrm>
            <a:off x="662675" y="6294360"/>
            <a:ext cx="2445088" cy="369332"/>
          </a:xfrm>
          <a:prstGeom prst="rect">
            <a:avLst/>
          </a:prstGeom>
          <a:noFill/>
        </p:spPr>
        <p:txBody>
          <a:bodyPr wrap="none" rtlCol="0">
            <a:spAutoFit/>
          </a:bodyPr>
          <a:lstStyle/>
          <a:p>
            <a:r>
              <a:rPr lang="en-US" dirty="0" smtClean="0"/>
              <a:t>Adam Smith, 1723-1790 </a:t>
            </a:r>
            <a:endParaRPr lang="en-US" dirty="0"/>
          </a:p>
        </p:txBody>
      </p:sp>
      <p:sp>
        <p:nvSpPr>
          <p:cNvPr id="5" name="TextBox 4"/>
          <p:cNvSpPr txBox="1"/>
          <p:nvPr/>
        </p:nvSpPr>
        <p:spPr>
          <a:xfrm>
            <a:off x="5291994" y="1305860"/>
            <a:ext cx="3173782" cy="2308324"/>
          </a:xfrm>
          <a:prstGeom prst="rect">
            <a:avLst/>
          </a:prstGeom>
          <a:noFill/>
        </p:spPr>
        <p:txBody>
          <a:bodyPr wrap="square" rtlCol="0">
            <a:spAutoFit/>
          </a:bodyPr>
          <a:lstStyle/>
          <a:p>
            <a:r>
              <a:rPr lang="en-US" b="1" dirty="0" smtClean="0"/>
              <a:t>Acts of Union 1707</a:t>
            </a:r>
            <a:r>
              <a:rPr lang="en-US" dirty="0" smtClean="0"/>
              <a:t>: The Acts joined the Kingdom of England and the Kingdom of Scotland (previously separate states with separate legislatures, but with the same monarch</a:t>
            </a:r>
            <a:r>
              <a:rPr lang="en-US" dirty="0"/>
              <a:t>)</a:t>
            </a:r>
            <a:r>
              <a:rPr lang="en-US" dirty="0" smtClean="0"/>
              <a:t> into a single, united kingdom named ‘Great Britain’</a:t>
            </a:r>
            <a:endParaRPr lang="en-US" dirty="0"/>
          </a:p>
        </p:txBody>
      </p:sp>
      <p:sp>
        <p:nvSpPr>
          <p:cNvPr id="6" name="TextBox 5"/>
          <p:cNvSpPr txBox="1"/>
          <p:nvPr/>
        </p:nvSpPr>
        <p:spPr>
          <a:xfrm>
            <a:off x="5579716" y="4810945"/>
            <a:ext cx="2781570" cy="2031325"/>
          </a:xfrm>
          <a:prstGeom prst="rect">
            <a:avLst/>
          </a:prstGeom>
          <a:noFill/>
        </p:spPr>
        <p:txBody>
          <a:bodyPr wrap="square" rtlCol="0">
            <a:spAutoFit/>
          </a:bodyPr>
          <a:lstStyle/>
          <a:p>
            <a:pPr marL="285750" indent="-285750">
              <a:buFont typeface="Arial"/>
              <a:buChar char="•"/>
            </a:pPr>
            <a:r>
              <a:rPr lang="en-US" dirty="0" smtClean="0"/>
              <a:t>No long a government in </a:t>
            </a:r>
            <a:r>
              <a:rPr lang="en-US" dirty="0" err="1" smtClean="0"/>
              <a:t>Scottland</a:t>
            </a:r>
            <a:r>
              <a:rPr lang="en-US" dirty="0" smtClean="0"/>
              <a:t>; managed by English ‘agents’</a:t>
            </a:r>
          </a:p>
          <a:p>
            <a:pPr marL="285750" indent="-285750">
              <a:buFont typeface="Arial"/>
              <a:buChar char="•"/>
            </a:pPr>
            <a:endParaRPr lang="en-US" dirty="0" smtClean="0"/>
          </a:p>
          <a:p>
            <a:pPr marL="285750" indent="-285750">
              <a:buFont typeface="Arial"/>
              <a:buChar char="•"/>
            </a:pPr>
            <a:r>
              <a:rPr lang="en-US" u="sng" dirty="0" smtClean="0"/>
              <a:t>But</a:t>
            </a:r>
            <a:r>
              <a:rPr lang="en-US" dirty="0" smtClean="0"/>
              <a:t> access to English trade at home and abroad</a:t>
            </a:r>
            <a:endParaRPr lang="en-US" dirty="0"/>
          </a:p>
        </p:txBody>
      </p:sp>
      <p:sp>
        <p:nvSpPr>
          <p:cNvPr id="7" name="TextBox 6"/>
          <p:cNvSpPr txBox="1"/>
          <p:nvPr/>
        </p:nvSpPr>
        <p:spPr>
          <a:xfrm>
            <a:off x="5616070" y="4346903"/>
            <a:ext cx="939267" cy="369332"/>
          </a:xfrm>
          <a:prstGeom prst="rect">
            <a:avLst/>
          </a:prstGeom>
          <a:noFill/>
        </p:spPr>
        <p:txBody>
          <a:bodyPr wrap="none" rtlCol="0">
            <a:spAutoFit/>
          </a:bodyPr>
          <a:lstStyle/>
          <a:p>
            <a:r>
              <a:rPr lang="en-US" b="1" dirty="0" smtClean="0"/>
              <a:t>Results: </a:t>
            </a:r>
            <a:endParaRPr lang="en-US" b="1" dirty="0"/>
          </a:p>
        </p:txBody>
      </p:sp>
    </p:spTree>
    <p:extLst>
      <p:ext uri="{BB962C8B-B14F-4D97-AF65-F5344CB8AC3E}">
        <p14:creationId xmlns:p14="http://schemas.microsoft.com/office/powerpoint/2010/main" val="149091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GSA0106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398" y="1306740"/>
            <a:ext cx="5867969" cy="4142777"/>
          </a:xfrm>
          <a:prstGeom prst="rect">
            <a:avLst/>
          </a:prstGeom>
        </p:spPr>
      </p:pic>
      <p:sp>
        <p:nvSpPr>
          <p:cNvPr id="3" name="TextBox 2"/>
          <p:cNvSpPr txBox="1"/>
          <p:nvPr/>
        </p:nvSpPr>
        <p:spPr>
          <a:xfrm>
            <a:off x="1601465" y="533732"/>
            <a:ext cx="4436243" cy="369332"/>
          </a:xfrm>
          <a:prstGeom prst="rect">
            <a:avLst/>
          </a:prstGeom>
          <a:noFill/>
        </p:spPr>
        <p:txBody>
          <a:bodyPr wrap="square" rtlCol="0">
            <a:spAutoFit/>
          </a:bodyPr>
          <a:lstStyle/>
          <a:p>
            <a:r>
              <a:rPr lang="en-US" dirty="0" smtClean="0"/>
              <a:t>       Glasgow university around 1750</a:t>
            </a:r>
            <a:endParaRPr lang="en-US" dirty="0"/>
          </a:p>
        </p:txBody>
      </p:sp>
    </p:spTree>
    <p:extLst>
      <p:ext uri="{BB962C8B-B14F-4D97-AF65-F5344CB8AC3E}">
        <p14:creationId xmlns:p14="http://schemas.microsoft.com/office/powerpoint/2010/main" val="685791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40px-Francis_Hutcheson_b169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049" y="258013"/>
            <a:ext cx="3876437" cy="5111994"/>
          </a:xfrm>
          <a:prstGeom prst="rect">
            <a:avLst/>
          </a:prstGeom>
        </p:spPr>
      </p:pic>
      <p:pic>
        <p:nvPicPr>
          <p:cNvPr id="3" name="Picture 2" descr="news-mailer-Bd12-b12titlepag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8331" y="258013"/>
            <a:ext cx="3779992" cy="4978794"/>
          </a:xfrm>
          <a:prstGeom prst="rect">
            <a:avLst/>
          </a:prstGeom>
        </p:spPr>
      </p:pic>
      <p:sp>
        <p:nvSpPr>
          <p:cNvPr id="4" name="TextBox 3"/>
          <p:cNvSpPr txBox="1"/>
          <p:nvPr/>
        </p:nvSpPr>
        <p:spPr>
          <a:xfrm>
            <a:off x="404968" y="5539773"/>
            <a:ext cx="3184524" cy="923330"/>
          </a:xfrm>
          <a:prstGeom prst="rect">
            <a:avLst/>
          </a:prstGeom>
          <a:noFill/>
        </p:spPr>
        <p:txBody>
          <a:bodyPr wrap="square" rtlCol="0">
            <a:spAutoFit/>
          </a:bodyPr>
          <a:lstStyle/>
          <a:p>
            <a:r>
              <a:rPr lang="en-US" dirty="0" smtClean="0"/>
              <a:t>Francis Hutcheson, 1694-1747, moral philosopher</a:t>
            </a:r>
          </a:p>
          <a:p>
            <a:endParaRPr lang="en-US" b="1" dirty="0" smtClean="0"/>
          </a:p>
        </p:txBody>
      </p:sp>
      <p:sp>
        <p:nvSpPr>
          <p:cNvPr id="6" name="Rectangle 5"/>
          <p:cNvSpPr/>
          <p:nvPr/>
        </p:nvSpPr>
        <p:spPr>
          <a:xfrm>
            <a:off x="4473058" y="5367993"/>
            <a:ext cx="4454651" cy="1477328"/>
          </a:xfrm>
          <a:prstGeom prst="rect">
            <a:avLst/>
          </a:prstGeom>
        </p:spPr>
        <p:txBody>
          <a:bodyPr wrap="square">
            <a:spAutoFit/>
          </a:bodyPr>
          <a:lstStyle/>
          <a:p>
            <a:r>
              <a:rPr lang="en-GB" dirty="0" smtClean="0"/>
              <a:t>Humans have benevolent AND  </a:t>
            </a:r>
            <a:r>
              <a:rPr lang="en-GB" dirty="0"/>
              <a:t>selfish passions and </a:t>
            </a:r>
            <a:r>
              <a:rPr lang="en-GB" dirty="0" smtClean="0"/>
              <a:t>affections ; he aimed at a moral </a:t>
            </a:r>
            <a:r>
              <a:rPr lang="en-GB" dirty="0"/>
              <a:t>theory that would yield up a very different understanding of the functions and duties of </a:t>
            </a:r>
            <a:r>
              <a:rPr lang="en-GB" dirty="0" smtClean="0"/>
              <a:t>government</a:t>
            </a:r>
            <a:r>
              <a:rPr lang="en-GB" dirty="0" smtClean="0">
                <a:effectLst/>
              </a:rPr>
              <a:t> and</a:t>
            </a:r>
            <a:r>
              <a:rPr lang="en-US" dirty="0" smtClean="0">
                <a:effectLst/>
              </a:rPr>
              <a:t> society</a:t>
            </a:r>
            <a:endParaRPr lang="en-US" dirty="0"/>
          </a:p>
        </p:txBody>
      </p:sp>
    </p:spTree>
    <p:extLst>
      <p:ext uri="{BB962C8B-B14F-4D97-AF65-F5344CB8AC3E}">
        <p14:creationId xmlns:p14="http://schemas.microsoft.com/office/powerpoint/2010/main" val="2944535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7007" y="5723819"/>
            <a:ext cx="5984669" cy="369332"/>
          </a:xfrm>
          <a:prstGeom prst="rect">
            <a:avLst/>
          </a:prstGeom>
          <a:noFill/>
        </p:spPr>
        <p:txBody>
          <a:bodyPr wrap="none" rtlCol="0">
            <a:spAutoFit/>
          </a:bodyPr>
          <a:lstStyle/>
          <a:p>
            <a:r>
              <a:rPr lang="en-US" dirty="0" smtClean="0"/>
              <a:t>Anthony Ashley Cooper, 3rd Earl of Shaftesbury (1671 – 1713)</a:t>
            </a:r>
            <a:endParaRPr lang="en-US" dirty="0"/>
          </a:p>
        </p:txBody>
      </p:sp>
      <p:pic>
        <p:nvPicPr>
          <p:cNvPr id="3" name="Picture 2" descr="dor_shtc_pcf1_larg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671" y="312881"/>
            <a:ext cx="4247994" cy="5271512"/>
          </a:xfrm>
          <a:prstGeom prst="rect">
            <a:avLst/>
          </a:prstGeom>
        </p:spPr>
      </p:pic>
      <p:sp>
        <p:nvSpPr>
          <p:cNvPr id="5" name="Rectangle 4"/>
          <p:cNvSpPr/>
          <p:nvPr/>
        </p:nvSpPr>
        <p:spPr>
          <a:xfrm>
            <a:off x="4933249" y="3105835"/>
            <a:ext cx="3755161" cy="1477328"/>
          </a:xfrm>
          <a:prstGeom prst="rect">
            <a:avLst/>
          </a:prstGeom>
        </p:spPr>
        <p:txBody>
          <a:bodyPr wrap="square">
            <a:spAutoFit/>
          </a:bodyPr>
          <a:lstStyle/>
          <a:p>
            <a:r>
              <a:rPr lang="en-GB" i="1" dirty="0"/>
              <a:t>Characteristic of Men, Manners, Opinions and Times </a:t>
            </a:r>
            <a:r>
              <a:rPr lang="en-GB" dirty="0"/>
              <a:t>(1711) </a:t>
            </a:r>
            <a:endParaRPr lang="en-GB" dirty="0" smtClean="0"/>
          </a:p>
          <a:p>
            <a:endParaRPr lang="en-GB" dirty="0"/>
          </a:p>
          <a:p>
            <a:pPr marL="285750" indent="-285750">
              <a:buFont typeface="Arial"/>
              <a:buChar char="•"/>
            </a:pPr>
            <a:r>
              <a:rPr lang="en-GB" dirty="0" smtClean="0"/>
              <a:t>	humans are essentially 	benevolent </a:t>
            </a:r>
            <a:endParaRPr lang="en-US" dirty="0"/>
          </a:p>
        </p:txBody>
      </p:sp>
    </p:spTree>
    <p:extLst>
      <p:ext uri="{BB962C8B-B14F-4D97-AF65-F5344CB8AC3E}">
        <p14:creationId xmlns:p14="http://schemas.microsoft.com/office/powerpoint/2010/main" val="3968515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6560" y="5742223"/>
            <a:ext cx="4362613" cy="646331"/>
          </a:xfrm>
          <a:prstGeom prst="rect">
            <a:avLst/>
          </a:prstGeom>
          <a:noFill/>
        </p:spPr>
        <p:txBody>
          <a:bodyPr wrap="square" rtlCol="0">
            <a:spAutoFit/>
          </a:bodyPr>
          <a:lstStyle/>
          <a:p>
            <a:r>
              <a:rPr lang="en-US" dirty="0" smtClean="0"/>
              <a:t>Bernard Mandeville, or Bernard de Mandeville, 1670 – 1733</a:t>
            </a:r>
            <a:endParaRPr lang="en-US" dirty="0"/>
          </a:p>
        </p:txBody>
      </p:sp>
      <p:sp>
        <p:nvSpPr>
          <p:cNvPr id="3" name="TextBox 2"/>
          <p:cNvSpPr txBox="1"/>
          <p:nvPr/>
        </p:nvSpPr>
        <p:spPr>
          <a:xfrm>
            <a:off x="4988474" y="1490770"/>
            <a:ext cx="3460638" cy="1200329"/>
          </a:xfrm>
          <a:prstGeom prst="rect">
            <a:avLst/>
          </a:prstGeom>
          <a:noFill/>
        </p:spPr>
        <p:txBody>
          <a:bodyPr wrap="square" rtlCol="0">
            <a:spAutoFit/>
          </a:bodyPr>
          <a:lstStyle/>
          <a:p>
            <a:endParaRPr lang="en-US" i="1" dirty="0" smtClean="0"/>
          </a:p>
          <a:p>
            <a:endParaRPr lang="en-US" i="1" dirty="0"/>
          </a:p>
          <a:p>
            <a:r>
              <a:rPr lang="en-US" i="1" dirty="0" smtClean="0"/>
              <a:t>Fable of the Bees: or, Private Vices, Public Benefits</a:t>
            </a:r>
            <a:r>
              <a:rPr lang="en-US" dirty="0" smtClean="0"/>
              <a:t>, 1714</a:t>
            </a:r>
            <a:endParaRPr lang="en-US" dirty="0"/>
          </a:p>
        </p:txBody>
      </p:sp>
      <p:pic>
        <p:nvPicPr>
          <p:cNvPr id="4" name="Picture 3" descr="BERNARD_DE_MANDEVIL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875" y="979723"/>
            <a:ext cx="3873500" cy="4762500"/>
          </a:xfrm>
          <a:prstGeom prst="rect">
            <a:avLst/>
          </a:prstGeom>
        </p:spPr>
      </p:pic>
      <p:sp>
        <p:nvSpPr>
          <p:cNvPr id="6" name="Rectangle 5"/>
          <p:cNvSpPr/>
          <p:nvPr/>
        </p:nvSpPr>
        <p:spPr>
          <a:xfrm>
            <a:off x="4403375" y="4177836"/>
            <a:ext cx="4210684" cy="1200329"/>
          </a:xfrm>
          <a:prstGeom prst="rect">
            <a:avLst/>
          </a:prstGeom>
        </p:spPr>
        <p:txBody>
          <a:bodyPr wrap="square">
            <a:spAutoFit/>
          </a:bodyPr>
          <a:lstStyle/>
          <a:p>
            <a:r>
              <a:rPr lang="en-GB" dirty="0"/>
              <a:t>For Mandeville all </a:t>
            </a:r>
            <a:r>
              <a:rPr lang="en-GB" dirty="0" smtClean="0"/>
              <a:t>human </a:t>
            </a:r>
            <a:r>
              <a:rPr lang="en-GB" dirty="0"/>
              <a:t>passions </a:t>
            </a:r>
            <a:r>
              <a:rPr lang="en-GB" dirty="0" smtClean="0"/>
              <a:t>--benevolent </a:t>
            </a:r>
            <a:r>
              <a:rPr lang="en-GB" dirty="0"/>
              <a:t>and selfish </a:t>
            </a:r>
            <a:r>
              <a:rPr lang="en-GB" dirty="0" smtClean="0"/>
              <a:t>alike-- </a:t>
            </a:r>
            <a:r>
              <a:rPr lang="en-GB" dirty="0"/>
              <a:t>had a single purpose: to serve and gratify our pride </a:t>
            </a:r>
            <a:r>
              <a:rPr lang="en-GB" dirty="0" smtClean="0"/>
              <a:t>or what </a:t>
            </a:r>
            <a:r>
              <a:rPr lang="en-GB" dirty="0"/>
              <a:t>he later called ‘self-liking’. </a:t>
            </a:r>
            <a:endParaRPr lang="en-US" dirty="0"/>
          </a:p>
        </p:txBody>
      </p:sp>
      <p:sp>
        <p:nvSpPr>
          <p:cNvPr id="8" name="TextBox 7"/>
          <p:cNvSpPr txBox="1"/>
          <p:nvPr/>
        </p:nvSpPr>
        <p:spPr>
          <a:xfrm>
            <a:off x="4583505" y="6018292"/>
            <a:ext cx="4764682" cy="369332"/>
          </a:xfrm>
          <a:prstGeom prst="rect">
            <a:avLst/>
          </a:prstGeom>
          <a:noFill/>
        </p:spPr>
        <p:txBody>
          <a:bodyPr wrap="square" rtlCol="0">
            <a:spAutoFit/>
          </a:bodyPr>
          <a:lstStyle/>
          <a:p>
            <a:r>
              <a:rPr lang="en-US" dirty="0" smtClean="0"/>
              <a:t>Humans are driven by their ‘wants’ and ‘needs’</a:t>
            </a:r>
            <a:endParaRPr lang="en-US" dirty="0"/>
          </a:p>
        </p:txBody>
      </p:sp>
      <p:sp>
        <p:nvSpPr>
          <p:cNvPr id="5" name="TextBox 4"/>
          <p:cNvSpPr txBox="1"/>
          <p:nvPr/>
        </p:nvSpPr>
        <p:spPr>
          <a:xfrm>
            <a:off x="4583505" y="590319"/>
            <a:ext cx="3541344" cy="646331"/>
          </a:xfrm>
          <a:prstGeom prst="rect">
            <a:avLst/>
          </a:prstGeom>
          <a:noFill/>
        </p:spPr>
        <p:txBody>
          <a:bodyPr wrap="square" rtlCol="0">
            <a:spAutoFit/>
          </a:bodyPr>
          <a:lstStyle/>
          <a:p>
            <a:r>
              <a:rPr lang="en-US" dirty="0"/>
              <a:t>Critique of </a:t>
            </a:r>
            <a:r>
              <a:rPr lang="en-US" dirty="0" smtClean="0"/>
              <a:t>the idea of a benevolent </a:t>
            </a:r>
            <a:r>
              <a:rPr lang="en-US" dirty="0"/>
              <a:t>human nature </a:t>
            </a:r>
          </a:p>
        </p:txBody>
      </p:sp>
    </p:spTree>
    <p:extLst>
      <p:ext uri="{BB962C8B-B14F-4D97-AF65-F5344CB8AC3E}">
        <p14:creationId xmlns:p14="http://schemas.microsoft.com/office/powerpoint/2010/main" val="16805255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2681</TotalTime>
  <Words>1534</Words>
  <Application>Microsoft Macintosh PowerPoint</Application>
  <PresentationFormat>On-screen Show (4:3)</PresentationFormat>
  <Paragraphs>106</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claudiastein</dc:creator>
  <cp:lastModifiedBy>Giovanni</cp:lastModifiedBy>
  <cp:revision>52</cp:revision>
  <dcterms:created xsi:type="dcterms:W3CDTF">2015-01-25T14:23:57Z</dcterms:created>
  <dcterms:modified xsi:type="dcterms:W3CDTF">2017-01-22T15:18:57Z</dcterms:modified>
</cp:coreProperties>
</file>