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84" r:id="rId3"/>
    <p:sldId id="287" r:id="rId4"/>
    <p:sldId id="257" r:id="rId5"/>
    <p:sldId id="259" r:id="rId6"/>
    <p:sldId id="260" r:id="rId7"/>
    <p:sldId id="288" r:id="rId8"/>
    <p:sldId id="261" r:id="rId9"/>
    <p:sldId id="258" r:id="rId10"/>
    <p:sldId id="262" r:id="rId11"/>
    <p:sldId id="264" r:id="rId12"/>
    <p:sldId id="266" r:id="rId13"/>
    <p:sldId id="267" r:id="rId14"/>
    <p:sldId id="268" r:id="rId15"/>
    <p:sldId id="269" r:id="rId16"/>
    <p:sldId id="270" r:id="rId17"/>
    <p:sldId id="271" r:id="rId18"/>
    <p:sldId id="273" r:id="rId19"/>
    <p:sldId id="274" r:id="rId20"/>
    <p:sldId id="275" r:id="rId21"/>
    <p:sldId id="279" r:id="rId22"/>
    <p:sldId id="277" r:id="rId23"/>
    <p:sldId id="276" r:id="rId24"/>
    <p:sldId id="278" r:id="rId25"/>
    <p:sldId id="280" r:id="rId26"/>
    <p:sldId id="281" r:id="rId27"/>
    <p:sldId id="26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0" d="100"/>
          <a:sy n="90" d="100"/>
        </p:scale>
        <p:origin x="-12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493B21-4EFF-F74B-92C9-DC4176C76B25}" type="datetimeFigureOut">
              <a:rPr lang="en-US" smtClean="0"/>
              <a:t>23/10/16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696D38-57C3-E349-8BBF-25736AD57C13}" type="slidenum">
              <a:rPr lang="en-US" smtClean="0"/>
              <a:t>‹#›</a:t>
            </a:fld>
            <a:endParaRPr lang="en-US"/>
          </a:p>
        </p:txBody>
      </p:sp>
    </p:spTree>
    <p:extLst>
      <p:ext uri="{BB962C8B-B14F-4D97-AF65-F5344CB8AC3E}">
        <p14:creationId xmlns:p14="http://schemas.microsoft.com/office/powerpoint/2010/main" val="12986522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696D38-57C3-E349-8BBF-25736AD57C13}" type="slidenum">
              <a:rPr lang="en-US" smtClean="0"/>
              <a:t>27</a:t>
            </a:fld>
            <a:endParaRPr lang="en-US"/>
          </a:p>
        </p:txBody>
      </p:sp>
    </p:spTree>
    <p:extLst>
      <p:ext uri="{BB962C8B-B14F-4D97-AF65-F5344CB8AC3E}">
        <p14:creationId xmlns:p14="http://schemas.microsoft.com/office/powerpoint/2010/main" val="1916899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41D96D0-5E56-704F-BFF6-18207794F637}" type="datetimeFigureOut">
              <a:rPr lang="en-US" smtClean="0"/>
              <a:t>23/10/16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396016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41D96D0-5E56-704F-BFF6-18207794F637}" type="datetimeFigureOut">
              <a:rPr lang="en-US" smtClean="0"/>
              <a:t>23/10/16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2279399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41D96D0-5E56-704F-BFF6-18207794F637}" type="datetimeFigureOut">
              <a:rPr lang="en-US" smtClean="0"/>
              <a:t>23/10/16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284730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41D96D0-5E56-704F-BFF6-18207794F637}" type="datetimeFigureOut">
              <a:rPr lang="en-US" smtClean="0"/>
              <a:t>23/10/16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1983019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41D96D0-5E56-704F-BFF6-18207794F637}" type="datetimeFigureOut">
              <a:rPr lang="en-US" smtClean="0"/>
              <a:t>23/10/16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3149078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41D96D0-5E56-704F-BFF6-18207794F637}" type="datetimeFigureOut">
              <a:rPr lang="en-US" smtClean="0"/>
              <a:t>23/10/16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3549257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41D96D0-5E56-704F-BFF6-18207794F637}" type="datetimeFigureOut">
              <a:rPr lang="en-US" smtClean="0"/>
              <a:t>23/10/16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8412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41D96D0-5E56-704F-BFF6-18207794F637}" type="datetimeFigureOut">
              <a:rPr lang="en-US" smtClean="0"/>
              <a:t>23/10/16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1427711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1D96D0-5E56-704F-BFF6-18207794F637}" type="datetimeFigureOut">
              <a:rPr lang="en-US" smtClean="0"/>
              <a:t>23/10/16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2884392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41D96D0-5E56-704F-BFF6-18207794F637}" type="datetimeFigureOut">
              <a:rPr lang="en-US" smtClean="0"/>
              <a:t>23/10/16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256645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41D96D0-5E56-704F-BFF6-18207794F637}" type="datetimeFigureOut">
              <a:rPr lang="en-US" smtClean="0"/>
              <a:t>23/10/16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3E81C-F625-334A-83B6-60510BB335ED}" type="slidenum">
              <a:rPr lang="en-US" smtClean="0"/>
              <a:t>‹#›</a:t>
            </a:fld>
            <a:endParaRPr lang="en-US"/>
          </a:p>
        </p:txBody>
      </p:sp>
    </p:spTree>
    <p:extLst>
      <p:ext uri="{BB962C8B-B14F-4D97-AF65-F5344CB8AC3E}">
        <p14:creationId xmlns:p14="http://schemas.microsoft.com/office/powerpoint/2010/main" val="35668133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D96D0-5E56-704F-BFF6-18207794F637}" type="datetimeFigureOut">
              <a:rPr lang="en-US" smtClean="0"/>
              <a:t>23/10/16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3E81C-F625-334A-83B6-60510BB335ED}" type="slidenum">
              <a:rPr lang="en-US" smtClean="0"/>
              <a:t>‹#›</a:t>
            </a:fld>
            <a:endParaRPr lang="en-US"/>
          </a:p>
        </p:txBody>
      </p:sp>
    </p:spTree>
    <p:extLst>
      <p:ext uri="{BB962C8B-B14F-4D97-AF65-F5344CB8AC3E}">
        <p14:creationId xmlns:p14="http://schemas.microsoft.com/office/powerpoint/2010/main" val="1493712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 Id="rId3"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 Id="rId3" Type="http://schemas.openxmlformats.org/officeDocument/2006/relationships/image" Target="../media/image2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g"/><Relationship Id="rId3" Type="http://schemas.openxmlformats.org/officeDocument/2006/relationships/image" Target="../media/image2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9.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26444" y="566080"/>
            <a:ext cx="7394878" cy="2646878"/>
          </a:xfrm>
          <a:prstGeom prst="rect">
            <a:avLst/>
          </a:prstGeom>
          <a:noFill/>
        </p:spPr>
        <p:txBody>
          <a:bodyPr wrap="square" rtlCol="0">
            <a:spAutoFit/>
          </a:bodyPr>
          <a:lstStyle/>
          <a:p>
            <a:r>
              <a:rPr lang="en-US" dirty="0" smtClean="0"/>
              <a:t>							</a:t>
            </a:r>
          </a:p>
          <a:p>
            <a:endParaRPr lang="en-US" sz="2400" dirty="0" smtClean="0"/>
          </a:p>
          <a:p>
            <a:r>
              <a:rPr lang="en-US" sz="2400" dirty="0" smtClean="0"/>
              <a:t>Lecture 4: </a:t>
            </a:r>
          </a:p>
          <a:p>
            <a:endParaRPr lang="en-US" dirty="0"/>
          </a:p>
          <a:p>
            <a:endParaRPr lang="en-US" dirty="0" smtClean="0"/>
          </a:p>
          <a:p>
            <a:r>
              <a:rPr lang="en-US" sz="3200" dirty="0" smtClean="0"/>
              <a:t>Discovering Human Nature? The Case of Sixteenth–Century Anatomy </a:t>
            </a:r>
            <a:endParaRPr lang="en-US" sz="3200" dirty="0"/>
          </a:p>
        </p:txBody>
      </p:sp>
    </p:spTree>
    <p:extLst>
      <p:ext uri="{BB962C8B-B14F-4D97-AF65-F5344CB8AC3E}">
        <p14:creationId xmlns:p14="http://schemas.microsoft.com/office/powerpoint/2010/main" val="904103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0500045-Galen_s_spirit_system-SP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465" y="696571"/>
            <a:ext cx="3065379" cy="5291996"/>
          </a:xfrm>
          <a:prstGeom prst="rect">
            <a:avLst/>
          </a:prstGeom>
        </p:spPr>
      </p:pic>
      <p:sp>
        <p:nvSpPr>
          <p:cNvPr id="3" name="TextBox 2"/>
          <p:cNvSpPr txBox="1"/>
          <p:nvPr/>
        </p:nvSpPr>
        <p:spPr>
          <a:xfrm>
            <a:off x="4037769" y="2289267"/>
            <a:ext cx="5310819" cy="369332"/>
          </a:xfrm>
          <a:prstGeom prst="rect">
            <a:avLst/>
          </a:prstGeom>
          <a:noFill/>
        </p:spPr>
        <p:txBody>
          <a:bodyPr wrap="square" rtlCol="0">
            <a:spAutoFit/>
          </a:bodyPr>
          <a:lstStyle/>
          <a:p>
            <a:r>
              <a:rPr lang="en-US" b="1" dirty="0" err="1" smtClean="0"/>
              <a:t>Pneuma</a:t>
            </a:r>
            <a:r>
              <a:rPr lang="en-US" b="1" dirty="0" smtClean="0"/>
              <a:t>:</a:t>
            </a:r>
            <a:r>
              <a:rPr lang="en-US" dirty="0" smtClean="0"/>
              <a:t> air or breath</a:t>
            </a:r>
            <a:endParaRPr lang="en-US" dirty="0"/>
          </a:p>
        </p:txBody>
      </p:sp>
      <p:sp>
        <p:nvSpPr>
          <p:cNvPr id="4" name="TextBox 3"/>
          <p:cNvSpPr txBox="1"/>
          <p:nvPr/>
        </p:nvSpPr>
        <p:spPr>
          <a:xfrm>
            <a:off x="4037769" y="2930421"/>
            <a:ext cx="5106231" cy="2308324"/>
          </a:xfrm>
          <a:prstGeom prst="rect">
            <a:avLst/>
          </a:prstGeom>
          <a:noFill/>
        </p:spPr>
        <p:txBody>
          <a:bodyPr wrap="square" rtlCol="0">
            <a:spAutoFit/>
          </a:bodyPr>
          <a:lstStyle/>
          <a:p>
            <a:r>
              <a:rPr lang="en-GB" b="1" dirty="0" smtClean="0"/>
              <a:t>Three forms: </a:t>
            </a:r>
          </a:p>
          <a:p>
            <a:r>
              <a:rPr lang="en-GB" b="1" dirty="0" smtClean="0"/>
              <a:t>1. natural spirit:</a:t>
            </a:r>
            <a:r>
              <a:rPr lang="en-GB" dirty="0" smtClean="0"/>
              <a:t> </a:t>
            </a:r>
            <a:r>
              <a:rPr lang="en-GB" dirty="0"/>
              <a:t>resided in the liver, the </a:t>
            </a:r>
            <a:r>
              <a:rPr lang="en-GB" dirty="0" err="1"/>
              <a:t>center</a:t>
            </a:r>
            <a:r>
              <a:rPr lang="en-GB" dirty="0"/>
              <a:t> of </a:t>
            </a:r>
            <a:endParaRPr lang="en-GB" dirty="0" smtClean="0"/>
          </a:p>
          <a:p>
            <a:r>
              <a:rPr lang="en-GB" dirty="0" smtClean="0"/>
              <a:t>nutrition </a:t>
            </a:r>
            <a:r>
              <a:rPr lang="en-GB" dirty="0"/>
              <a:t>and </a:t>
            </a:r>
            <a:r>
              <a:rPr lang="en-GB" dirty="0" smtClean="0"/>
              <a:t>metabolism</a:t>
            </a:r>
            <a:endParaRPr lang="en-GB" dirty="0"/>
          </a:p>
          <a:p>
            <a:r>
              <a:rPr lang="en-GB" b="1" dirty="0" smtClean="0"/>
              <a:t>2. vital </a:t>
            </a:r>
            <a:r>
              <a:rPr lang="en-GB" b="1" dirty="0"/>
              <a:t>spirit</a:t>
            </a:r>
            <a:r>
              <a:rPr lang="en-GB" dirty="0"/>
              <a:t> was located in the </a:t>
            </a:r>
            <a:r>
              <a:rPr lang="en-GB" dirty="0" smtClean="0"/>
              <a:t>heart, the </a:t>
            </a:r>
            <a:r>
              <a:rPr lang="en-GB" dirty="0" err="1"/>
              <a:t>center</a:t>
            </a:r>
            <a:r>
              <a:rPr lang="en-GB" dirty="0"/>
              <a:t> of </a:t>
            </a:r>
            <a:endParaRPr lang="en-GB" dirty="0" smtClean="0"/>
          </a:p>
          <a:p>
            <a:r>
              <a:rPr lang="en-GB" dirty="0" smtClean="0"/>
              <a:t>blood </a:t>
            </a:r>
            <a:r>
              <a:rPr lang="en-GB" dirty="0"/>
              <a:t>flow regulation and body temperature, </a:t>
            </a:r>
            <a:endParaRPr lang="en-GB" dirty="0" smtClean="0"/>
          </a:p>
          <a:p>
            <a:r>
              <a:rPr lang="en-GB" b="1" dirty="0" smtClean="0"/>
              <a:t>3. animal </a:t>
            </a:r>
            <a:r>
              <a:rPr lang="en-GB" b="1" dirty="0"/>
              <a:t>spirit</a:t>
            </a:r>
            <a:r>
              <a:rPr lang="en-GB" dirty="0"/>
              <a:t> was </a:t>
            </a:r>
            <a:r>
              <a:rPr lang="en-GB" b="1" dirty="0"/>
              <a:t>animal spirit</a:t>
            </a:r>
            <a:r>
              <a:rPr lang="en-GB" dirty="0"/>
              <a:t> was created in the </a:t>
            </a:r>
            <a:endParaRPr lang="en-GB" dirty="0" smtClean="0"/>
          </a:p>
          <a:p>
            <a:r>
              <a:rPr lang="en-GB" dirty="0" smtClean="0"/>
              <a:t>brain</a:t>
            </a:r>
            <a:r>
              <a:rPr lang="en-GB" dirty="0"/>
              <a:t>, the </a:t>
            </a:r>
            <a:r>
              <a:rPr lang="en-GB" dirty="0" err="1"/>
              <a:t>center</a:t>
            </a:r>
            <a:r>
              <a:rPr lang="en-GB" dirty="0"/>
              <a:t> of sensory perceptions and </a:t>
            </a:r>
            <a:endParaRPr lang="en-GB" dirty="0" smtClean="0"/>
          </a:p>
          <a:p>
            <a:r>
              <a:rPr lang="en-GB" dirty="0" smtClean="0"/>
              <a:t>movement</a:t>
            </a:r>
            <a:r>
              <a:rPr lang="en-GB" dirty="0"/>
              <a:t>.</a:t>
            </a:r>
            <a:endParaRPr lang="en-US" dirty="0"/>
          </a:p>
        </p:txBody>
      </p:sp>
    </p:spTree>
    <p:extLst>
      <p:ext uri="{BB962C8B-B14F-4D97-AF65-F5344CB8AC3E}">
        <p14:creationId xmlns:p14="http://schemas.microsoft.com/office/powerpoint/2010/main" val="1555674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oscorid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733" y="863395"/>
            <a:ext cx="3898900" cy="4699000"/>
          </a:xfrm>
          <a:prstGeom prst="rect">
            <a:avLst/>
          </a:prstGeom>
        </p:spPr>
      </p:pic>
      <p:sp>
        <p:nvSpPr>
          <p:cNvPr id="3" name="TextBox 2"/>
          <p:cNvSpPr txBox="1"/>
          <p:nvPr/>
        </p:nvSpPr>
        <p:spPr>
          <a:xfrm>
            <a:off x="4513667" y="1315757"/>
            <a:ext cx="4797031" cy="646331"/>
          </a:xfrm>
          <a:prstGeom prst="rect">
            <a:avLst/>
          </a:prstGeom>
          <a:noFill/>
        </p:spPr>
        <p:txBody>
          <a:bodyPr wrap="square" rtlCol="0">
            <a:spAutoFit/>
          </a:bodyPr>
          <a:lstStyle/>
          <a:p>
            <a:r>
              <a:rPr lang="en-US" dirty="0" err="1"/>
              <a:t>m</a:t>
            </a:r>
            <a:r>
              <a:rPr lang="en-US" dirty="0" err="1" smtClean="0"/>
              <a:t>ateria</a:t>
            </a:r>
            <a:r>
              <a:rPr lang="en-US" dirty="0" smtClean="0"/>
              <a:t> </a:t>
            </a:r>
            <a:r>
              <a:rPr lang="en-US" dirty="0" err="1" smtClean="0"/>
              <a:t>medica</a:t>
            </a:r>
            <a:r>
              <a:rPr lang="en-US" dirty="0" smtClean="0"/>
              <a:t>: something from which medical</a:t>
            </a:r>
          </a:p>
          <a:p>
            <a:r>
              <a:rPr lang="en-US" dirty="0"/>
              <a:t>r</a:t>
            </a:r>
            <a:r>
              <a:rPr lang="en-US" dirty="0" smtClean="0"/>
              <a:t>emedies can be prepared </a:t>
            </a:r>
            <a:endParaRPr lang="en-US" dirty="0"/>
          </a:p>
        </p:txBody>
      </p:sp>
      <p:sp>
        <p:nvSpPr>
          <p:cNvPr id="5" name="TextBox 4"/>
          <p:cNvSpPr txBox="1"/>
          <p:nvPr/>
        </p:nvSpPr>
        <p:spPr>
          <a:xfrm>
            <a:off x="673225" y="6242195"/>
            <a:ext cx="3228419" cy="646331"/>
          </a:xfrm>
          <a:prstGeom prst="rect">
            <a:avLst/>
          </a:prstGeom>
          <a:noFill/>
        </p:spPr>
        <p:txBody>
          <a:bodyPr wrap="square" rtlCol="0">
            <a:spAutoFit/>
          </a:bodyPr>
          <a:lstStyle/>
          <a:p>
            <a:r>
              <a:rPr lang="en-US" dirty="0" err="1" smtClean="0"/>
              <a:t>Dioscorides</a:t>
            </a:r>
            <a:r>
              <a:rPr lang="en-US" dirty="0" smtClean="0"/>
              <a:t>, 40 AD - 90 AD</a:t>
            </a:r>
          </a:p>
          <a:p>
            <a:endParaRPr lang="en-US" dirty="0"/>
          </a:p>
        </p:txBody>
      </p:sp>
      <p:sp>
        <p:nvSpPr>
          <p:cNvPr id="6" name="TextBox 5"/>
          <p:cNvSpPr txBox="1"/>
          <p:nvPr/>
        </p:nvSpPr>
        <p:spPr>
          <a:xfrm>
            <a:off x="4911482" y="2325524"/>
            <a:ext cx="3108930" cy="369332"/>
          </a:xfrm>
          <a:prstGeom prst="rect">
            <a:avLst/>
          </a:prstGeom>
          <a:noFill/>
        </p:spPr>
        <p:txBody>
          <a:bodyPr wrap="square" rtlCol="0">
            <a:spAutoFit/>
          </a:bodyPr>
          <a:lstStyle/>
          <a:p>
            <a:r>
              <a:rPr lang="en-US" dirty="0" smtClean="0"/>
              <a:t>De </a:t>
            </a:r>
            <a:r>
              <a:rPr lang="en-US" dirty="0" err="1" smtClean="0"/>
              <a:t>materia</a:t>
            </a:r>
            <a:r>
              <a:rPr lang="en-US" dirty="0" smtClean="0"/>
              <a:t> </a:t>
            </a:r>
            <a:r>
              <a:rPr lang="en-US" dirty="0" err="1" smtClean="0"/>
              <a:t>medica</a:t>
            </a:r>
            <a:r>
              <a:rPr lang="en-US" dirty="0" smtClean="0"/>
              <a:t>, 5 vols.</a:t>
            </a:r>
            <a:endParaRPr lang="en-US" dirty="0"/>
          </a:p>
        </p:txBody>
      </p:sp>
      <p:pic>
        <p:nvPicPr>
          <p:cNvPr id="7" name="Picture 6" descr="kentaure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482" y="2862017"/>
            <a:ext cx="3335788" cy="3995983"/>
          </a:xfrm>
          <a:prstGeom prst="rect">
            <a:avLst/>
          </a:prstGeom>
        </p:spPr>
      </p:pic>
    </p:spTree>
    <p:extLst>
      <p:ext uri="{BB962C8B-B14F-4D97-AF65-F5344CB8AC3E}">
        <p14:creationId xmlns:p14="http://schemas.microsoft.com/office/powerpoint/2010/main" val="3161316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2_38.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865" y="218460"/>
            <a:ext cx="3810000" cy="5803900"/>
          </a:xfrm>
          <a:prstGeom prst="rect">
            <a:avLst/>
          </a:prstGeom>
        </p:spPr>
      </p:pic>
      <p:sp>
        <p:nvSpPr>
          <p:cNvPr id="4" name="TextBox 3"/>
          <p:cNvSpPr txBox="1"/>
          <p:nvPr/>
        </p:nvSpPr>
        <p:spPr>
          <a:xfrm>
            <a:off x="5455829" y="3575019"/>
            <a:ext cx="2441707" cy="369332"/>
          </a:xfrm>
          <a:prstGeom prst="rect">
            <a:avLst/>
          </a:prstGeom>
          <a:noFill/>
        </p:spPr>
        <p:txBody>
          <a:bodyPr wrap="none" rtlCol="0">
            <a:spAutoFit/>
          </a:bodyPr>
          <a:lstStyle/>
          <a:p>
            <a:r>
              <a:rPr lang="en-US" dirty="0" smtClean="0"/>
              <a:t> </a:t>
            </a:r>
            <a:r>
              <a:rPr lang="en-US" dirty="0"/>
              <a:t>A</a:t>
            </a:r>
            <a:r>
              <a:rPr lang="en-US" dirty="0" smtClean="0"/>
              <a:t> ‘traditional </a:t>
            </a:r>
            <a:r>
              <a:rPr lang="en-US" dirty="0" err="1" smtClean="0"/>
              <a:t>disssetion</a:t>
            </a:r>
            <a:r>
              <a:rPr lang="en-US" dirty="0" smtClean="0"/>
              <a:t> </a:t>
            </a:r>
            <a:endParaRPr lang="en-US" dirty="0"/>
          </a:p>
        </p:txBody>
      </p:sp>
      <p:sp>
        <p:nvSpPr>
          <p:cNvPr id="5" name="TextBox 4"/>
          <p:cNvSpPr txBox="1"/>
          <p:nvPr/>
        </p:nvSpPr>
        <p:spPr>
          <a:xfrm>
            <a:off x="1661833" y="6366043"/>
            <a:ext cx="2748168" cy="646331"/>
          </a:xfrm>
          <a:prstGeom prst="rect">
            <a:avLst/>
          </a:prstGeom>
          <a:noFill/>
        </p:spPr>
        <p:txBody>
          <a:bodyPr wrap="none" rtlCol="0">
            <a:spAutoFit/>
          </a:bodyPr>
          <a:lstStyle/>
          <a:p>
            <a:r>
              <a:rPr lang="en-US" dirty="0" err="1"/>
              <a:t>Joannes</a:t>
            </a:r>
            <a:r>
              <a:rPr lang="en-US" dirty="0"/>
              <a:t> von  </a:t>
            </a:r>
            <a:r>
              <a:rPr lang="en-US" dirty="0" err="1"/>
              <a:t>Ketham</a:t>
            </a:r>
            <a:r>
              <a:rPr lang="en-US" dirty="0"/>
              <a:t>, 1493</a:t>
            </a:r>
          </a:p>
          <a:p>
            <a:endParaRPr lang="en-US" dirty="0"/>
          </a:p>
        </p:txBody>
      </p:sp>
    </p:spTree>
    <p:extLst>
      <p:ext uri="{BB962C8B-B14F-4D97-AF65-F5344CB8AC3E}">
        <p14:creationId xmlns:p14="http://schemas.microsoft.com/office/powerpoint/2010/main" val="3515671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6723" y="1079500"/>
            <a:ext cx="8695656" cy="1200329"/>
          </a:xfrm>
          <a:prstGeom prst="rect">
            <a:avLst/>
          </a:prstGeom>
          <a:noFill/>
        </p:spPr>
        <p:txBody>
          <a:bodyPr wrap="square" rtlCol="0">
            <a:spAutoFit/>
          </a:bodyPr>
          <a:lstStyle/>
          <a:p>
            <a:r>
              <a:rPr lang="en-US" b="1" dirty="0" smtClean="0"/>
              <a:t>Humanism:</a:t>
            </a:r>
            <a:r>
              <a:rPr lang="en-US" dirty="0" smtClean="0"/>
              <a:t> a cultural movement originating in Italy in the late fourteenth Century and the fifteenth century. It consisted of a reverence for and close study of the writings </a:t>
            </a:r>
          </a:p>
          <a:p>
            <a:r>
              <a:rPr lang="en-US" dirty="0"/>
              <a:t>o</a:t>
            </a:r>
            <a:r>
              <a:rPr lang="en-US" dirty="0" smtClean="0"/>
              <a:t>f Greek and Roman antiquity and promoted attempts at the emulation of ancient </a:t>
            </a:r>
          </a:p>
          <a:p>
            <a:r>
              <a:rPr lang="en-US" dirty="0"/>
              <a:t>c</a:t>
            </a:r>
            <a:r>
              <a:rPr lang="en-US" dirty="0" smtClean="0"/>
              <a:t>ultural achievements.</a:t>
            </a:r>
            <a:endParaRPr lang="en-US" dirty="0"/>
          </a:p>
        </p:txBody>
      </p:sp>
      <p:sp>
        <p:nvSpPr>
          <p:cNvPr id="3" name="TextBox 2"/>
          <p:cNvSpPr txBox="1"/>
          <p:nvPr/>
        </p:nvSpPr>
        <p:spPr>
          <a:xfrm>
            <a:off x="809625" y="3016250"/>
            <a:ext cx="7967013" cy="369332"/>
          </a:xfrm>
          <a:prstGeom prst="rect">
            <a:avLst/>
          </a:prstGeom>
          <a:noFill/>
        </p:spPr>
        <p:txBody>
          <a:bodyPr wrap="square" rtlCol="0">
            <a:spAutoFit/>
          </a:bodyPr>
          <a:lstStyle/>
          <a:p>
            <a:r>
              <a:rPr lang="en-US" b="1" dirty="0"/>
              <a:t>Thomas Linacre </a:t>
            </a:r>
            <a:r>
              <a:rPr lang="en-US" dirty="0"/>
              <a:t>(1460-</a:t>
            </a:r>
            <a:r>
              <a:rPr lang="en-US" dirty="0" smtClean="0"/>
              <a:t>1524</a:t>
            </a:r>
            <a:r>
              <a:rPr lang="en-GB" dirty="0" smtClean="0"/>
              <a:t>) translates Galen’s </a:t>
            </a:r>
            <a:r>
              <a:rPr lang="en-US" i="1" dirty="0"/>
              <a:t>On the Natural Faculties </a:t>
            </a:r>
            <a:r>
              <a:rPr lang="en-US" dirty="0"/>
              <a:t>(1523</a:t>
            </a:r>
            <a:r>
              <a:rPr lang="en-US" dirty="0" smtClean="0"/>
              <a:t>) </a:t>
            </a:r>
            <a:r>
              <a:rPr lang="en-GB" dirty="0" smtClean="0"/>
              <a:t> </a:t>
            </a:r>
            <a:endParaRPr lang="en-US" dirty="0"/>
          </a:p>
        </p:txBody>
      </p:sp>
      <p:sp>
        <p:nvSpPr>
          <p:cNvPr id="4" name="TextBox 3"/>
          <p:cNvSpPr txBox="1"/>
          <p:nvPr/>
        </p:nvSpPr>
        <p:spPr>
          <a:xfrm>
            <a:off x="381001" y="4000500"/>
            <a:ext cx="8395638" cy="923330"/>
          </a:xfrm>
          <a:prstGeom prst="rect">
            <a:avLst/>
          </a:prstGeom>
          <a:noFill/>
        </p:spPr>
        <p:txBody>
          <a:bodyPr wrap="square" rtlCol="0">
            <a:spAutoFit/>
          </a:bodyPr>
          <a:lstStyle/>
          <a:p>
            <a:r>
              <a:rPr lang="en-US" b="1" dirty="0"/>
              <a:t>Johannes </a:t>
            </a:r>
            <a:r>
              <a:rPr lang="en-US" b="1" dirty="0" err="1"/>
              <a:t>Guinter</a:t>
            </a:r>
            <a:r>
              <a:rPr lang="en-US" b="1" dirty="0"/>
              <a:t> of </a:t>
            </a:r>
            <a:r>
              <a:rPr lang="en-US" b="1" dirty="0" err="1"/>
              <a:t>Andernach</a:t>
            </a:r>
            <a:r>
              <a:rPr lang="en-US" b="1" dirty="0"/>
              <a:t> </a:t>
            </a:r>
            <a:r>
              <a:rPr lang="en-US" dirty="0"/>
              <a:t>(1487-1574), professor in </a:t>
            </a:r>
            <a:r>
              <a:rPr lang="en-US" dirty="0" smtClean="0"/>
              <a:t>Paris, </a:t>
            </a:r>
            <a:r>
              <a:rPr lang="en-US" dirty="0"/>
              <a:t>translated </a:t>
            </a:r>
            <a:r>
              <a:rPr lang="en-US" dirty="0" smtClean="0"/>
              <a:t>the newly </a:t>
            </a:r>
          </a:p>
          <a:p>
            <a:r>
              <a:rPr lang="en-US" dirty="0" smtClean="0"/>
              <a:t>discovered </a:t>
            </a:r>
            <a:r>
              <a:rPr lang="en-US" dirty="0"/>
              <a:t>and most important </a:t>
            </a:r>
            <a:r>
              <a:rPr lang="en-US" dirty="0" smtClean="0"/>
              <a:t>text of Galen</a:t>
            </a:r>
            <a:r>
              <a:rPr lang="en-US" i="1" dirty="0" smtClean="0"/>
              <a:t>, </a:t>
            </a:r>
            <a:r>
              <a:rPr lang="en-US" i="1" dirty="0"/>
              <a:t>On Anatomical Procedures</a:t>
            </a:r>
            <a:r>
              <a:rPr lang="en-US" dirty="0"/>
              <a:t>, </a:t>
            </a:r>
            <a:r>
              <a:rPr lang="en-US" dirty="0" smtClean="0"/>
              <a:t>1531. Vesalius was one of his students.</a:t>
            </a:r>
            <a:endParaRPr lang="en-US" dirty="0"/>
          </a:p>
        </p:txBody>
      </p:sp>
    </p:spTree>
    <p:extLst>
      <p:ext uri="{BB962C8B-B14F-4D97-AF65-F5344CB8AC3E}">
        <p14:creationId xmlns:p14="http://schemas.microsoft.com/office/powerpoint/2010/main" val="1347763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le_anatom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9728"/>
            <a:ext cx="3707991" cy="5580526"/>
          </a:xfrm>
          <a:prstGeom prst="rect">
            <a:avLst/>
          </a:prstGeom>
        </p:spPr>
      </p:pic>
      <p:pic>
        <p:nvPicPr>
          <p:cNvPr id="4" name="Picture 3" descr="open-uri20140611-4305-1j1whn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445" y="3355848"/>
            <a:ext cx="2462784" cy="3502152"/>
          </a:xfrm>
          <a:prstGeom prst="rect">
            <a:avLst/>
          </a:prstGeom>
        </p:spPr>
      </p:pic>
      <p:pic>
        <p:nvPicPr>
          <p:cNvPr id="7" name="Picture 6" descr="c1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9156" y="3622073"/>
            <a:ext cx="2879973" cy="2966373"/>
          </a:xfrm>
          <a:prstGeom prst="rect">
            <a:avLst/>
          </a:prstGeom>
        </p:spPr>
      </p:pic>
      <p:sp>
        <p:nvSpPr>
          <p:cNvPr id="3" name="TextBox 2"/>
          <p:cNvSpPr txBox="1"/>
          <p:nvPr/>
        </p:nvSpPr>
        <p:spPr>
          <a:xfrm>
            <a:off x="470330" y="564477"/>
            <a:ext cx="2982044" cy="369332"/>
          </a:xfrm>
          <a:prstGeom prst="rect">
            <a:avLst/>
          </a:prstGeom>
          <a:noFill/>
        </p:spPr>
        <p:txBody>
          <a:bodyPr wrap="none" rtlCol="0">
            <a:spAutoFit/>
          </a:bodyPr>
          <a:lstStyle/>
          <a:p>
            <a:r>
              <a:rPr lang="en-US" dirty="0" smtClean="0"/>
              <a:t>Leonardo da Vinci, 1452-1519</a:t>
            </a:r>
            <a:endParaRPr lang="en-US" dirty="0"/>
          </a:p>
        </p:txBody>
      </p:sp>
      <p:pic>
        <p:nvPicPr>
          <p:cNvPr id="5" name="Picture 4" descr="da-vinci-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1129" y="206248"/>
            <a:ext cx="5588000" cy="3149600"/>
          </a:xfrm>
          <a:prstGeom prst="rect">
            <a:avLst/>
          </a:prstGeom>
        </p:spPr>
      </p:pic>
    </p:spTree>
    <p:extLst>
      <p:ext uri="{BB962C8B-B14F-4D97-AF65-F5344CB8AC3E}">
        <p14:creationId xmlns:p14="http://schemas.microsoft.com/office/powerpoint/2010/main" val="270386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9968" y="2665584"/>
            <a:ext cx="184666" cy="369332"/>
          </a:xfrm>
          <a:prstGeom prst="rect">
            <a:avLst/>
          </a:prstGeom>
          <a:noFill/>
        </p:spPr>
        <p:txBody>
          <a:bodyPr wrap="none" rtlCol="0">
            <a:spAutoFit/>
          </a:bodyPr>
          <a:lstStyle/>
          <a:p>
            <a:endParaRPr lang="en-US" dirty="0"/>
          </a:p>
        </p:txBody>
      </p:sp>
      <p:sp>
        <p:nvSpPr>
          <p:cNvPr id="5" name="Rectangle 4"/>
          <p:cNvSpPr/>
          <p:nvPr/>
        </p:nvSpPr>
        <p:spPr>
          <a:xfrm>
            <a:off x="5079565" y="1123328"/>
            <a:ext cx="3614663" cy="2031325"/>
          </a:xfrm>
          <a:prstGeom prst="rect">
            <a:avLst/>
          </a:prstGeom>
        </p:spPr>
        <p:txBody>
          <a:bodyPr wrap="square">
            <a:spAutoFit/>
          </a:bodyPr>
          <a:lstStyle/>
          <a:p>
            <a:r>
              <a:rPr lang="en-US" dirty="0" smtClean="0"/>
              <a:t>‘Very </a:t>
            </a:r>
            <a:r>
              <a:rPr lang="en-US" dirty="0"/>
              <a:t>beautiful and most worthy of such a famous artist, but indeed useless; he did not even know the number of intestines. He was a pure painter, not a </a:t>
            </a:r>
            <a:r>
              <a:rPr lang="en-US" dirty="0" err="1"/>
              <a:t>medicus</a:t>
            </a:r>
            <a:r>
              <a:rPr lang="en-US" dirty="0"/>
              <a:t> or </a:t>
            </a:r>
            <a:r>
              <a:rPr lang="en-US" dirty="0" smtClean="0"/>
              <a:t>philosopher.’</a:t>
            </a:r>
            <a:r>
              <a:rPr lang="en-GB" dirty="0" smtClean="0">
                <a:effectLst/>
              </a:rPr>
              <a:t> </a:t>
            </a:r>
          </a:p>
          <a:p>
            <a:r>
              <a:rPr lang="en-GB" dirty="0" smtClean="0"/>
              <a:t>(</a:t>
            </a:r>
            <a:r>
              <a:rPr lang="en-GB" dirty="0" err="1" smtClean="0"/>
              <a:t>Girolamo</a:t>
            </a:r>
            <a:r>
              <a:rPr lang="en-GB" dirty="0" smtClean="0"/>
              <a:t> </a:t>
            </a:r>
            <a:r>
              <a:rPr lang="en-GB" dirty="0" err="1" smtClean="0"/>
              <a:t>Cardano</a:t>
            </a:r>
            <a:r>
              <a:rPr lang="en-GB" dirty="0" smtClean="0"/>
              <a:t> (1501-1576)</a:t>
            </a:r>
            <a:endParaRPr lang="en-US" dirty="0"/>
          </a:p>
        </p:txBody>
      </p:sp>
      <p:pic>
        <p:nvPicPr>
          <p:cNvPr id="4" name="Picture 3" descr="article-2292206-189A5CC2000005DC-240_634x88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907417" cy="6858000"/>
          </a:xfrm>
          <a:prstGeom prst="rect">
            <a:avLst/>
          </a:prstGeom>
        </p:spPr>
      </p:pic>
      <p:sp>
        <p:nvSpPr>
          <p:cNvPr id="7" name="TextBox 6"/>
          <p:cNvSpPr txBox="1"/>
          <p:nvPr/>
        </p:nvSpPr>
        <p:spPr>
          <a:xfrm>
            <a:off x="5079565" y="5927005"/>
            <a:ext cx="3873363" cy="923330"/>
          </a:xfrm>
          <a:prstGeom prst="rect">
            <a:avLst/>
          </a:prstGeom>
          <a:noFill/>
        </p:spPr>
        <p:txBody>
          <a:bodyPr wrap="none" rtlCol="0">
            <a:spAutoFit/>
          </a:bodyPr>
          <a:lstStyle/>
          <a:p>
            <a:r>
              <a:rPr lang="en-US" dirty="0"/>
              <a:t>A dissection of the </a:t>
            </a:r>
            <a:r>
              <a:rPr lang="en-US" dirty="0" smtClean="0"/>
              <a:t>principal </a:t>
            </a:r>
            <a:r>
              <a:rPr lang="en-US" dirty="0"/>
              <a:t>o</a:t>
            </a:r>
            <a:r>
              <a:rPr lang="en-US" dirty="0" smtClean="0"/>
              <a:t>rgans </a:t>
            </a:r>
            <a:r>
              <a:rPr lang="en-US" dirty="0"/>
              <a:t>and </a:t>
            </a:r>
            <a:endParaRPr lang="en-US" dirty="0" smtClean="0"/>
          </a:p>
          <a:p>
            <a:r>
              <a:rPr lang="en-US" dirty="0" smtClean="0"/>
              <a:t>The arterial </a:t>
            </a:r>
            <a:r>
              <a:rPr lang="en-US" dirty="0"/>
              <a:t>system of a female </a:t>
            </a:r>
            <a:r>
              <a:rPr lang="en-US" dirty="0" smtClean="0"/>
              <a:t>figure</a:t>
            </a:r>
            <a:r>
              <a:rPr lang="en-US" dirty="0"/>
              <a:t>, </a:t>
            </a:r>
            <a:endParaRPr lang="en-US" dirty="0" smtClean="0"/>
          </a:p>
          <a:p>
            <a:r>
              <a:rPr lang="en-US" dirty="0" smtClean="0"/>
              <a:t>c</a:t>
            </a:r>
            <a:r>
              <a:rPr lang="en-US" dirty="0"/>
              <a:t>. 1508</a:t>
            </a:r>
            <a:r>
              <a:rPr lang="en-GB" dirty="0"/>
              <a:t> </a:t>
            </a:r>
            <a:endParaRPr lang="en-US" dirty="0"/>
          </a:p>
        </p:txBody>
      </p:sp>
    </p:spTree>
    <p:extLst>
      <p:ext uri="{BB962C8B-B14F-4D97-AF65-F5344CB8AC3E}">
        <p14:creationId xmlns:p14="http://schemas.microsoft.com/office/powerpoint/2010/main" val="1665396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8_149_DaVinci_Anatomy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823" y="125439"/>
            <a:ext cx="3245508" cy="6858000"/>
          </a:xfrm>
          <a:prstGeom prst="rect">
            <a:avLst/>
          </a:prstGeom>
        </p:spPr>
      </p:pic>
      <p:pic>
        <p:nvPicPr>
          <p:cNvPr id="3" name="Picture 2" descr="davinci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2901" y="282384"/>
            <a:ext cx="5080000" cy="5080000"/>
          </a:xfrm>
          <a:prstGeom prst="rect">
            <a:avLst/>
          </a:prstGeom>
        </p:spPr>
      </p:pic>
      <p:sp>
        <p:nvSpPr>
          <p:cNvPr id="4" name="TextBox 3"/>
          <p:cNvSpPr txBox="1"/>
          <p:nvPr/>
        </p:nvSpPr>
        <p:spPr>
          <a:xfrm>
            <a:off x="3982128" y="6099484"/>
            <a:ext cx="4520438" cy="369332"/>
          </a:xfrm>
          <a:prstGeom prst="rect">
            <a:avLst/>
          </a:prstGeom>
          <a:noFill/>
        </p:spPr>
        <p:txBody>
          <a:bodyPr wrap="none" rtlCol="0">
            <a:spAutoFit/>
          </a:bodyPr>
          <a:lstStyle/>
          <a:p>
            <a:r>
              <a:rPr lang="en-US" dirty="0" smtClean="0"/>
              <a:t>Geometry and proportion of the ‘perfect man’</a:t>
            </a:r>
            <a:endParaRPr lang="en-US" dirty="0"/>
          </a:p>
        </p:txBody>
      </p:sp>
    </p:spTree>
    <p:extLst>
      <p:ext uri="{BB962C8B-B14F-4D97-AF65-F5344CB8AC3E}">
        <p14:creationId xmlns:p14="http://schemas.microsoft.com/office/powerpoint/2010/main" val="964239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67697" y="627197"/>
            <a:ext cx="3198244" cy="3693319"/>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err="1" smtClean="0"/>
              <a:t>Giacomo</a:t>
            </a:r>
            <a:r>
              <a:rPr lang="en-US" dirty="0" smtClean="0"/>
              <a:t> </a:t>
            </a:r>
            <a:r>
              <a:rPr lang="en-US" dirty="0" err="1" smtClean="0"/>
              <a:t>Berengario</a:t>
            </a:r>
            <a:r>
              <a:rPr lang="en-US" dirty="0" smtClean="0"/>
              <a:t> da Carpi (1460–1530) </a:t>
            </a:r>
          </a:p>
          <a:p>
            <a:endParaRPr lang="en-US" dirty="0"/>
          </a:p>
          <a:p>
            <a:r>
              <a:rPr lang="en-US" i="1" dirty="0" err="1" smtClean="0"/>
              <a:t>Anatomia</a:t>
            </a:r>
            <a:r>
              <a:rPr lang="en-US" i="1" dirty="0" smtClean="0"/>
              <a:t> Carpi. </a:t>
            </a:r>
            <a:r>
              <a:rPr lang="en-US" i="1" dirty="0" err="1" smtClean="0"/>
              <a:t>Isagoge</a:t>
            </a:r>
            <a:r>
              <a:rPr lang="en-US" i="1" dirty="0" smtClean="0"/>
              <a:t> </a:t>
            </a:r>
            <a:r>
              <a:rPr lang="en-US" i="1" dirty="0" err="1" smtClean="0"/>
              <a:t>breves</a:t>
            </a:r>
            <a:r>
              <a:rPr lang="en-US" i="1" dirty="0" smtClean="0"/>
              <a:t> </a:t>
            </a:r>
            <a:r>
              <a:rPr lang="en-US" i="1" dirty="0" err="1" smtClean="0"/>
              <a:t>perlucide</a:t>
            </a:r>
            <a:r>
              <a:rPr lang="en-US" i="1" dirty="0" smtClean="0"/>
              <a:t> ac </a:t>
            </a:r>
            <a:r>
              <a:rPr lang="en-US" i="1" dirty="0" err="1" smtClean="0"/>
              <a:t>uberime</a:t>
            </a:r>
            <a:r>
              <a:rPr lang="en-US" i="1" dirty="0" smtClean="0"/>
              <a:t>, in </a:t>
            </a:r>
            <a:r>
              <a:rPr lang="en-US" i="1" dirty="0" err="1" smtClean="0"/>
              <a:t>Anatomiam</a:t>
            </a:r>
            <a:r>
              <a:rPr lang="en-US" i="1" dirty="0" smtClean="0"/>
              <a:t> </a:t>
            </a:r>
            <a:r>
              <a:rPr lang="en-US" i="1" dirty="0" err="1" smtClean="0"/>
              <a:t>humani</a:t>
            </a:r>
            <a:r>
              <a:rPr lang="en-US" i="1" dirty="0" smtClean="0"/>
              <a:t> </a:t>
            </a:r>
            <a:r>
              <a:rPr lang="en-US" i="1" dirty="0" err="1" smtClean="0"/>
              <a:t>corporis</a:t>
            </a:r>
            <a:r>
              <a:rPr lang="en-US" i="1" dirty="0" smtClean="0"/>
              <a:t>, 1530</a:t>
            </a:r>
            <a:endParaRPr lang="en-US" dirty="0"/>
          </a:p>
        </p:txBody>
      </p:sp>
      <p:pic>
        <p:nvPicPr>
          <p:cNvPr id="4" name="Picture 3" descr="I-A-1-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24247"/>
            <a:ext cx="5080000" cy="3594100"/>
          </a:xfrm>
          <a:prstGeom prst="rect">
            <a:avLst/>
          </a:prstGeom>
        </p:spPr>
      </p:pic>
      <p:sp>
        <p:nvSpPr>
          <p:cNvPr id="2" name="TextBox 1"/>
          <p:cNvSpPr txBox="1"/>
          <p:nvPr/>
        </p:nvSpPr>
        <p:spPr>
          <a:xfrm>
            <a:off x="382721" y="627197"/>
            <a:ext cx="4088161" cy="646331"/>
          </a:xfrm>
          <a:prstGeom prst="rect">
            <a:avLst/>
          </a:prstGeom>
          <a:noFill/>
        </p:spPr>
        <p:txBody>
          <a:bodyPr wrap="square" rtlCol="0">
            <a:spAutoFit/>
          </a:bodyPr>
          <a:lstStyle/>
          <a:p>
            <a:r>
              <a:rPr lang="en-US" b="1" dirty="0" smtClean="0"/>
              <a:t>Increasing collaboration between physicians and artists</a:t>
            </a:r>
            <a:endParaRPr lang="en-US" b="1" dirty="0"/>
          </a:p>
        </p:txBody>
      </p:sp>
    </p:spTree>
    <p:extLst>
      <p:ext uri="{BB962C8B-B14F-4D97-AF65-F5344CB8AC3E}">
        <p14:creationId xmlns:p14="http://schemas.microsoft.com/office/powerpoint/2010/main" val="1876176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brica_color_l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63830" cy="6858000"/>
          </a:xfrm>
          <a:prstGeom prst="rect">
            <a:avLst/>
          </a:prstGeom>
        </p:spPr>
      </p:pic>
      <p:sp>
        <p:nvSpPr>
          <p:cNvPr id="4" name="Rectangle 3"/>
          <p:cNvSpPr/>
          <p:nvPr/>
        </p:nvSpPr>
        <p:spPr>
          <a:xfrm>
            <a:off x="4863830" y="297918"/>
            <a:ext cx="4280170" cy="3416320"/>
          </a:xfrm>
          <a:prstGeom prst="rect">
            <a:avLst/>
          </a:prstGeom>
        </p:spPr>
        <p:txBody>
          <a:bodyPr wrap="square">
            <a:spAutoFit/>
          </a:bodyPr>
          <a:lstStyle/>
          <a:p>
            <a:r>
              <a:rPr lang="en-US" dirty="0"/>
              <a:t>‘I decided that this branch of natural philosophy ought to be recalled from the region of the dead. If it does not attain a fuller development among us then ever before or elsewhere among the early professors of dissection, at least it may reach such a point that one can assert without shame that the present science of anatomy is comparable to that of the ancients, and that in our age noting has been so degraded and then wholly restored as anatomy.’ (quote </a:t>
            </a:r>
            <a:r>
              <a:rPr lang="en-US" dirty="0" smtClean="0"/>
              <a:t>Preface,  in </a:t>
            </a:r>
            <a:r>
              <a:rPr lang="en-US" dirty="0"/>
              <a:t>Dear, p. 38)</a:t>
            </a:r>
            <a:endParaRPr lang="en-GB" dirty="0"/>
          </a:p>
        </p:txBody>
      </p:sp>
    </p:spTree>
    <p:extLst>
      <p:ext uri="{BB962C8B-B14F-4D97-AF65-F5344CB8AC3E}">
        <p14:creationId xmlns:p14="http://schemas.microsoft.com/office/powerpoint/2010/main" val="3861357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eas_vesalius_portrai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936" y="0"/>
            <a:ext cx="4933709" cy="6858000"/>
          </a:xfrm>
          <a:prstGeom prst="rect">
            <a:avLst/>
          </a:prstGeom>
        </p:spPr>
      </p:pic>
      <p:sp>
        <p:nvSpPr>
          <p:cNvPr id="3" name="TextBox 2"/>
          <p:cNvSpPr txBox="1"/>
          <p:nvPr/>
        </p:nvSpPr>
        <p:spPr>
          <a:xfrm>
            <a:off x="5698464" y="2197816"/>
            <a:ext cx="7747872" cy="923330"/>
          </a:xfrm>
          <a:prstGeom prst="rect">
            <a:avLst/>
          </a:prstGeom>
          <a:noFill/>
        </p:spPr>
        <p:txBody>
          <a:bodyPr wrap="square" rtlCol="0">
            <a:spAutoFit/>
          </a:bodyPr>
          <a:lstStyle/>
          <a:p>
            <a:r>
              <a:rPr lang="en-US" dirty="0" smtClean="0"/>
              <a:t>‘Let them use </a:t>
            </a:r>
            <a:r>
              <a:rPr lang="en-US" dirty="0"/>
              <a:t>their hands…as the </a:t>
            </a:r>
            <a:endParaRPr lang="en-US" dirty="0" smtClean="0"/>
          </a:p>
          <a:p>
            <a:r>
              <a:rPr lang="en-US" dirty="0" smtClean="0"/>
              <a:t>Greeks did </a:t>
            </a:r>
            <a:r>
              <a:rPr lang="en-US" dirty="0"/>
              <a:t>and as the essence </a:t>
            </a:r>
            <a:r>
              <a:rPr lang="en-US" dirty="0" smtClean="0"/>
              <a:t>of</a:t>
            </a:r>
          </a:p>
          <a:p>
            <a:r>
              <a:rPr lang="en-US" dirty="0" smtClean="0"/>
              <a:t> </a:t>
            </a:r>
            <a:r>
              <a:rPr lang="en-US" dirty="0"/>
              <a:t>the art demands’</a:t>
            </a:r>
            <a:r>
              <a:rPr lang="en-GB" dirty="0"/>
              <a:t> </a:t>
            </a:r>
            <a:endParaRPr lang="en-US" dirty="0"/>
          </a:p>
        </p:txBody>
      </p:sp>
      <p:sp>
        <p:nvSpPr>
          <p:cNvPr id="5" name="Rectangle 4"/>
          <p:cNvSpPr/>
          <p:nvPr/>
        </p:nvSpPr>
        <p:spPr>
          <a:xfrm>
            <a:off x="5698464" y="3500226"/>
            <a:ext cx="3305109" cy="2862323"/>
          </a:xfrm>
          <a:prstGeom prst="rect">
            <a:avLst/>
          </a:prstGeom>
        </p:spPr>
        <p:txBody>
          <a:bodyPr wrap="square">
            <a:spAutoFit/>
          </a:bodyPr>
          <a:lstStyle/>
          <a:p>
            <a:r>
              <a:rPr lang="en-US" dirty="0" smtClean="0"/>
              <a:t>Book 1: skeleton</a:t>
            </a:r>
            <a:endParaRPr lang="en-US" dirty="0"/>
          </a:p>
          <a:p>
            <a:r>
              <a:rPr lang="en-US" dirty="0" smtClean="0"/>
              <a:t>Book 2: myology</a:t>
            </a:r>
            <a:r>
              <a:rPr lang="en-US" dirty="0"/>
              <a:t>, all the muscles and their </a:t>
            </a:r>
            <a:r>
              <a:rPr lang="en-US" dirty="0" smtClean="0"/>
              <a:t>relations</a:t>
            </a:r>
          </a:p>
          <a:p>
            <a:r>
              <a:rPr lang="en-US" dirty="0"/>
              <a:t>B</a:t>
            </a:r>
            <a:r>
              <a:rPr lang="en-US" dirty="0" smtClean="0"/>
              <a:t>ooks </a:t>
            </a:r>
            <a:r>
              <a:rPr lang="en-US" dirty="0"/>
              <a:t>3 and </a:t>
            </a:r>
            <a:r>
              <a:rPr lang="en-US" dirty="0" smtClean="0"/>
              <a:t>4: </a:t>
            </a:r>
            <a:r>
              <a:rPr lang="en-US" dirty="0"/>
              <a:t>venous, </a:t>
            </a:r>
            <a:r>
              <a:rPr lang="en-US" dirty="0" smtClean="0"/>
              <a:t>arterial </a:t>
            </a:r>
            <a:r>
              <a:rPr lang="en-US" dirty="0"/>
              <a:t>and nervous </a:t>
            </a:r>
            <a:r>
              <a:rPr lang="en-US" dirty="0" smtClean="0"/>
              <a:t>systems</a:t>
            </a:r>
          </a:p>
          <a:p>
            <a:r>
              <a:rPr lang="en-US" dirty="0" smtClean="0"/>
              <a:t>Books 5</a:t>
            </a:r>
            <a:r>
              <a:rPr lang="en-US" dirty="0"/>
              <a:t>-</a:t>
            </a:r>
            <a:r>
              <a:rPr lang="en-US" dirty="0" smtClean="0"/>
              <a:t>6:  </a:t>
            </a:r>
            <a:r>
              <a:rPr lang="en-US" dirty="0"/>
              <a:t>organs of the abdominal and thoracic cavities and the </a:t>
            </a:r>
            <a:r>
              <a:rPr lang="en-US" dirty="0" smtClean="0"/>
              <a:t>brain </a:t>
            </a:r>
          </a:p>
          <a:p>
            <a:r>
              <a:rPr lang="en-US" dirty="0"/>
              <a:t>B</a:t>
            </a:r>
            <a:r>
              <a:rPr lang="en-US" dirty="0" smtClean="0"/>
              <a:t>ook 7: </a:t>
            </a:r>
            <a:r>
              <a:rPr lang="en-US" dirty="0"/>
              <a:t>he reports own </a:t>
            </a:r>
            <a:r>
              <a:rPr lang="en-US" dirty="0" smtClean="0"/>
              <a:t>experiments </a:t>
            </a:r>
            <a:r>
              <a:rPr lang="en-US" dirty="0"/>
              <a:t>and vivisections</a:t>
            </a:r>
            <a:endParaRPr lang="en-GB" dirty="0"/>
          </a:p>
        </p:txBody>
      </p:sp>
    </p:spTree>
    <p:extLst>
      <p:ext uri="{BB962C8B-B14F-4D97-AF65-F5344CB8AC3E}">
        <p14:creationId xmlns:p14="http://schemas.microsoft.com/office/powerpoint/2010/main" val="171153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8875" y="1252444"/>
            <a:ext cx="8583189" cy="3693319"/>
          </a:xfrm>
          <a:prstGeom prst="rect">
            <a:avLst/>
          </a:prstGeom>
          <a:noFill/>
        </p:spPr>
        <p:txBody>
          <a:bodyPr wrap="square" rtlCol="0">
            <a:spAutoFit/>
          </a:bodyPr>
          <a:lstStyle/>
          <a:p>
            <a:r>
              <a:rPr lang="en-US" b="1" dirty="0" smtClean="0"/>
              <a:t>What do natural philosophers do? </a:t>
            </a:r>
          </a:p>
          <a:p>
            <a:endParaRPr lang="en-US" dirty="0" smtClean="0"/>
          </a:p>
          <a:p>
            <a:pPr marL="285750" indent="-285750">
              <a:buFont typeface="Arial"/>
              <a:buChar char="•"/>
            </a:pPr>
            <a:r>
              <a:rPr lang="en-US" dirty="0" smtClean="0"/>
              <a:t>Collecting and cataloguing the wonders of God’s Creation – all the things we </a:t>
            </a:r>
          </a:p>
          <a:p>
            <a:r>
              <a:rPr lang="en-US" dirty="0" smtClean="0"/>
              <a:t>      have forgotten due to the Fall.</a:t>
            </a:r>
          </a:p>
          <a:p>
            <a:endParaRPr lang="en-US" dirty="0"/>
          </a:p>
          <a:p>
            <a:pPr marL="285750" indent="-285750">
              <a:buFont typeface="Arial"/>
              <a:buChar char="•"/>
            </a:pPr>
            <a:r>
              <a:rPr lang="en-US" dirty="0" smtClean="0"/>
              <a:t>To explain why things are the way they are (why does the sun rises and sets every day); Natural philosophers did not aim to discover something (as we wish to do!) because in a world created and run by God, there is nothing new to discover by humans. </a:t>
            </a:r>
          </a:p>
          <a:p>
            <a:pPr marL="285750" indent="-285750">
              <a:buFont typeface="Arial"/>
              <a:buChar char="•"/>
            </a:pPr>
            <a:endParaRPr lang="en-US" dirty="0"/>
          </a:p>
          <a:p>
            <a:pPr marL="285750" indent="-285750">
              <a:buFont typeface="Arial"/>
              <a:buChar char="•"/>
            </a:pPr>
            <a:r>
              <a:rPr lang="en-US" dirty="0" smtClean="0"/>
              <a:t>Their enterprise is thus  closely linked to theological questions; it is a spiritual exercise. </a:t>
            </a:r>
            <a:endParaRPr lang="en-US" dirty="0"/>
          </a:p>
          <a:p>
            <a:endParaRPr lang="en-US" dirty="0" smtClean="0"/>
          </a:p>
          <a:p>
            <a:endParaRPr lang="en-US" dirty="0" smtClean="0"/>
          </a:p>
          <a:p>
            <a:r>
              <a:rPr lang="en-US" dirty="0" smtClean="0"/>
              <a:t>The method is ‘deductive’ – from what we know to why it is the way it is</a:t>
            </a:r>
            <a:endParaRPr lang="en-US" dirty="0"/>
          </a:p>
        </p:txBody>
      </p:sp>
    </p:spTree>
    <p:extLst>
      <p:ext uri="{BB962C8B-B14F-4D97-AF65-F5344CB8AC3E}">
        <p14:creationId xmlns:p14="http://schemas.microsoft.com/office/powerpoint/2010/main" val="2975721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2_Fig04_Vesalius_Table_900x600p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6799"/>
            <a:ext cx="9144000" cy="5862320"/>
          </a:xfrm>
          <a:prstGeom prst="rect">
            <a:avLst/>
          </a:prstGeom>
        </p:spPr>
      </p:pic>
    </p:spTree>
    <p:extLst>
      <p:ext uri="{BB962C8B-B14F-4D97-AF65-F5344CB8AC3E}">
        <p14:creationId xmlns:p14="http://schemas.microsoft.com/office/powerpoint/2010/main" val="1731893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_Pg_47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3220" y="0"/>
            <a:ext cx="5140287" cy="6858000"/>
          </a:xfrm>
          <a:prstGeom prst="rect">
            <a:avLst/>
          </a:prstGeom>
        </p:spPr>
      </p:pic>
      <p:pic>
        <p:nvPicPr>
          <p:cNvPr id="3" name="Picture 2" descr="Vesalius_Fabrica_p3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068" y="501761"/>
            <a:ext cx="5219997" cy="5214349"/>
          </a:xfrm>
          <a:prstGeom prst="rect">
            <a:avLst/>
          </a:prstGeom>
        </p:spPr>
      </p:pic>
    </p:spTree>
    <p:extLst>
      <p:ext uri="{BB962C8B-B14F-4D97-AF65-F5344CB8AC3E}">
        <p14:creationId xmlns:p14="http://schemas.microsoft.com/office/powerpoint/2010/main" val="6790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302" y="0"/>
            <a:ext cx="4164212" cy="6858000"/>
          </a:xfrm>
          <a:prstGeom prst="rect">
            <a:avLst/>
          </a:prstGeom>
        </p:spPr>
      </p:pic>
    </p:spTree>
    <p:extLst>
      <p:ext uri="{BB962C8B-B14F-4D97-AF65-F5344CB8AC3E}">
        <p14:creationId xmlns:p14="http://schemas.microsoft.com/office/powerpoint/2010/main" val="3369739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8059" y="495977"/>
            <a:ext cx="3782020" cy="5652500"/>
          </a:xfrm>
          <a:prstGeom prst="rect">
            <a:avLst/>
          </a:prstGeom>
        </p:spPr>
      </p:pic>
      <p:pic>
        <p:nvPicPr>
          <p:cNvPr id="3" name="Picture 2" descr="QM21_V418_1555_p244_bi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1" y="0"/>
            <a:ext cx="4983518" cy="6858000"/>
          </a:xfrm>
          <a:prstGeom prst="rect">
            <a:avLst/>
          </a:prstGeom>
        </p:spPr>
      </p:pic>
    </p:spTree>
    <p:extLst>
      <p:ext uri="{BB962C8B-B14F-4D97-AF65-F5344CB8AC3E}">
        <p14:creationId xmlns:p14="http://schemas.microsoft.com/office/powerpoint/2010/main" val="677210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salius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2477" y="905252"/>
            <a:ext cx="3304290" cy="4931994"/>
          </a:xfrm>
          <a:prstGeom prst="rect">
            <a:avLst/>
          </a:prstGeom>
        </p:spPr>
      </p:pic>
    </p:spTree>
    <p:extLst>
      <p:ext uri="{BB962C8B-B14F-4D97-AF65-F5344CB8AC3E}">
        <p14:creationId xmlns:p14="http://schemas.microsoft.com/office/powerpoint/2010/main" val="2739358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79653"/>
            <a:ext cx="4572000" cy="6186310"/>
          </a:xfrm>
          <a:prstGeom prst="rect">
            <a:avLst/>
          </a:prstGeom>
        </p:spPr>
        <p:txBody>
          <a:bodyPr>
            <a:spAutoFit/>
          </a:bodyPr>
          <a:lstStyle/>
          <a:p>
            <a:r>
              <a:rPr lang="en-US" dirty="0" smtClean="0"/>
              <a:t>‘</a:t>
            </a:r>
            <a:r>
              <a:rPr lang="en-US" b="1" dirty="0" smtClean="0"/>
              <a:t>Furthermore</a:t>
            </a:r>
            <a:r>
              <a:rPr lang="en-US" b="1" dirty="0"/>
              <a:t>, lest I should here meet with any charges of </a:t>
            </a:r>
            <a:r>
              <a:rPr lang="en-US" b="1" dirty="0" smtClean="0"/>
              <a:t>heresy</a:t>
            </a:r>
            <a:r>
              <a:rPr lang="en-US" b="1" dirty="0"/>
              <a:t>, I shall straightaway abstain from this discussion about the species of the soul and of their seats</a:t>
            </a:r>
            <a:r>
              <a:rPr lang="en-US" dirty="0"/>
              <a:t>. For today, and particularly among our </a:t>
            </a:r>
            <a:r>
              <a:rPr lang="en-US" dirty="0" smtClean="0"/>
              <a:t>countrymen </a:t>
            </a:r>
            <a:r>
              <a:rPr lang="en-US" dirty="0"/>
              <a:t>you may find many judges of our most true religion, who if they hear anyone murmur something about the opinions on the soul of Plato, or of Aristotle and his interpreters, or of Galen </a:t>
            </a:r>
            <a:r>
              <a:rPr lang="en-US" dirty="0" smtClean="0"/>
              <a:t>… </a:t>
            </a:r>
            <a:r>
              <a:rPr lang="en-US" dirty="0"/>
              <a:t>they straight away imagine he’s wandering from the faith, and having I don’t know what doubts </a:t>
            </a:r>
            <a:r>
              <a:rPr lang="en-US" dirty="0" smtClean="0"/>
              <a:t>about the immortality </a:t>
            </a:r>
            <a:r>
              <a:rPr lang="en-US" dirty="0"/>
              <a:t>of the soul. Not bothering about that, doctors must (if they don’t wish to approach the art rashly, not to prescribe and apply remedies for ailing members improperly) consider those faculties that govern us, how  many kinds of them there are, and what member of the animal the individual ones are constituted, and what medication they receive. And especially, besides all this, (if our minds can attain it) what is the substance and the essence of the soul</a:t>
            </a:r>
            <a:r>
              <a:rPr lang="en-US" dirty="0" smtClean="0"/>
              <a:t>.’</a:t>
            </a:r>
            <a:r>
              <a:rPr lang="en-GB" dirty="0" smtClean="0"/>
              <a:t> </a:t>
            </a:r>
            <a:endParaRPr lang="en-US" dirty="0"/>
          </a:p>
        </p:txBody>
      </p:sp>
    </p:spTree>
    <p:extLst>
      <p:ext uri="{BB962C8B-B14F-4D97-AF65-F5344CB8AC3E}">
        <p14:creationId xmlns:p14="http://schemas.microsoft.com/office/powerpoint/2010/main" val="1139608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3006" y="1003514"/>
            <a:ext cx="3198244" cy="369332"/>
          </a:xfrm>
          <a:prstGeom prst="rect">
            <a:avLst/>
          </a:prstGeom>
          <a:noFill/>
        </p:spPr>
        <p:txBody>
          <a:bodyPr wrap="square" rtlCol="0">
            <a:spAutoFit/>
          </a:bodyPr>
          <a:lstStyle/>
          <a:p>
            <a:endParaRPr lang="en-US" dirty="0"/>
          </a:p>
        </p:txBody>
      </p:sp>
      <p:sp>
        <p:nvSpPr>
          <p:cNvPr id="3" name="Rectangle 2"/>
          <p:cNvSpPr/>
          <p:nvPr/>
        </p:nvSpPr>
        <p:spPr>
          <a:xfrm>
            <a:off x="2286000" y="1997839"/>
            <a:ext cx="4572000" cy="2862323"/>
          </a:xfrm>
          <a:prstGeom prst="rect">
            <a:avLst/>
          </a:prstGeom>
        </p:spPr>
        <p:txBody>
          <a:bodyPr>
            <a:spAutoFit/>
          </a:bodyPr>
          <a:lstStyle/>
          <a:p>
            <a:r>
              <a:rPr lang="en-US" dirty="0" smtClean="0"/>
              <a:t>‘Just </a:t>
            </a:r>
            <a:r>
              <a:rPr lang="en-US" dirty="0"/>
              <a:t>as the substance of the heart is endowed with the force of the vital soul and the unique flesh of the liver with the faculty of the natural soul, in </a:t>
            </a:r>
            <a:r>
              <a:rPr lang="en-US" dirty="0" smtClean="0"/>
              <a:t>order </a:t>
            </a:r>
            <a:r>
              <a:rPr lang="en-US" dirty="0"/>
              <a:t>that the liver may make the thicker blood and the natural spirit and the heart make the blood that rushes </a:t>
            </a:r>
            <a:r>
              <a:rPr lang="en-US" dirty="0" smtClean="0"/>
              <a:t>through </a:t>
            </a:r>
            <a:r>
              <a:rPr lang="en-US" dirty="0"/>
              <a:t>the body with the vital spirit and thus these organs may bring material to all parts of the body through channels reserved for them, so…the brain prepares the animal spirit.</a:t>
            </a:r>
            <a:r>
              <a:rPr lang="en-GB" dirty="0"/>
              <a:t> </a:t>
            </a:r>
            <a:r>
              <a:rPr lang="en-GB" dirty="0" smtClean="0"/>
              <a:t>‘</a:t>
            </a:r>
            <a:endParaRPr lang="en-US" dirty="0"/>
          </a:p>
        </p:txBody>
      </p:sp>
    </p:spTree>
    <p:extLst>
      <p:ext uri="{BB962C8B-B14F-4D97-AF65-F5344CB8AC3E}">
        <p14:creationId xmlns:p14="http://schemas.microsoft.com/office/powerpoint/2010/main" val="1348866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5357" y="1882910"/>
            <a:ext cx="3504889" cy="369332"/>
          </a:xfrm>
          <a:prstGeom prst="rect">
            <a:avLst/>
          </a:prstGeom>
          <a:noFill/>
        </p:spPr>
        <p:txBody>
          <a:bodyPr wrap="square" rtlCol="0">
            <a:spAutoFit/>
          </a:bodyPr>
          <a:lstStyle/>
          <a:p>
            <a:endParaRPr lang="en-US" dirty="0"/>
          </a:p>
        </p:txBody>
      </p:sp>
      <p:sp>
        <p:nvSpPr>
          <p:cNvPr id="3" name="TextBox 2"/>
          <p:cNvSpPr txBox="1"/>
          <p:nvPr/>
        </p:nvSpPr>
        <p:spPr>
          <a:xfrm>
            <a:off x="3274320" y="734376"/>
            <a:ext cx="5869679" cy="5478422"/>
          </a:xfrm>
          <a:prstGeom prst="rect">
            <a:avLst/>
          </a:prstGeom>
          <a:noFill/>
        </p:spPr>
        <p:txBody>
          <a:bodyPr wrap="square" rtlCol="0">
            <a:spAutoFit/>
          </a:bodyPr>
          <a:lstStyle/>
          <a:p>
            <a:endParaRPr lang="en-US" sz="1400" dirty="0"/>
          </a:p>
          <a:p>
            <a:pPr marL="342900" indent="-342900">
              <a:buAutoNum type="arabicPeriod"/>
            </a:pPr>
            <a:r>
              <a:rPr lang="en-US" sz="1400" dirty="0" smtClean="0"/>
              <a:t>The </a:t>
            </a:r>
            <a:r>
              <a:rPr lang="en-US" sz="1400" dirty="0" err="1" smtClean="0"/>
              <a:t>chyle</a:t>
            </a:r>
            <a:r>
              <a:rPr lang="en-US" sz="1400" dirty="0" smtClean="0"/>
              <a:t>, or digested food, is brought to the liver, where it is worked up into an impure blood, imbued with the first form of </a:t>
            </a:r>
            <a:r>
              <a:rPr lang="en-US" sz="1400" dirty="0" err="1" smtClean="0"/>
              <a:t>pneuma</a:t>
            </a:r>
            <a:r>
              <a:rPr lang="en-US" sz="1400" dirty="0" smtClean="0"/>
              <a:t> innate to all things, the natural spirits. This concoction passes into the veins, which are believed to leave from the liver. </a:t>
            </a:r>
          </a:p>
          <a:p>
            <a:pPr marL="342900" indent="-342900">
              <a:buAutoNum type="arabicPeriod"/>
            </a:pPr>
            <a:r>
              <a:rPr lang="en-US" sz="1400" dirty="0" smtClean="0"/>
              <a:t>This blood, charged with natural </a:t>
            </a:r>
            <a:r>
              <a:rPr lang="en-US" sz="1400" dirty="0" err="1" smtClean="0"/>
              <a:t>pneuma</a:t>
            </a:r>
            <a:r>
              <a:rPr lang="en-US" sz="1400" dirty="0" smtClean="0"/>
              <a:t>, then goes to the right chamber of the heart, where impurities are exhaled through the lungs. </a:t>
            </a:r>
          </a:p>
          <a:p>
            <a:pPr marL="342900" indent="-342900">
              <a:buAutoNum type="arabicPeriod"/>
            </a:pPr>
            <a:r>
              <a:rPr lang="en-US" sz="1400" dirty="0" smtClean="0"/>
              <a:t>The purified part then trickles through the invisible pores (in the pits) of the inter-ventricular septum to the left ventricle, entering it drop by drop. (These invisible pores do not exist; </a:t>
            </a:r>
            <a:r>
              <a:rPr lang="en-US" sz="1400" dirty="0" err="1" smtClean="0"/>
              <a:t>performation</a:t>
            </a:r>
            <a:r>
              <a:rPr lang="en-US" sz="1400" dirty="0" smtClean="0"/>
              <a:t> of the septum leads to "blue babies", who must be operated to repair the holes immediately upon birth if they are to live) </a:t>
            </a:r>
          </a:p>
          <a:p>
            <a:pPr marL="342900" indent="-342900">
              <a:buAutoNum type="arabicPeriod"/>
            </a:pPr>
            <a:r>
              <a:rPr lang="en-US" sz="1400" dirty="0" smtClean="0"/>
              <a:t>There, the blood is imbued with more </a:t>
            </a:r>
            <a:r>
              <a:rPr lang="en-US" sz="1400" dirty="0" err="1" smtClean="0"/>
              <a:t>pneuma</a:t>
            </a:r>
            <a:r>
              <a:rPr lang="en-US" sz="1400" dirty="0" smtClean="0"/>
              <a:t>, drawn from the outside by inhalation through the lungs. The net result is that the blood is now charged with a higher form of </a:t>
            </a:r>
            <a:r>
              <a:rPr lang="en-US" sz="1400" dirty="0" err="1" smtClean="0"/>
              <a:t>pneuma</a:t>
            </a:r>
            <a:r>
              <a:rPr lang="en-US" sz="1400" dirty="0" smtClean="0"/>
              <a:t>, the vital spirits.</a:t>
            </a:r>
          </a:p>
          <a:p>
            <a:pPr marL="342900" indent="-342900">
              <a:buAutoNum type="arabicPeriod"/>
            </a:pPr>
            <a:r>
              <a:rPr lang="en-US" sz="1400" dirty="0" smtClean="0"/>
              <a:t>This blood, along with its associated natural spirits, goes via the arteries issuing from the heart to the brain, in particular, the fine net of arteries at the base of the brain, the </a:t>
            </a:r>
            <a:r>
              <a:rPr lang="en-US" sz="1400" dirty="0" err="1" smtClean="0"/>
              <a:t>reta</a:t>
            </a:r>
            <a:r>
              <a:rPr lang="en-US" sz="1400" dirty="0" smtClean="0"/>
              <a:t> </a:t>
            </a:r>
            <a:r>
              <a:rPr lang="en-US" sz="1400" dirty="0" err="1" smtClean="0"/>
              <a:t>mirabile</a:t>
            </a:r>
            <a:r>
              <a:rPr lang="en-US" sz="1400" dirty="0" smtClean="0"/>
              <a:t>. There the blood is further refined and charged with the final and highest form of </a:t>
            </a:r>
            <a:r>
              <a:rPr lang="en-US" sz="1400" dirty="0" err="1" smtClean="0"/>
              <a:t>pneuma</a:t>
            </a:r>
            <a:r>
              <a:rPr lang="en-US" sz="1400" dirty="0" smtClean="0"/>
              <a:t>, the animal or psychic spirits. </a:t>
            </a:r>
          </a:p>
          <a:p>
            <a:pPr marL="342900" indent="-342900">
              <a:buAutoNum type="arabicPeriod"/>
            </a:pPr>
            <a:r>
              <a:rPr lang="en-US" sz="1400" dirty="0" smtClean="0"/>
              <a:t>The psychic spirits pass through the solid part of the brain and the ventricles of the brain and then to the nerves, which are hollow tubes. It is through the agency of the animal spirits that movement and thought are affected. </a:t>
            </a:r>
          </a:p>
          <a:p>
            <a:pPr marL="342900" indent="-342900">
              <a:buAutoNum type="arabicPeriod"/>
            </a:pPr>
            <a:endParaRPr lang="en-US" sz="1400" dirty="0"/>
          </a:p>
        </p:txBody>
      </p:sp>
      <p:pic>
        <p:nvPicPr>
          <p:cNvPr id="4" name="Picture 3" descr="GalenCirculatio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93" y="260092"/>
            <a:ext cx="3162300" cy="2895600"/>
          </a:xfrm>
          <a:prstGeom prst="rect">
            <a:avLst/>
          </a:prstGeom>
        </p:spPr>
      </p:pic>
      <p:sp>
        <p:nvSpPr>
          <p:cNvPr id="5" name="TextBox 4"/>
          <p:cNvSpPr txBox="1"/>
          <p:nvPr/>
        </p:nvSpPr>
        <p:spPr>
          <a:xfrm>
            <a:off x="413115" y="4146164"/>
            <a:ext cx="2142080" cy="369332"/>
          </a:xfrm>
          <a:prstGeom prst="rect">
            <a:avLst/>
          </a:prstGeom>
          <a:noFill/>
        </p:spPr>
        <p:txBody>
          <a:bodyPr wrap="square" rtlCol="0">
            <a:spAutoFit/>
          </a:bodyPr>
          <a:lstStyle/>
          <a:p>
            <a:endParaRPr lang="en-US" dirty="0"/>
          </a:p>
        </p:txBody>
      </p:sp>
      <p:sp>
        <p:nvSpPr>
          <p:cNvPr id="6" name="TextBox 5"/>
          <p:cNvSpPr txBox="1"/>
          <p:nvPr/>
        </p:nvSpPr>
        <p:spPr>
          <a:xfrm>
            <a:off x="565515" y="4298564"/>
            <a:ext cx="2142080" cy="369332"/>
          </a:xfrm>
          <a:prstGeom prst="rect">
            <a:avLst/>
          </a:prstGeom>
          <a:noFill/>
        </p:spPr>
        <p:txBody>
          <a:bodyPr wrap="square" rtlCol="0">
            <a:spAutoFit/>
          </a:bodyPr>
          <a:lstStyle/>
          <a:p>
            <a:endParaRPr lang="en-US" dirty="0"/>
          </a:p>
        </p:txBody>
      </p:sp>
      <p:sp>
        <p:nvSpPr>
          <p:cNvPr id="7" name="TextBox 6"/>
          <p:cNvSpPr txBox="1"/>
          <p:nvPr/>
        </p:nvSpPr>
        <p:spPr>
          <a:xfrm>
            <a:off x="0" y="3155692"/>
            <a:ext cx="2859995" cy="3416320"/>
          </a:xfrm>
          <a:prstGeom prst="rect">
            <a:avLst/>
          </a:prstGeom>
          <a:noFill/>
        </p:spPr>
        <p:txBody>
          <a:bodyPr wrap="square" rtlCol="0">
            <a:spAutoFit/>
          </a:bodyPr>
          <a:lstStyle/>
          <a:p>
            <a:r>
              <a:rPr lang="en-US" b="1" dirty="0"/>
              <a:t>L</a:t>
            </a:r>
            <a:r>
              <a:rPr lang="en-US" b="1" dirty="0" smtClean="0"/>
              <a:t>iver:</a:t>
            </a:r>
            <a:r>
              <a:rPr lang="en-US" dirty="0" smtClean="0"/>
              <a:t> transforms the cooked food (</a:t>
            </a:r>
            <a:r>
              <a:rPr lang="en-US" dirty="0" err="1" smtClean="0"/>
              <a:t>chyle</a:t>
            </a:r>
            <a:r>
              <a:rPr lang="en-US" dirty="0" smtClean="0"/>
              <a:t>) into impure blood and imbuing it with the first form of </a:t>
            </a:r>
            <a:r>
              <a:rPr lang="en-US" dirty="0" err="1" smtClean="0"/>
              <a:t>pneuma</a:t>
            </a:r>
            <a:r>
              <a:rPr lang="en-US" dirty="0" smtClean="0"/>
              <a:t>, the natural </a:t>
            </a:r>
            <a:r>
              <a:rPr lang="en-US" dirty="0" err="1" smtClean="0"/>
              <a:t>pneuma</a:t>
            </a:r>
            <a:r>
              <a:rPr lang="en-US" dirty="0" smtClean="0"/>
              <a:t>.</a:t>
            </a:r>
            <a:endParaRPr lang="en-US" dirty="0"/>
          </a:p>
          <a:p>
            <a:r>
              <a:rPr lang="en-US" b="1" dirty="0" smtClean="0"/>
              <a:t>Heart</a:t>
            </a:r>
            <a:r>
              <a:rPr lang="en-US" dirty="0" smtClean="0"/>
              <a:t>: purifying the blood and charging it with the second form of </a:t>
            </a:r>
            <a:r>
              <a:rPr lang="en-US" dirty="0" err="1" smtClean="0"/>
              <a:t>pneuma</a:t>
            </a:r>
            <a:r>
              <a:rPr lang="en-US" dirty="0" smtClean="0"/>
              <a:t>, the vital spirits</a:t>
            </a:r>
          </a:p>
          <a:p>
            <a:r>
              <a:rPr lang="en-US" b="1" dirty="0" err="1" smtClean="0"/>
              <a:t>Brain</a:t>
            </a:r>
            <a:r>
              <a:rPr lang="en-US" dirty="0" err="1" smtClean="0"/>
              <a:t>:works</a:t>
            </a:r>
            <a:r>
              <a:rPr lang="en-US" dirty="0" smtClean="0"/>
              <a:t> up the highest form of </a:t>
            </a:r>
            <a:r>
              <a:rPr lang="en-US" dirty="0" err="1" smtClean="0"/>
              <a:t>pneuma</a:t>
            </a:r>
            <a:r>
              <a:rPr lang="en-US" dirty="0" smtClean="0"/>
              <a:t>, the animal spirits. </a:t>
            </a:r>
            <a:endParaRPr lang="en-US" dirty="0"/>
          </a:p>
        </p:txBody>
      </p:sp>
      <p:sp>
        <p:nvSpPr>
          <p:cNvPr id="8" name="TextBox 7"/>
          <p:cNvSpPr txBox="1"/>
          <p:nvPr/>
        </p:nvSpPr>
        <p:spPr>
          <a:xfrm>
            <a:off x="3779239" y="474284"/>
            <a:ext cx="2515532" cy="369332"/>
          </a:xfrm>
          <a:prstGeom prst="rect">
            <a:avLst/>
          </a:prstGeom>
          <a:noFill/>
        </p:spPr>
        <p:txBody>
          <a:bodyPr wrap="none" rtlCol="0">
            <a:spAutoFit/>
          </a:bodyPr>
          <a:lstStyle/>
          <a:p>
            <a:r>
              <a:rPr lang="en-US" dirty="0" smtClean="0"/>
              <a:t>Galen’s system of spirits:</a:t>
            </a:r>
            <a:endParaRPr lang="en-US" dirty="0"/>
          </a:p>
        </p:txBody>
      </p:sp>
    </p:spTree>
    <p:extLst>
      <p:ext uri="{BB962C8B-B14F-4D97-AF65-F5344CB8AC3E}">
        <p14:creationId xmlns:p14="http://schemas.microsoft.com/office/powerpoint/2010/main" val="321236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2957" y="1148074"/>
            <a:ext cx="6419283" cy="3139321"/>
          </a:xfrm>
          <a:prstGeom prst="rect">
            <a:avLst/>
          </a:prstGeom>
          <a:noFill/>
        </p:spPr>
        <p:txBody>
          <a:bodyPr wrap="square" rtlCol="0">
            <a:spAutoFit/>
          </a:bodyPr>
          <a:lstStyle/>
          <a:p>
            <a:r>
              <a:rPr lang="en-US" b="1" dirty="0" smtClean="0"/>
              <a:t>Where is personal sense experience in all this? </a:t>
            </a:r>
          </a:p>
          <a:p>
            <a:endParaRPr lang="en-US" dirty="0"/>
          </a:p>
          <a:p>
            <a:r>
              <a:rPr lang="en-US" dirty="0" smtClean="0"/>
              <a:t>This </a:t>
            </a:r>
            <a:r>
              <a:rPr lang="en-US" dirty="0"/>
              <a:t>way of thinking does not value personal sense experience as key to the </a:t>
            </a:r>
            <a:r>
              <a:rPr lang="en-US" dirty="0" smtClean="0"/>
              <a:t> understanding </a:t>
            </a:r>
            <a:r>
              <a:rPr lang="en-US" dirty="0"/>
              <a:t>of nature. Aristotle admits that all thinking about </a:t>
            </a:r>
            <a:r>
              <a:rPr lang="en-US" dirty="0" smtClean="0"/>
              <a:t>something starts </a:t>
            </a:r>
            <a:r>
              <a:rPr lang="en-US" dirty="0"/>
              <a:t>with such a sense experience. But that is not the aim. He is after </a:t>
            </a:r>
            <a:r>
              <a:rPr lang="en-US" dirty="0" smtClean="0"/>
              <a:t> ‘the essence’ or ‘nature’ </a:t>
            </a:r>
            <a:r>
              <a:rPr lang="en-US" dirty="0"/>
              <a:t>of the thing he is thinking </a:t>
            </a:r>
            <a:r>
              <a:rPr lang="en-US" dirty="0" smtClean="0"/>
              <a:t>about. This essence/nature is </a:t>
            </a:r>
            <a:r>
              <a:rPr lang="en-US" dirty="0"/>
              <a:t>invisible </a:t>
            </a:r>
            <a:r>
              <a:rPr lang="en-US" dirty="0" smtClean="0"/>
              <a:t>and </a:t>
            </a:r>
            <a:r>
              <a:rPr lang="en-US" dirty="0"/>
              <a:t>lies </a:t>
            </a:r>
          </a:p>
          <a:p>
            <a:r>
              <a:rPr lang="en-US" dirty="0"/>
              <a:t>beyond the mere sense experience</a:t>
            </a:r>
            <a:r>
              <a:rPr lang="en-US" dirty="0" smtClean="0"/>
              <a:t>. Only philosophical discussion will lead the way to its understanding. </a:t>
            </a:r>
            <a:endParaRPr lang="en-US" dirty="0"/>
          </a:p>
          <a:p>
            <a:endParaRPr lang="en-US" dirty="0"/>
          </a:p>
          <a:p>
            <a:r>
              <a:rPr lang="en-US" dirty="0" smtClean="0"/>
              <a:t>nature</a:t>
            </a:r>
            <a:r>
              <a:rPr lang="en-US" dirty="0"/>
              <a:t>/essence: </a:t>
            </a:r>
            <a:r>
              <a:rPr lang="en-US" dirty="0" smtClean="0"/>
              <a:t>is what makes </a:t>
            </a:r>
            <a:r>
              <a:rPr lang="en-US" dirty="0"/>
              <a:t>a thing act the way it does  </a:t>
            </a:r>
          </a:p>
        </p:txBody>
      </p:sp>
    </p:spTree>
    <p:extLst>
      <p:ext uri="{BB962C8B-B14F-4D97-AF65-F5344CB8AC3E}">
        <p14:creationId xmlns:p14="http://schemas.microsoft.com/office/powerpoint/2010/main" val="3510293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1531" y="413087"/>
            <a:ext cx="8485451" cy="5909311"/>
          </a:xfrm>
          <a:prstGeom prst="rect">
            <a:avLst/>
          </a:prstGeom>
          <a:noFill/>
        </p:spPr>
        <p:txBody>
          <a:bodyPr wrap="square" rtlCol="0">
            <a:spAutoFit/>
          </a:bodyPr>
          <a:lstStyle/>
          <a:p>
            <a:r>
              <a:rPr lang="en-GB" b="1" dirty="0"/>
              <a:t>seven liberal arts</a:t>
            </a:r>
            <a:r>
              <a:rPr lang="en-GB" dirty="0"/>
              <a:t>: </a:t>
            </a:r>
            <a:r>
              <a:rPr lang="en-GB" dirty="0" smtClean="0"/>
              <a:t>  arithmetic</a:t>
            </a:r>
            <a:r>
              <a:rPr lang="en-GB" dirty="0"/>
              <a:t>, geometry, astronomy, music theory, grammar, logic, </a:t>
            </a:r>
            <a:endParaRPr lang="en-GB" dirty="0" smtClean="0"/>
          </a:p>
          <a:p>
            <a:r>
              <a:rPr lang="en-GB" dirty="0"/>
              <a:t>	</a:t>
            </a:r>
            <a:r>
              <a:rPr lang="en-GB" dirty="0" smtClean="0"/>
              <a:t>			and rhetoric</a:t>
            </a:r>
            <a:r>
              <a:rPr lang="en-GB" dirty="0"/>
              <a:t> </a:t>
            </a:r>
            <a:r>
              <a:rPr lang="en-GB" dirty="0" smtClean="0"/>
              <a:t>which was studied for a BA and MA. </a:t>
            </a:r>
            <a:endParaRPr lang="en-GB" dirty="0" smtClean="0">
              <a:effectLst/>
            </a:endParaRPr>
          </a:p>
          <a:p>
            <a:endParaRPr lang="en-GB" dirty="0"/>
          </a:p>
          <a:p>
            <a:r>
              <a:rPr lang="en-GB" b="1" i="1" dirty="0" err="1"/>
              <a:t>t</a:t>
            </a:r>
            <a:r>
              <a:rPr lang="en-GB" b="1" i="1" dirty="0" err="1" smtClean="0"/>
              <a:t>rivium</a:t>
            </a:r>
            <a:r>
              <a:rPr lang="en-GB" b="1" dirty="0" smtClean="0"/>
              <a:t>: 			</a:t>
            </a:r>
            <a:r>
              <a:rPr lang="en-GB" dirty="0" smtClean="0"/>
              <a:t>grammar, logic, and rhetoric.</a:t>
            </a:r>
            <a:r>
              <a:rPr lang="en-GB" dirty="0" smtClean="0">
                <a:effectLst/>
              </a:rPr>
              <a:t> </a:t>
            </a:r>
          </a:p>
          <a:p>
            <a:endParaRPr lang="en-GB" dirty="0"/>
          </a:p>
          <a:p>
            <a:r>
              <a:rPr lang="en-GB" b="1" dirty="0" err="1"/>
              <a:t>q</a:t>
            </a:r>
            <a:r>
              <a:rPr lang="en-GB" b="1" dirty="0" err="1" smtClean="0">
                <a:effectLst/>
              </a:rPr>
              <a:t>uadrivium</a:t>
            </a:r>
            <a:r>
              <a:rPr lang="en-GB" b="1" dirty="0" smtClean="0">
                <a:effectLst/>
              </a:rPr>
              <a:t>:   		</a:t>
            </a:r>
            <a:r>
              <a:rPr lang="en-GB" b="1" dirty="0" smtClean="0"/>
              <a:t>arithmetic, geometry, astronomy, music theory (mathematical </a:t>
            </a:r>
          </a:p>
          <a:p>
            <a:r>
              <a:rPr lang="en-GB" b="1" dirty="0"/>
              <a:t>	</a:t>
            </a:r>
            <a:r>
              <a:rPr lang="en-GB" b="1" dirty="0" smtClean="0"/>
              <a:t>	</a:t>
            </a:r>
            <a:r>
              <a:rPr lang="en-GB" dirty="0" smtClean="0"/>
              <a:t>		subjects and assumed to be </a:t>
            </a:r>
            <a:r>
              <a:rPr lang="en-GB" dirty="0" err="1" smtClean="0"/>
              <a:t>knowledges</a:t>
            </a:r>
            <a:r>
              <a:rPr lang="en-GB" dirty="0" smtClean="0"/>
              <a:t> towards a practical end –</a:t>
            </a:r>
          </a:p>
          <a:p>
            <a:r>
              <a:rPr lang="en-GB" dirty="0" smtClean="0"/>
              <a:t>				therefore not considered real sciences which treated </a:t>
            </a:r>
          </a:p>
          <a:p>
            <a:r>
              <a:rPr lang="en-GB" dirty="0"/>
              <a:t>	</a:t>
            </a:r>
            <a:r>
              <a:rPr lang="en-GB" dirty="0" smtClean="0"/>
              <a:t>			only ‘universals’ </a:t>
            </a:r>
          </a:p>
          <a:p>
            <a:endParaRPr lang="en-GB" dirty="0">
              <a:effectLst/>
            </a:endParaRPr>
          </a:p>
          <a:p>
            <a:r>
              <a:rPr lang="en-GB" b="1" dirty="0"/>
              <a:t>Physics</a:t>
            </a:r>
            <a:r>
              <a:rPr lang="en-GB" dirty="0"/>
              <a:t>: </a:t>
            </a:r>
            <a:r>
              <a:rPr lang="en-GB" dirty="0" smtClean="0"/>
              <a:t>			a </a:t>
            </a:r>
            <a:r>
              <a:rPr lang="en-GB" dirty="0"/>
              <a:t>general term for the study of the natural world; whether animate </a:t>
            </a:r>
            <a:r>
              <a:rPr lang="en-GB" dirty="0" smtClean="0"/>
              <a:t>				or inanimate</a:t>
            </a:r>
            <a:r>
              <a:rPr lang="en-GB" dirty="0"/>
              <a:t>. A practical synonym for ‘natural philosophy’. </a:t>
            </a:r>
          </a:p>
          <a:p>
            <a:r>
              <a:rPr lang="en-GB" dirty="0"/>
              <a:t> </a:t>
            </a:r>
          </a:p>
          <a:p>
            <a:r>
              <a:rPr lang="en-GB" b="1" dirty="0"/>
              <a:t>Metaphysics</a:t>
            </a:r>
            <a:r>
              <a:rPr lang="en-GB" dirty="0"/>
              <a:t>: </a:t>
            </a:r>
            <a:r>
              <a:rPr lang="en-GB" dirty="0" smtClean="0"/>
              <a:t> 		branch </a:t>
            </a:r>
            <a:r>
              <a:rPr lang="en-GB" dirty="0"/>
              <a:t>of knowledge, which considers the the fundamental </a:t>
            </a:r>
            <a:r>
              <a:rPr lang="en-GB" dirty="0" smtClean="0"/>
              <a:t>				categories </a:t>
            </a:r>
            <a:r>
              <a:rPr lang="en-GB" dirty="0"/>
              <a:t>of </a:t>
            </a:r>
            <a:r>
              <a:rPr lang="en-GB" dirty="0" smtClean="0"/>
              <a:t>reality </a:t>
            </a:r>
            <a:r>
              <a:rPr lang="en-GB" dirty="0"/>
              <a:t>such as existence,  being, matter, space, etc.</a:t>
            </a:r>
          </a:p>
          <a:p>
            <a:r>
              <a:rPr lang="en-GB" dirty="0"/>
              <a:t> </a:t>
            </a:r>
          </a:p>
          <a:p>
            <a:r>
              <a:rPr lang="en-GB" b="1" dirty="0"/>
              <a:t>Moral philosophy</a:t>
            </a:r>
            <a:r>
              <a:rPr lang="en-GB" dirty="0"/>
              <a:t>: </a:t>
            </a:r>
            <a:r>
              <a:rPr lang="en-GB" dirty="0" smtClean="0"/>
              <a:t> </a:t>
            </a:r>
            <a:r>
              <a:rPr lang="en-GB" dirty="0"/>
              <a:t>branch of knowledge that is concerned with theories of ethics, </a:t>
            </a:r>
            <a:r>
              <a:rPr lang="en-GB" dirty="0" smtClean="0"/>
              <a:t>				with </a:t>
            </a:r>
            <a:r>
              <a:rPr lang="en-GB" dirty="0"/>
              <a:t>how humans ought to live their lives.</a:t>
            </a:r>
          </a:p>
          <a:p>
            <a:endParaRPr lang="en-GB" dirty="0" smtClean="0">
              <a:effectLst/>
            </a:endParaRPr>
          </a:p>
          <a:p>
            <a:endParaRPr lang="en-GB" dirty="0" smtClean="0"/>
          </a:p>
          <a:p>
            <a:endParaRPr lang="en-US" dirty="0"/>
          </a:p>
        </p:txBody>
      </p:sp>
    </p:spTree>
    <p:extLst>
      <p:ext uri="{BB962C8B-B14F-4D97-AF65-F5344CB8AC3E}">
        <p14:creationId xmlns:p14="http://schemas.microsoft.com/office/powerpoint/2010/main" val="443987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urentius_de_Voltolina_0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885"/>
            <a:ext cx="9158829" cy="7163985"/>
          </a:xfrm>
          <a:prstGeom prst="rect">
            <a:avLst/>
          </a:prstGeom>
        </p:spPr>
      </p:pic>
    </p:spTree>
    <p:extLst>
      <p:ext uri="{BB962C8B-B14F-4D97-AF65-F5344CB8AC3E}">
        <p14:creationId xmlns:p14="http://schemas.microsoft.com/office/powerpoint/2010/main" val="2217575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1478" y="2555016"/>
            <a:ext cx="6980882" cy="4247317"/>
          </a:xfrm>
          <a:prstGeom prst="rect">
            <a:avLst/>
          </a:prstGeom>
          <a:noFill/>
        </p:spPr>
        <p:txBody>
          <a:bodyPr wrap="square" rtlCol="0">
            <a:spAutoFit/>
          </a:bodyPr>
          <a:lstStyle/>
          <a:p>
            <a:endParaRPr lang="en-US" dirty="0" smtClean="0"/>
          </a:p>
          <a:p>
            <a:r>
              <a:rPr lang="en-US" dirty="0" smtClean="0"/>
              <a:t>							</a:t>
            </a:r>
          </a:p>
          <a:p>
            <a:r>
              <a:rPr lang="en-US" dirty="0"/>
              <a:t>	</a:t>
            </a:r>
            <a:r>
              <a:rPr lang="en-US" dirty="0" smtClean="0"/>
              <a:t>						Avicenna (Latinate form of </a:t>
            </a:r>
            <a:r>
              <a:rPr lang="en-US" dirty="0" err="1" smtClean="0"/>
              <a:t>Ibn-Sīnā</a:t>
            </a:r>
            <a:r>
              <a:rPr lang="en-US" b="1" dirty="0" smtClean="0"/>
              <a:t>)</a:t>
            </a:r>
            <a:r>
              <a:rPr lang="en-US" dirty="0" smtClean="0"/>
              <a:t>,  </a:t>
            </a:r>
          </a:p>
          <a:p>
            <a:r>
              <a:rPr lang="en-US" dirty="0" smtClean="0"/>
              <a:t>										c. 980 AD – 1037 AD </a:t>
            </a:r>
          </a:p>
          <a:p>
            <a:endParaRPr lang="en-US" dirty="0" smtClean="0"/>
          </a:p>
          <a:p>
            <a:endParaRPr lang="en-US" dirty="0" smtClean="0"/>
          </a:p>
          <a:p>
            <a:r>
              <a:rPr lang="en-US" dirty="0" smtClean="0"/>
              <a:t>			</a:t>
            </a:r>
          </a:p>
          <a:p>
            <a:endParaRPr lang="en-US" dirty="0"/>
          </a:p>
          <a:p>
            <a:r>
              <a:rPr lang="en-US" dirty="0"/>
              <a:t>	</a:t>
            </a:r>
            <a:endParaRPr lang="en-US" dirty="0" smtClean="0"/>
          </a:p>
          <a:p>
            <a:r>
              <a:rPr lang="en-US" dirty="0" smtClean="0"/>
              <a:t>		</a:t>
            </a:r>
          </a:p>
          <a:p>
            <a:endParaRPr lang="en-US" dirty="0"/>
          </a:p>
          <a:p>
            <a:endParaRPr lang="en-US" dirty="0" smtClean="0"/>
          </a:p>
          <a:p>
            <a:endParaRPr lang="en-US" dirty="0"/>
          </a:p>
          <a:p>
            <a:r>
              <a:rPr lang="en-US" dirty="0" smtClean="0"/>
              <a:t>	</a:t>
            </a:r>
            <a:r>
              <a:rPr lang="en-US" dirty="0" err="1" smtClean="0"/>
              <a:t>Rhazes</a:t>
            </a:r>
            <a:r>
              <a:rPr lang="en-US" dirty="0" smtClean="0"/>
              <a:t>, 854 AD – 925 AD</a:t>
            </a:r>
          </a:p>
          <a:p>
            <a:endParaRPr lang="en-US" dirty="0"/>
          </a:p>
        </p:txBody>
      </p:sp>
      <p:pic>
        <p:nvPicPr>
          <p:cNvPr id="3" name="Picture 2"/>
          <p:cNvPicPr>
            <a:picLocks noChangeAspect="1"/>
          </p:cNvPicPr>
          <p:nvPr/>
        </p:nvPicPr>
        <p:blipFill>
          <a:blip r:embed="rId2"/>
          <a:stretch>
            <a:fillRect/>
          </a:stretch>
        </p:blipFill>
        <p:spPr>
          <a:xfrm>
            <a:off x="0" y="3429000"/>
            <a:ext cx="2501900" cy="3238500"/>
          </a:xfrm>
          <a:prstGeom prst="rect">
            <a:avLst/>
          </a:prstGeom>
        </p:spPr>
      </p:pic>
      <p:pic>
        <p:nvPicPr>
          <p:cNvPr id="4" name="Picture 3"/>
          <p:cNvPicPr>
            <a:picLocks noChangeAspect="1"/>
          </p:cNvPicPr>
          <p:nvPr/>
        </p:nvPicPr>
        <p:blipFill>
          <a:blip r:embed="rId3"/>
          <a:stretch>
            <a:fillRect/>
          </a:stretch>
        </p:blipFill>
        <p:spPr>
          <a:xfrm>
            <a:off x="5778500" y="3759200"/>
            <a:ext cx="2540000" cy="3098800"/>
          </a:xfrm>
          <a:prstGeom prst="rect">
            <a:avLst/>
          </a:prstGeom>
        </p:spPr>
      </p:pic>
      <p:sp>
        <p:nvSpPr>
          <p:cNvPr id="5" name="TextBox 4"/>
          <p:cNvSpPr txBox="1"/>
          <p:nvPr/>
        </p:nvSpPr>
        <p:spPr>
          <a:xfrm>
            <a:off x="428415" y="260091"/>
            <a:ext cx="5186891" cy="2308324"/>
          </a:xfrm>
          <a:prstGeom prst="rect">
            <a:avLst/>
          </a:prstGeom>
          <a:noFill/>
        </p:spPr>
        <p:txBody>
          <a:bodyPr wrap="square" rtlCol="0">
            <a:spAutoFit/>
          </a:bodyPr>
          <a:lstStyle/>
          <a:p>
            <a:r>
              <a:rPr lang="en-US" dirty="0" smtClean="0"/>
              <a:t>				</a:t>
            </a:r>
          </a:p>
          <a:p>
            <a:endParaRPr lang="en-US" dirty="0"/>
          </a:p>
          <a:p>
            <a:r>
              <a:rPr lang="en-US" dirty="0" smtClean="0"/>
              <a:t>				</a:t>
            </a:r>
          </a:p>
          <a:p>
            <a:endParaRPr lang="en-US" dirty="0"/>
          </a:p>
          <a:p>
            <a:endParaRPr lang="en-US" dirty="0" smtClean="0"/>
          </a:p>
          <a:p>
            <a:r>
              <a:rPr lang="en-US" dirty="0"/>
              <a:t>	</a:t>
            </a:r>
            <a:r>
              <a:rPr lang="en-US" dirty="0" smtClean="0"/>
              <a:t>			Hippocrates of Cos, c. 460 – c. 370 BC</a:t>
            </a:r>
          </a:p>
          <a:p>
            <a:endParaRPr lang="en-US" dirty="0"/>
          </a:p>
        </p:txBody>
      </p:sp>
      <p:sp>
        <p:nvSpPr>
          <p:cNvPr id="6" name="Rectangle 5"/>
          <p:cNvSpPr/>
          <p:nvPr/>
        </p:nvSpPr>
        <p:spPr>
          <a:xfrm>
            <a:off x="4762500" y="27672"/>
            <a:ext cx="2286000" cy="923330"/>
          </a:xfrm>
          <a:prstGeom prst="rect">
            <a:avLst/>
          </a:prstGeom>
        </p:spPr>
        <p:txBody>
          <a:bodyPr>
            <a:spAutoFit/>
          </a:bodyPr>
          <a:lstStyle/>
          <a:p>
            <a:pPr lvl="0"/>
            <a:endParaRPr lang="en-US" dirty="0" smtClean="0">
              <a:solidFill>
                <a:prstClr val="black"/>
              </a:solidFill>
            </a:endParaRPr>
          </a:p>
          <a:p>
            <a:pPr lvl="0"/>
            <a:r>
              <a:rPr lang="en-US" dirty="0" smtClean="0">
                <a:solidFill>
                  <a:prstClr val="black"/>
                </a:solidFill>
              </a:rPr>
              <a:t>Galen </a:t>
            </a:r>
            <a:r>
              <a:rPr lang="en-US" dirty="0">
                <a:solidFill>
                  <a:prstClr val="black"/>
                </a:solidFill>
              </a:rPr>
              <a:t>of </a:t>
            </a:r>
            <a:r>
              <a:rPr lang="en-US" dirty="0" err="1">
                <a:solidFill>
                  <a:prstClr val="black"/>
                </a:solidFill>
              </a:rPr>
              <a:t>Pergamon</a:t>
            </a:r>
            <a:r>
              <a:rPr lang="en-US" dirty="0">
                <a:solidFill>
                  <a:prstClr val="black"/>
                </a:solidFill>
              </a:rPr>
              <a:t>, 130 AD – 200 </a:t>
            </a:r>
            <a:r>
              <a:rPr lang="en-US" dirty="0" smtClean="0">
                <a:solidFill>
                  <a:prstClr val="black"/>
                </a:solidFill>
              </a:rPr>
              <a:t>AD</a:t>
            </a:r>
            <a:endParaRPr lang="en-US" dirty="0">
              <a:solidFill>
                <a:prstClr val="black"/>
              </a:solidFill>
            </a:endParaRPr>
          </a:p>
        </p:txBody>
      </p:sp>
      <p:pic>
        <p:nvPicPr>
          <p:cNvPr id="8" name="Picture 7" descr="001a959e.124320647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80" y="674003"/>
            <a:ext cx="1835998" cy="2448007"/>
          </a:xfrm>
          <a:prstGeom prst="rect">
            <a:avLst/>
          </a:prstGeom>
        </p:spPr>
      </p:pic>
      <p:pic>
        <p:nvPicPr>
          <p:cNvPr id="9" name="Picture 8" descr="gal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219" y="260091"/>
            <a:ext cx="2052000" cy="2508998"/>
          </a:xfrm>
          <a:prstGeom prst="rect">
            <a:avLst/>
          </a:prstGeom>
        </p:spPr>
      </p:pic>
    </p:spTree>
    <p:extLst>
      <p:ext uri="{BB962C8B-B14F-4D97-AF65-F5344CB8AC3E}">
        <p14:creationId xmlns:p14="http://schemas.microsoft.com/office/powerpoint/2010/main" val="3461699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truvian_macroco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393" y="552854"/>
            <a:ext cx="5486400" cy="5477256"/>
          </a:xfrm>
          <a:prstGeom prst="rect">
            <a:avLst/>
          </a:prstGeom>
        </p:spPr>
      </p:pic>
      <p:sp>
        <p:nvSpPr>
          <p:cNvPr id="4" name="TextBox 3"/>
          <p:cNvSpPr txBox="1"/>
          <p:nvPr/>
        </p:nvSpPr>
        <p:spPr>
          <a:xfrm>
            <a:off x="2611294" y="6207306"/>
            <a:ext cx="5782127" cy="369332"/>
          </a:xfrm>
          <a:prstGeom prst="rect">
            <a:avLst/>
          </a:prstGeom>
          <a:noFill/>
        </p:spPr>
        <p:txBody>
          <a:bodyPr wrap="none" rtlCol="0">
            <a:spAutoFit/>
          </a:bodyPr>
          <a:lstStyle/>
          <a:p>
            <a:r>
              <a:rPr lang="en-US" dirty="0" smtClean="0"/>
              <a:t>Micro-Macrocosm – Man as the mirror of the wider cosmos</a:t>
            </a:r>
            <a:endParaRPr lang="en-US" dirty="0"/>
          </a:p>
        </p:txBody>
      </p:sp>
    </p:spTree>
    <p:extLst>
      <p:ext uri="{BB962C8B-B14F-4D97-AF65-F5344CB8AC3E}">
        <p14:creationId xmlns:p14="http://schemas.microsoft.com/office/powerpoint/2010/main" val="231546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08204" y="156800"/>
            <a:ext cx="3522132" cy="2308324"/>
          </a:xfrm>
          <a:prstGeom prst="rect">
            <a:avLst/>
          </a:prstGeom>
          <a:noFill/>
        </p:spPr>
        <p:txBody>
          <a:bodyPr wrap="square" rtlCol="0">
            <a:spAutoFit/>
          </a:bodyPr>
          <a:lstStyle/>
          <a:p>
            <a:r>
              <a:rPr lang="en-US" b="1" dirty="0" smtClean="0"/>
              <a:t>The four </a:t>
            </a:r>
            <a:r>
              <a:rPr lang="en-US" b="1" dirty="0" err="1" smtClean="0"/>
              <a:t>humours</a:t>
            </a:r>
            <a:endParaRPr lang="en-US" b="1" dirty="0" smtClean="0"/>
          </a:p>
          <a:p>
            <a:r>
              <a:rPr lang="en-US" dirty="0" smtClean="0"/>
              <a:t>blood</a:t>
            </a:r>
            <a:endParaRPr lang="en-US" dirty="0"/>
          </a:p>
          <a:p>
            <a:r>
              <a:rPr lang="en-US" dirty="0"/>
              <a:t>p</a:t>
            </a:r>
            <a:r>
              <a:rPr lang="en-US" dirty="0" smtClean="0"/>
              <a:t>hlegm</a:t>
            </a:r>
          </a:p>
          <a:p>
            <a:r>
              <a:rPr lang="en-US" dirty="0" smtClean="0"/>
              <a:t>bile </a:t>
            </a:r>
            <a:r>
              <a:rPr lang="en-US" dirty="0"/>
              <a:t>(also termed choler, or red or yellow bile</a:t>
            </a:r>
            <a:r>
              <a:rPr lang="en-US" dirty="0" smtClean="0"/>
              <a:t>)</a:t>
            </a:r>
            <a:endParaRPr lang="en-GB" dirty="0"/>
          </a:p>
          <a:p>
            <a:r>
              <a:rPr lang="en-US" dirty="0" smtClean="0"/>
              <a:t>black </a:t>
            </a:r>
            <a:r>
              <a:rPr lang="en-US" dirty="0"/>
              <a:t>bile (or melancholy</a:t>
            </a:r>
            <a:r>
              <a:rPr lang="en-US" dirty="0" smtClean="0"/>
              <a:t>)</a:t>
            </a:r>
          </a:p>
          <a:p>
            <a:endParaRPr lang="en-US" b="1" dirty="0"/>
          </a:p>
          <a:p>
            <a:r>
              <a:rPr lang="en-US" dirty="0" smtClean="0"/>
              <a:t> </a:t>
            </a:r>
            <a:endParaRPr lang="en-US" dirty="0"/>
          </a:p>
        </p:txBody>
      </p:sp>
      <p:sp>
        <p:nvSpPr>
          <p:cNvPr id="3" name="TextBox 2"/>
          <p:cNvSpPr txBox="1"/>
          <p:nvPr/>
        </p:nvSpPr>
        <p:spPr>
          <a:xfrm>
            <a:off x="799562" y="1756150"/>
            <a:ext cx="4708642" cy="4801315"/>
          </a:xfrm>
          <a:prstGeom prst="rect">
            <a:avLst/>
          </a:prstGeom>
          <a:noFill/>
        </p:spPr>
        <p:txBody>
          <a:bodyPr wrap="square" rtlCol="0">
            <a:spAutoFit/>
          </a:bodyPr>
          <a:lstStyle/>
          <a:p>
            <a:r>
              <a:rPr lang="en-US" b="1" dirty="0" smtClean="0"/>
              <a:t>Two  central functions of the humors:</a:t>
            </a:r>
          </a:p>
          <a:p>
            <a:endParaRPr lang="en-US" b="1" dirty="0"/>
          </a:p>
          <a:p>
            <a:pPr marL="342900" indent="-342900">
              <a:buAutoNum type="arabicPeriod"/>
            </a:pPr>
            <a:r>
              <a:rPr lang="en-US" dirty="0" smtClean="0"/>
              <a:t>Nourishment of the body. The </a:t>
            </a:r>
            <a:r>
              <a:rPr lang="en-US" dirty="0"/>
              <a:t>four humors </a:t>
            </a:r>
            <a:r>
              <a:rPr lang="en-US" dirty="0" smtClean="0"/>
              <a:t>were </a:t>
            </a:r>
            <a:r>
              <a:rPr lang="en-US" dirty="0"/>
              <a:t>believed to be fused in the blood, the actual liquid in the veins, which was thought to be produced in the </a:t>
            </a:r>
            <a:r>
              <a:rPr lang="en-US" dirty="0" smtClean="0"/>
              <a:t>liver. From there it was sent </a:t>
            </a:r>
            <a:r>
              <a:rPr lang="en-US" dirty="0"/>
              <a:t>throughout the body to nourish its individual parts. Each organ was believed to have an individual complexion and thus needed specific </a:t>
            </a:r>
            <a:r>
              <a:rPr lang="en-US" dirty="0" err="1" smtClean="0"/>
              <a:t>humours</a:t>
            </a:r>
            <a:r>
              <a:rPr lang="en-US" dirty="0" smtClean="0"/>
              <a:t>: brain </a:t>
            </a:r>
            <a:r>
              <a:rPr lang="en-US" dirty="0"/>
              <a:t>needed predominantly phlegm, heart needed the humor blood </a:t>
            </a:r>
            <a:r>
              <a:rPr lang="en-US" dirty="0" smtClean="0"/>
              <a:t>etc.</a:t>
            </a:r>
          </a:p>
          <a:p>
            <a:pPr marL="342900" indent="-342900">
              <a:buAutoNum type="arabicPeriod"/>
            </a:pPr>
            <a:endParaRPr lang="en-US" dirty="0"/>
          </a:p>
          <a:p>
            <a:pPr marL="342900" indent="-342900">
              <a:buAutoNum type="arabicPeriod"/>
            </a:pPr>
            <a:r>
              <a:rPr lang="en-GB" dirty="0" smtClean="0"/>
              <a:t> </a:t>
            </a:r>
            <a:r>
              <a:rPr lang="en-US" dirty="0" smtClean="0"/>
              <a:t>the </a:t>
            </a:r>
            <a:r>
              <a:rPr lang="en-US" dirty="0"/>
              <a:t>means whereby an individual's overall complexional balance was maintained or altered</a:t>
            </a:r>
            <a:r>
              <a:rPr lang="en-GB" dirty="0" smtClean="0">
                <a:effectLst/>
              </a:rPr>
              <a:t> </a:t>
            </a:r>
            <a:r>
              <a:rPr lang="en-US" b="1" dirty="0" smtClean="0"/>
              <a:t> </a:t>
            </a:r>
            <a:endParaRPr lang="en-GB" dirty="0"/>
          </a:p>
          <a:p>
            <a:endParaRPr lang="en-US" dirty="0"/>
          </a:p>
        </p:txBody>
      </p:sp>
    </p:spTree>
    <p:extLst>
      <p:ext uri="{BB962C8B-B14F-4D97-AF65-F5344CB8AC3E}">
        <p14:creationId xmlns:p14="http://schemas.microsoft.com/office/powerpoint/2010/main" val="1028561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ors.png"/>
          <p:cNvPicPr>
            <a:picLocks noChangeAspect="1"/>
          </p:cNvPicPr>
          <p:nvPr/>
        </p:nvPicPr>
        <p:blipFill>
          <a:blip r:embed="rId2"/>
          <a:stretch>
            <a:fillRect/>
          </a:stretch>
        </p:blipFill>
        <p:spPr>
          <a:xfrm>
            <a:off x="246063" y="1160463"/>
            <a:ext cx="8029575" cy="4152900"/>
          </a:xfrm>
          <a:prstGeom prst="rect">
            <a:avLst/>
          </a:prstGeom>
        </p:spPr>
      </p:pic>
      <p:sp>
        <p:nvSpPr>
          <p:cNvPr id="3" name="TextBox 2"/>
          <p:cNvSpPr txBox="1"/>
          <p:nvPr/>
        </p:nvSpPr>
        <p:spPr>
          <a:xfrm>
            <a:off x="1025138" y="5844408"/>
            <a:ext cx="7659894" cy="646331"/>
          </a:xfrm>
          <a:prstGeom prst="rect">
            <a:avLst/>
          </a:prstGeom>
          <a:noFill/>
        </p:spPr>
        <p:txBody>
          <a:bodyPr wrap="none" rtlCol="0">
            <a:spAutoFit/>
          </a:bodyPr>
          <a:lstStyle/>
          <a:p>
            <a:r>
              <a:rPr lang="en-US" b="1" dirty="0"/>
              <a:t>the six-non </a:t>
            </a:r>
            <a:r>
              <a:rPr lang="en-US" b="1" dirty="0" smtClean="0"/>
              <a:t>naturals</a:t>
            </a:r>
            <a:r>
              <a:rPr lang="en-GB" dirty="0" smtClean="0">
                <a:effectLst/>
              </a:rPr>
              <a:t>:  </a:t>
            </a:r>
            <a:r>
              <a:rPr lang="en-GB" dirty="0"/>
              <a:t>air, food and drink, sleeping and waking, motion and rest, </a:t>
            </a:r>
            <a:endParaRPr lang="en-GB" dirty="0" smtClean="0"/>
          </a:p>
          <a:p>
            <a:r>
              <a:rPr lang="en-GB" dirty="0" smtClean="0"/>
              <a:t>excretions </a:t>
            </a:r>
            <a:r>
              <a:rPr lang="en-GB" dirty="0"/>
              <a:t>and retentions, and the passions of the soul</a:t>
            </a:r>
            <a:r>
              <a:rPr lang="en-GB" dirty="0" smtClean="0">
                <a:effectLst/>
              </a:rPr>
              <a:t> </a:t>
            </a:r>
            <a:endParaRPr lang="en-US" dirty="0"/>
          </a:p>
        </p:txBody>
      </p:sp>
    </p:spTree>
    <p:extLst>
      <p:ext uri="{BB962C8B-B14F-4D97-AF65-F5344CB8AC3E}">
        <p14:creationId xmlns:p14="http://schemas.microsoft.com/office/powerpoint/2010/main" val="651825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1597</TotalTime>
  <Words>1532</Words>
  <Application>Microsoft Macintosh PowerPoint</Application>
  <PresentationFormat>On-screen Show (4:3)</PresentationFormat>
  <Paragraphs>137</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38</cp:revision>
  <dcterms:created xsi:type="dcterms:W3CDTF">2014-10-18T16:10:35Z</dcterms:created>
  <dcterms:modified xsi:type="dcterms:W3CDTF">2016-10-23T20:48:40Z</dcterms:modified>
</cp:coreProperties>
</file>