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73" r:id="rId2"/>
    <p:sldId id="275" r:id="rId3"/>
    <p:sldId id="276" r:id="rId4"/>
    <p:sldId id="256" r:id="rId5"/>
    <p:sldId id="257" r:id="rId6"/>
    <p:sldId id="274" r:id="rId7"/>
    <p:sldId id="264" r:id="rId8"/>
    <p:sldId id="265" r:id="rId9"/>
    <p:sldId id="266" r:id="rId10"/>
    <p:sldId id="267" r:id="rId11"/>
    <p:sldId id="259" r:id="rId12"/>
    <p:sldId id="258" r:id="rId13"/>
    <p:sldId id="260" r:id="rId14"/>
    <p:sldId id="262" r:id="rId15"/>
    <p:sldId id="263" r:id="rId16"/>
    <p:sldId id="277" r:id="rId17"/>
    <p:sldId id="278"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672"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98BC0A-A628-5B4A-991A-7914613F2679}" type="datetimeFigureOut">
              <a:rPr lang="en-US" smtClean="0"/>
              <a:t>28/10/19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5B1973-978F-9944-B49D-8CD61715BE39}" type="slidenum">
              <a:rPr lang="en-US" smtClean="0"/>
              <a:t>‹#›</a:t>
            </a:fld>
            <a:endParaRPr lang="en-US"/>
          </a:p>
        </p:txBody>
      </p:sp>
    </p:spTree>
    <p:extLst>
      <p:ext uri="{BB962C8B-B14F-4D97-AF65-F5344CB8AC3E}">
        <p14:creationId xmlns:p14="http://schemas.microsoft.com/office/powerpoint/2010/main" val="63019176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696D38-57C3-E349-8BBF-25736AD57C13}" type="slidenum">
              <a:rPr lang="en-US" smtClean="0"/>
              <a:t>12</a:t>
            </a:fld>
            <a:endParaRPr lang="en-US"/>
          </a:p>
        </p:txBody>
      </p:sp>
    </p:spTree>
    <p:extLst>
      <p:ext uri="{BB962C8B-B14F-4D97-AF65-F5344CB8AC3E}">
        <p14:creationId xmlns:p14="http://schemas.microsoft.com/office/powerpoint/2010/main" val="1916899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087BFA64-2D1D-5A43-BEE7-98BEFF6018A0}" type="datetimeFigureOut">
              <a:rPr lang="en-US" smtClean="0"/>
              <a:t>28/10/19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141B0-06EA-FC40-9F91-29E35DB36816}" type="slidenum">
              <a:rPr lang="en-US" smtClean="0"/>
              <a:t>‹#›</a:t>
            </a:fld>
            <a:endParaRPr lang="en-US"/>
          </a:p>
        </p:txBody>
      </p:sp>
    </p:spTree>
    <p:extLst>
      <p:ext uri="{BB962C8B-B14F-4D97-AF65-F5344CB8AC3E}">
        <p14:creationId xmlns:p14="http://schemas.microsoft.com/office/powerpoint/2010/main" val="252727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87BFA64-2D1D-5A43-BEE7-98BEFF6018A0}" type="datetimeFigureOut">
              <a:rPr lang="en-US" smtClean="0"/>
              <a:t>28/10/19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141B0-06EA-FC40-9F91-29E35DB36816}" type="slidenum">
              <a:rPr lang="en-US" smtClean="0"/>
              <a:t>‹#›</a:t>
            </a:fld>
            <a:endParaRPr lang="en-US"/>
          </a:p>
        </p:txBody>
      </p:sp>
    </p:spTree>
    <p:extLst>
      <p:ext uri="{BB962C8B-B14F-4D97-AF65-F5344CB8AC3E}">
        <p14:creationId xmlns:p14="http://schemas.microsoft.com/office/powerpoint/2010/main" val="29661703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87BFA64-2D1D-5A43-BEE7-98BEFF6018A0}" type="datetimeFigureOut">
              <a:rPr lang="en-US" smtClean="0"/>
              <a:t>28/10/19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141B0-06EA-FC40-9F91-29E35DB36816}" type="slidenum">
              <a:rPr lang="en-US" smtClean="0"/>
              <a:t>‹#›</a:t>
            </a:fld>
            <a:endParaRPr lang="en-US"/>
          </a:p>
        </p:txBody>
      </p:sp>
    </p:spTree>
    <p:extLst>
      <p:ext uri="{BB962C8B-B14F-4D97-AF65-F5344CB8AC3E}">
        <p14:creationId xmlns:p14="http://schemas.microsoft.com/office/powerpoint/2010/main" val="62622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87BFA64-2D1D-5A43-BEE7-98BEFF6018A0}" type="datetimeFigureOut">
              <a:rPr lang="en-US" smtClean="0"/>
              <a:t>28/10/19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141B0-06EA-FC40-9F91-29E35DB36816}" type="slidenum">
              <a:rPr lang="en-US" smtClean="0"/>
              <a:t>‹#›</a:t>
            </a:fld>
            <a:endParaRPr lang="en-US"/>
          </a:p>
        </p:txBody>
      </p:sp>
    </p:spTree>
    <p:extLst>
      <p:ext uri="{BB962C8B-B14F-4D97-AF65-F5344CB8AC3E}">
        <p14:creationId xmlns:p14="http://schemas.microsoft.com/office/powerpoint/2010/main" val="3667470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087BFA64-2D1D-5A43-BEE7-98BEFF6018A0}" type="datetimeFigureOut">
              <a:rPr lang="en-US" smtClean="0"/>
              <a:t>28/10/19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141B0-06EA-FC40-9F91-29E35DB36816}" type="slidenum">
              <a:rPr lang="en-US" smtClean="0"/>
              <a:t>‹#›</a:t>
            </a:fld>
            <a:endParaRPr lang="en-US"/>
          </a:p>
        </p:txBody>
      </p:sp>
    </p:spTree>
    <p:extLst>
      <p:ext uri="{BB962C8B-B14F-4D97-AF65-F5344CB8AC3E}">
        <p14:creationId xmlns:p14="http://schemas.microsoft.com/office/powerpoint/2010/main" val="3642234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087BFA64-2D1D-5A43-BEE7-98BEFF6018A0}" type="datetimeFigureOut">
              <a:rPr lang="en-US" smtClean="0"/>
              <a:t>28/10/19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141B0-06EA-FC40-9F91-29E35DB36816}" type="slidenum">
              <a:rPr lang="en-US" smtClean="0"/>
              <a:t>‹#›</a:t>
            </a:fld>
            <a:endParaRPr lang="en-US"/>
          </a:p>
        </p:txBody>
      </p:sp>
    </p:spTree>
    <p:extLst>
      <p:ext uri="{BB962C8B-B14F-4D97-AF65-F5344CB8AC3E}">
        <p14:creationId xmlns:p14="http://schemas.microsoft.com/office/powerpoint/2010/main" val="1726168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087BFA64-2D1D-5A43-BEE7-98BEFF6018A0}" type="datetimeFigureOut">
              <a:rPr lang="en-US" smtClean="0"/>
              <a:t>28/10/19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141B0-06EA-FC40-9F91-29E35DB36816}" type="slidenum">
              <a:rPr lang="en-US" smtClean="0"/>
              <a:t>‹#›</a:t>
            </a:fld>
            <a:endParaRPr lang="en-US"/>
          </a:p>
        </p:txBody>
      </p:sp>
    </p:spTree>
    <p:extLst>
      <p:ext uri="{BB962C8B-B14F-4D97-AF65-F5344CB8AC3E}">
        <p14:creationId xmlns:p14="http://schemas.microsoft.com/office/powerpoint/2010/main" val="3022371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087BFA64-2D1D-5A43-BEE7-98BEFF6018A0}" type="datetimeFigureOut">
              <a:rPr lang="en-US" smtClean="0"/>
              <a:t>28/10/19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141B0-06EA-FC40-9F91-29E35DB36816}" type="slidenum">
              <a:rPr lang="en-US" smtClean="0"/>
              <a:t>‹#›</a:t>
            </a:fld>
            <a:endParaRPr lang="en-US"/>
          </a:p>
        </p:txBody>
      </p:sp>
    </p:spTree>
    <p:extLst>
      <p:ext uri="{BB962C8B-B14F-4D97-AF65-F5344CB8AC3E}">
        <p14:creationId xmlns:p14="http://schemas.microsoft.com/office/powerpoint/2010/main" val="314095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7BFA64-2D1D-5A43-BEE7-98BEFF6018A0}" type="datetimeFigureOut">
              <a:rPr lang="en-US" smtClean="0"/>
              <a:t>28/10/19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141B0-06EA-FC40-9F91-29E35DB36816}" type="slidenum">
              <a:rPr lang="en-US" smtClean="0"/>
              <a:t>‹#›</a:t>
            </a:fld>
            <a:endParaRPr lang="en-US"/>
          </a:p>
        </p:txBody>
      </p:sp>
    </p:spTree>
    <p:extLst>
      <p:ext uri="{BB962C8B-B14F-4D97-AF65-F5344CB8AC3E}">
        <p14:creationId xmlns:p14="http://schemas.microsoft.com/office/powerpoint/2010/main" val="399151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87BFA64-2D1D-5A43-BEE7-98BEFF6018A0}" type="datetimeFigureOut">
              <a:rPr lang="en-US" smtClean="0"/>
              <a:t>28/10/19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141B0-06EA-FC40-9F91-29E35DB36816}" type="slidenum">
              <a:rPr lang="en-US" smtClean="0"/>
              <a:t>‹#›</a:t>
            </a:fld>
            <a:endParaRPr lang="en-US"/>
          </a:p>
        </p:txBody>
      </p:sp>
    </p:spTree>
    <p:extLst>
      <p:ext uri="{BB962C8B-B14F-4D97-AF65-F5344CB8AC3E}">
        <p14:creationId xmlns:p14="http://schemas.microsoft.com/office/powerpoint/2010/main" val="1170669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87BFA64-2D1D-5A43-BEE7-98BEFF6018A0}" type="datetimeFigureOut">
              <a:rPr lang="en-US" smtClean="0"/>
              <a:t>28/10/19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141B0-06EA-FC40-9F91-29E35DB36816}" type="slidenum">
              <a:rPr lang="en-US" smtClean="0"/>
              <a:t>‹#›</a:t>
            </a:fld>
            <a:endParaRPr lang="en-US"/>
          </a:p>
        </p:txBody>
      </p:sp>
    </p:spTree>
    <p:extLst>
      <p:ext uri="{BB962C8B-B14F-4D97-AF65-F5344CB8AC3E}">
        <p14:creationId xmlns:p14="http://schemas.microsoft.com/office/powerpoint/2010/main" val="16899275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7BFA64-2D1D-5A43-BEE7-98BEFF6018A0}" type="datetimeFigureOut">
              <a:rPr lang="en-US" smtClean="0"/>
              <a:t>28/10/19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E141B0-06EA-FC40-9F91-29E35DB36816}" type="slidenum">
              <a:rPr lang="en-US" smtClean="0"/>
              <a:t>‹#›</a:t>
            </a:fld>
            <a:endParaRPr lang="en-US"/>
          </a:p>
        </p:txBody>
      </p:sp>
    </p:spTree>
    <p:extLst>
      <p:ext uri="{BB962C8B-B14F-4D97-AF65-F5344CB8AC3E}">
        <p14:creationId xmlns:p14="http://schemas.microsoft.com/office/powerpoint/2010/main" val="428283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5.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5923" y="1690077"/>
            <a:ext cx="7862277" cy="2207846"/>
          </a:xfrm>
        </p:spPr>
        <p:txBody>
          <a:bodyPr>
            <a:normAutofit fontScale="90000"/>
          </a:bodyPr>
          <a:lstStyle/>
          <a:p>
            <a:r>
              <a:rPr lang="en-US" sz="3100" dirty="0" smtClean="0"/>
              <a:t>Lecture 5: </a:t>
            </a:r>
            <a:br>
              <a:rPr lang="en-US" sz="3100" dirty="0" smtClean="0"/>
            </a:br>
            <a:r>
              <a:rPr lang="en-US" sz="3100" dirty="0" smtClean="0"/>
              <a:t/>
            </a:r>
            <a:br>
              <a:rPr lang="en-US" sz="3100" dirty="0" smtClean="0"/>
            </a:br>
            <a:r>
              <a:rPr lang="en-US" sz="4000" dirty="0" smtClean="0"/>
              <a:t>Human </a:t>
            </a:r>
            <a:r>
              <a:rPr lang="en-US" sz="4000" smtClean="0"/>
              <a:t>Nature Possessed</a:t>
            </a:r>
            <a:r>
              <a:rPr lang="en-US" sz="4000" dirty="0" smtClean="0"/>
              <a:t>: How to become Divine and Demoniac?</a:t>
            </a:r>
            <a:endParaRPr lang="en-US" sz="4000" dirty="0"/>
          </a:p>
        </p:txBody>
      </p:sp>
    </p:spTree>
    <p:extLst>
      <p:ext uri="{BB962C8B-B14F-4D97-AF65-F5344CB8AC3E}">
        <p14:creationId xmlns:p14="http://schemas.microsoft.com/office/powerpoint/2010/main" val="4179859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00667"/>
            <a:ext cx="9144000" cy="3693319"/>
          </a:xfrm>
          <a:prstGeom prst="rect">
            <a:avLst/>
          </a:prstGeom>
          <a:noFill/>
        </p:spPr>
        <p:txBody>
          <a:bodyPr wrap="square" rtlCol="0">
            <a:spAutoFit/>
          </a:bodyPr>
          <a:lstStyle/>
          <a:p>
            <a:r>
              <a:rPr lang="en-US" b="1" dirty="0" smtClean="0"/>
              <a:t>Soul is not thought to be material but is nevertheless related to specific organs in human body:</a:t>
            </a:r>
          </a:p>
          <a:p>
            <a:endParaRPr lang="en-US" b="1" dirty="0"/>
          </a:p>
          <a:p>
            <a:r>
              <a:rPr lang="en-US" dirty="0" smtClean="0"/>
              <a:t>1.      Vegetative powers </a:t>
            </a:r>
            <a:r>
              <a:rPr lang="en-US" dirty="0"/>
              <a:t>of </a:t>
            </a:r>
            <a:r>
              <a:rPr lang="en-US" dirty="0" smtClean="0"/>
              <a:t>‘vegetative’/’nutritive soul’:  </a:t>
            </a:r>
          </a:p>
          <a:p>
            <a:r>
              <a:rPr lang="en-US" dirty="0"/>
              <a:t>	</a:t>
            </a:r>
            <a:r>
              <a:rPr lang="en-US" dirty="0" smtClean="0"/>
              <a:t>located </a:t>
            </a:r>
            <a:r>
              <a:rPr lang="en-US" dirty="0"/>
              <a:t>in </a:t>
            </a:r>
            <a:r>
              <a:rPr lang="en-US" b="1" dirty="0"/>
              <a:t>liver,</a:t>
            </a:r>
            <a:r>
              <a:rPr lang="en-US" dirty="0"/>
              <a:t> served by the veins and </a:t>
            </a:r>
            <a:r>
              <a:rPr lang="en-US" dirty="0" smtClean="0"/>
              <a:t>auxiliary </a:t>
            </a:r>
            <a:r>
              <a:rPr lang="en-US" dirty="0"/>
              <a:t>members such as the bladder </a:t>
            </a:r>
            <a:r>
              <a:rPr lang="en-US" dirty="0" smtClean="0"/>
              <a:t>and    	genitals</a:t>
            </a:r>
            <a:r>
              <a:rPr lang="en-US" dirty="0"/>
              <a:t>. </a:t>
            </a:r>
            <a:endParaRPr lang="en-GB" dirty="0"/>
          </a:p>
          <a:p>
            <a:r>
              <a:rPr lang="en-US" dirty="0"/>
              <a:t> </a:t>
            </a:r>
            <a:endParaRPr lang="en-GB" dirty="0"/>
          </a:p>
          <a:p>
            <a:r>
              <a:rPr lang="en-US" dirty="0" smtClean="0"/>
              <a:t>2. 	Emotive </a:t>
            </a:r>
            <a:r>
              <a:rPr lang="en-US" dirty="0"/>
              <a:t>powers of </a:t>
            </a:r>
            <a:r>
              <a:rPr lang="en-US" dirty="0" smtClean="0"/>
              <a:t>‘sensitive soul’:</a:t>
            </a:r>
          </a:p>
          <a:p>
            <a:r>
              <a:rPr lang="en-US" dirty="0"/>
              <a:t>	</a:t>
            </a:r>
            <a:r>
              <a:rPr lang="en-US" dirty="0" smtClean="0"/>
              <a:t> located in </a:t>
            </a:r>
            <a:r>
              <a:rPr lang="en-US" dirty="0"/>
              <a:t>the </a:t>
            </a:r>
            <a:r>
              <a:rPr lang="en-US" b="1" dirty="0"/>
              <a:t>heart</a:t>
            </a:r>
            <a:r>
              <a:rPr lang="en-US" dirty="0"/>
              <a:t>, served by the arteries</a:t>
            </a:r>
            <a:endParaRPr lang="en-GB" dirty="0"/>
          </a:p>
          <a:p>
            <a:r>
              <a:rPr lang="en-US" dirty="0"/>
              <a:t> </a:t>
            </a:r>
            <a:endParaRPr lang="en-GB" dirty="0"/>
          </a:p>
          <a:p>
            <a:pPr marL="342900" indent="-342900">
              <a:buAutoNum type="arabicPeriod" startAt="3"/>
            </a:pPr>
            <a:r>
              <a:rPr lang="en-US" dirty="0" smtClean="0"/>
              <a:t>Power </a:t>
            </a:r>
            <a:r>
              <a:rPr lang="en-US" dirty="0"/>
              <a:t>of cognition and voluntary </a:t>
            </a:r>
            <a:r>
              <a:rPr lang="en-US" dirty="0" smtClean="0"/>
              <a:t>motion of ‘intellective’/’rational soul’:  located  in the </a:t>
            </a:r>
            <a:r>
              <a:rPr lang="en-US" b="1" dirty="0" smtClean="0"/>
              <a:t>brain</a:t>
            </a:r>
            <a:r>
              <a:rPr lang="en-US" dirty="0"/>
              <a:t>, </a:t>
            </a:r>
            <a:r>
              <a:rPr lang="en-US" dirty="0" smtClean="0"/>
              <a:t> served </a:t>
            </a:r>
            <a:r>
              <a:rPr lang="en-US" dirty="0"/>
              <a:t>by the nerves, </a:t>
            </a:r>
            <a:r>
              <a:rPr lang="en-US" dirty="0" smtClean="0"/>
              <a:t>the </a:t>
            </a:r>
            <a:r>
              <a:rPr lang="en-US" dirty="0"/>
              <a:t>sense </a:t>
            </a:r>
            <a:r>
              <a:rPr lang="en-US" dirty="0" smtClean="0"/>
              <a:t>organs</a:t>
            </a:r>
            <a:r>
              <a:rPr lang="en-US" dirty="0"/>
              <a:t>, and the </a:t>
            </a:r>
            <a:r>
              <a:rPr lang="en-US" dirty="0" smtClean="0"/>
              <a:t>muscles </a:t>
            </a:r>
            <a:endParaRPr lang="en-GB" dirty="0"/>
          </a:p>
          <a:p>
            <a:endParaRPr lang="en-US" dirty="0"/>
          </a:p>
        </p:txBody>
      </p:sp>
    </p:spTree>
    <p:extLst>
      <p:ext uri="{BB962C8B-B14F-4D97-AF65-F5344CB8AC3E}">
        <p14:creationId xmlns:p14="http://schemas.microsoft.com/office/powerpoint/2010/main" val="80036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0500045-Galen_s_spirit_system-SPL-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532" y="696571"/>
            <a:ext cx="3065379" cy="5291996"/>
          </a:xfrm>
          <a:prstGeom prst="rect">
            <a:avLst/>
          </a:prstGeom>
        </p:spPr>
      </p:pic>
      <p:sp>
        <p:nvSpPr>
          <p:cNvPr id="3" name="TextBox 2"/>
          <p:cNvSpPr txBox="1"/>
          <p:nvPr/>
        </p:nvSpPr>
        <p:spPr>
          <a:xfrm>
            <a:off x="3814845" y="1956929"/>
            <a:ext cx="5533744" cy="646331"/>
          </a:xfrm>
          <a:prstGeom prst="rect">
            <a:avLst/>
          </a:prstGeom>
          <a:noFill/>
        </p:spPr>
        <p:txBody>
          <a:bodyPr wrap="square" rtlCol="0">
            <a:spAutoFit/>
          </a:bodyPr>
          <a:lstStyle/>
          <a:p>
            <a:r>
              <a:rPr lang="en-US" b="1" dirty="0"/>
              <a:t>s</a:t>
            </a:r>
            <a:r>
              <a:rPr lang="en-US" b="1" dirty="0" smtClean="0"/>
              <a:t>pirit/</a:t>
            </a:r>
            <a:r>
              <a:rPr lang="en-US" b="1" dirty="0" err="1"/>
              <a:t>p</a:t>
            </a:r>
            <a:r>
              <a:rPr lang="en-US" b="1" dirty="0" err="1" smtClean="0"/>
              <a:t>neuma</a:t>
            </a:r>
            <a:r>
              <a:rPr lang="en-US" b="1" dirty="0" smtClean="0"/>
              <a:t>:</a:t>
            </a:r>
            <a:r>
              <a:rPr lang="en-US" dirty="0" smtClean="0"/>
              <a:t> means ‘air’ or ‘breath’, and is imagined </a:t>
            </a:r>
          </a:p>
          <a:p>
            <a:r>
              <a:rPr lang="en-US" dirty="0" smtClean="0"/>
              <a:t>as a sort of hot vapor fused in blood</a:t>
            </a:r>
          </a:p>
        </p:txBody>
      </p:sp>
      <p:sp>
        <p:nvSpPr>
          <p:cNvPr id="4" name="TextBox 3"/>
          <p:cNvSpPr txBox="1"/>
          <p:nvPr/>
        </p:nvSpPr>
        <p:spPr>
          <a:xfrm>
            <a:off x="4037769" y="2930421"/>
            <a:ext cx="5106231" cy="2585323"/>
          </a:xfrm>
          <a:prstGeom prst="rect">
            <a:avLst/>
          </a:prstGeom>
          <a:noFill/>
        </p:spPr>
        <p:txBody>
          <a:bodyPr wrap="square" rtlCol="0">
            <a:spAutoFit/>
          </a:bodyPr>
          <a:lstStyle/>
          <a:p>
            <a:r>
              <a:rPr lang="en-GB" b="1" dirty="0" smtClean="0"/>
              <a:t> 1. natural spirit:</a:t>
            </a:r>
            <a:r>
              <a:rPr lang="en-GB" dirty="0" smtClean="0"/>
              <a:t> </a:t>
            </a:r>
            <a:r>
              <a:rPr lang="en-GB" dirty="0"/>
              <a:t>resided in the liver, the </a:t>
            </a:r>
            <a:r>
              <a:rPr lang="en-GB" dirty="0" err="1"/>
              <a:t>center</a:t>
            </a:r>
            <a:r>
              <a:rPr lang="en-GB" dirty="0"/>
              <a:t> of </a:t>
            </a:r>
            <a:endParaRPr lang="en-GB" dirty="0" smtClean="0"/>
          </a:p>
          <a:p>
            <a:r>
              <a:rPr lang="en-GB" dirty="0" smtClean="0"/>
              <a:t>nutrition </a:t>
            </a:r>
            <a:r>
              <a:rPr lang="en-GB" dirty="0"/>
              <a:t>and </a:t>
            </a:r>
            <a:r>
              <a:rPr lang="en-GB" dirty="0" smtClean="0"/>
              <a:t>metabolism.</a:t>
            </a:r>
          </a:p>
          <a:p>
            <a:endParaRPr lang="en-GB" dirty="0"/>
          </a:p>
          <a:p>
            <a:r>
              <a:rPr lang="en-GB" b="1" dirty="0" smtClean="0"/>
              <a:t>2. vital </a:t>
            </a:r>
            <a:r>
              <a:rPr lang="en-GB" b="1" dirty="0"/>
              <a:t>spirit</a:t>
            </a:r>
            <a:r>
              <a:rPr lang="en-GB" dirty="0"/>
              <a:t> was located in the </a:t>
            </a:r>
            <a:r>
              <a:rPr lang="en-GB" dirty="0" smtClean="0"/>
              <a:t>heart, the </a:t>
            </a:r>
            <a:r>
              <a:rPr lang="en-GB" dirty="0" err="1"/>
              <a:t>center</a:t>
            </a:r>
            <a:r>
              <a:rPr lang="en-GB" dirty="0"/>
              <a:t> of </a:t>
            </a:r>
            <a:endParaRPr lang="en-GB" dirty="0" smtClean="0"/>
          </a:p>
          <a:p>
            <a:r>
              <a:rPr lang="en-GB" dirty="0" smtClean="0"/>
              <a:t>blood </a:t>
            </a:r>
            <a:r>
              <a:rPr lang="en-GB" dirty="0"/>
              <a:t>flow </a:t>
            </a:r>
            <a:r>
              <a:rPr lang="en-GB" dirty="0" smtClean="0"/>
              <a:t>regulation, heart beat, respiration, and </a:t>
            </a:r>
            <a:r>
              <a:rPr lang="en-GB" dirty="0"/>
              <a:t>body </a:t>
            </a:r>
            <a:r>
              <a:rPr lang="en-GB" dirty="0" smtClean="0"/>
              <a:t>temperature. </a:t>
            </a:r>
          </a:p>
          <a:p>
            <a:endParaRPr lang="en-GB" dirty="0" smtClean="0"/>
          </a:p>
          <a:p>
            <a:r>
              <a:rPr lang="en-GB" b="1" dirty="0" smtClean="0"/>
              <a:t>3. animal </a:t>
            </a:r>
            <a:r>
              <a:rPr lang="en-GB" b="1" dirty="0"/>
              <a:t>spirit</a:t>
            </a:r>
            <a:r>
              <a:rPr lang="en-GB" dirty="0"/>
              <a:t> </a:t>
            </a:r>
            <a:r>
              <a:rPr lang="en-GB" dirty="0" smtClean="0"/>
              <a:t>was </a:t>
            </a:r>
            <a:r>
              <a:rPr lang="en-GB" dirty="0"/>
              <a:t>created in the  </a:t>
            </a:r>
            <a:r>
              <a:rPr lang="en-GB" dirty="0" smtClean="0"/>
              <a:t>brain</a:t>
            </a:r>
            <a:r>
              <a:rPr lang="en-GB" dirty="0"/>
              <a:t>, the </a:t>
            </a:r>
            <a:r>
              <a:rPr lang="en-GB" dirty="0" err="1"/>
              <a:t>center</a:t>
            </a:r>
            <a:r>
              <a:rPr lang="en-GB" dirty="0"/>
              <a:t> of sensory perceptions and  </a:t>
            </a:r>
            <a:r>
              <a:rPr lang="en-GB" dirty="0" smtClean="0"/>
              <a:t>movement.</a:t>
            </a:r>
            <a:endParaRPr lang="en-US" dirty="0"/>
          </a:p>
        </p:txBody>
      </p:sp>
      <p:sp>
        <p:nvSpPr>
          <p:cNvPr id="8" name="TextBox 7"/>
          <p:cNvSpPr txBox="1"/>
          <p:nvPr/>
        </p:nvSpPr>
        <p:spPr>
          <a:xfrm>
            <a:off x="3814845" y="389468"/>
            <a:ext cx="8270218" cy="1200329"/>
          </a:xfrm>
          <a:prstGeom prst="rect">
            <a:avLst/>
          </a:prstGeom>
          <a:noFill/>
        </p:spPr>
        <p:txBody>
          <a:bodyPr wrap="square" rtlCol="0">
            <a:spAutoFit/>
          </a:bodyPr>
          <a:lstStyle/>
          <a:p>
            <a:r>
              <a:rPr lang="en-US" dirty="0"/>
              <a:t>Souls and the organs where they </a:t>
            </a:r>
            <a:r>
              <a:rPr lang="en-US" dirty="0" smtClean="0"/>
              <a:t>were believed to reside</a:t>
            </a:r>
          </a:p>
          <a:p>
            <a:r>
              <a:rPr lang="en-US" dirty="0" smtClean="0"/>
              <a:t> </a:t>
            </a:r>
            <a:r>
              <a:rPr lang="en-US" dirty="0"/>
              <a:t>relied for the operation </a:t>
            </a:r>
            <a:r>
              <a:rPr lang="en-US" dirty="0" smtClean="0"/>
              <a:t>on </a:t>
            </a:r>
            <a:r>
              <a:rPr lang="en-US" dirty="0"/>
              <a:t>‘spirits</a:t>
            </a:r>
            <a:r>
              <a:rPr lang="en-US" dirty="0" smtClean="0"/>
              <a:t>’  - </a:t>
            </a:r>
          </a:p>
          <a:p>
            <a:r>
              <a:rPr lang="en-US" dirty="0" smtClean="0"/>
              <a:t>goes back to medical ideas of Galen</a:t>
            </a:r>
            <a:endParaRPr lang="en-US" dirty="0"/>
          </a:p>
          <a:p>
            <a:endParaRPr lang="en-US" dirty="0"/>
          </a:p>
        </p:txBody>
      </p:sp>
      <p:sp>
        <p:nvSpPr>
          <p:cNvPr id="9" name="TextBox 8"/>
          <p:cNvSpPr txBox="1"/>
          <p:nvPr/>
        </p:nvSpPr>
        <p:spPr>
          <a:xfrm>
            <a:off x="321733" y="6248400"/>
            <a:ext cx="3544701" cy="369332"/>
          </a:xfrm>
          <a:prstGeom prst="rect">
            <a:avLst/>
          </a:prstGeom>
          <a:noFill/>
        </p:spPr>
        <p:txBody>
          <a:bodyPr wrap="square" rtlCol="0">
            <a:spAutoFit/>
          </a:bodyPr>
          <a:lstStyle/>
          <a:p>
            <a:r>
              <a:rPr lang="en-US" b="1" dirty="0" smtClean="0"/>
              <a:t>Galen’s idea of body and spirits</a:t>
            </a:r>
            <a:endParaRPr lang="en-US" b="1" dirty="0"/>
          </a:p>
        </p:txBody>
      </p:sp>
    </p:spTree>
    <p:extLst>
      <p:ext uri="{BB962C8B-B14F-4D97-AF65-F5344CB8AC3E}">
        <p14:creationId xmlns:p14="http://schemas.microsoft.com/office/powerpoint/2010/main" val="3776796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5357" y="1882910"/>
            <a:ext cx="3504889" cy="369332"/>
          </a:xfrm>
          <a:prstGeom prst="rect">
            <a:avLst/>
          </a:prstGeom>
          <a:noFill/>
        </p:spPr>
        <p:txBody>
          <a:bodyPr wrap="square" rtlCol="0">
            <a:spAutoFit/>
          </a:bodyPr>
          <a:lstStyle/>
          <a:p>
            <a:endParaRPr lang="en-US" dirty="0"/>
          </a:p>
        </p:txBody>
      </p:sp>
      <p:sp>
        <p:nvSpPr>
          <p:cNvPr id="3" name="TextBox 2"/>
          <p:cNvSpPr txBox="1"/>
          <p:nvPr/>
        </p:nvSpPr>
        <p:spPr>
          <a:xfrm>
            <a:off x="3062676" y="800290"/>
            <a:ext cx="5869679" cy="5601533"/>
          </a:xfrm>
          <a:prstGeom prst="rect">
            <a:avLst/>
          </a:prstGeom>
          <a:noFill/>
        </p:spPr>
        <p:txBody>
          <a:bodyPr wrap="square" rtlCol="0">
            <a:spAutoFit/>
          </a:bodyPr>
          <a:lstStyle/>
          <a:p>
            <a:endParaRPr lang="en-US" sz="1400" dirty="0"/>
          </a:p>
          <a:p>
            <a:pPr marL="342900" indent="-342900">
              <a:buAutoNum type="arabicPeriod"/>
            </a:pPr>
            <a:r>
              <a:rPr lang="en-US" sz="1400" dirty="0" smtClean="0"/>
              <a:t>The </a:t>
            </a:r>
            <a:r>
              <a:rPr lang="en-US" sz="1400" dirty="0" err="1" smtClean="0"/>
              <a:t>chyle</a:t>
            </a:r>
            <a:r>
              <a:rPr lang="en-US" sz="1400" dirty="0" smtClean="0"/>
              <a:t>, or digested food, is brought to the liver, where it is worked up into an impure blood, imbued with the first form of spirit innate to all things, the natural spirit. This concoction passes into the veins, which are believed to leave from the liver. </a:t>
            </a:r>
          </a:p>
          <a:p>
            <a:pPr marL="342900" indent="-342900">
              <a:buAutoNum type="arabicPeriod"/>
            </a:pPr>
            <a:r>
              <a:rPr lang="en-US" sz="1400" dirty="0" smtClean="0"/>
              <a:t>This blood, charged with natural spirit, then goes to the right chamber of the heart, where impurities are exhaled through the lungs. </a:t>
            </a:r>
          </a:p>
          <a:p>
            <a:pPr marL="342900" indent="-342900">
              <a:buAutoNum type="arabicPeriod"/>
            </a:pPr>
            <a:r>
              <a:rPr lang="en-US" sz="1400" dirty="0" smtClean="0"/>
              <a:t>The purified part then trickles through the invisible pores of the inter-ventricular septum to the left ventricle, entering it drop by drop. (note: these invisible pores do not exist according to today’s knowledge!) </a:t>
            </a:r>
          </a:p>
          <a:p>
            <a:pPr marL="342900" indent="-342900">
              <a:buAutoNum type="arabicPeriod"/>
            </a:pPr>
            <a:r>
              <a:rPr lang="en-US" sz="1400" dirty="0" smtClean="0"/>
              <a:t>There, the blood is imbued with more spirit, drawn from the outside by inhalation through the lungs. The net result is that the blood is now charged with a higher form of spirit, the vital spirit.</a:t>
            </a:r>
          </a:p>
          <a:p>
            <a:pPr marL="342900" indent="-342900">
              <a:buAutoNum type="arabicPeriod"/>
            </a:pPr>
            <a:r>
              <a:rPr lang="en-US" sz="1400" dirty="0" smtClean="0"/>
              <a:t>This blood, along with its associated natural spirits, goes via the arteries issuing from the heart to the brain, in particular, the fine net of arteries at the base of the brain, the </a:t>
            </a:r>
            <a:r>
              <a:rPr lang="en-US" sz="1400" dirty="0" err="1" smtClean="0"/>
              <a:t>reta</a:t>
            </a:r>
            <a:r>
              <a:rPr lang="en-US" sz="1400" dirty="0" smtClean="0"/>
              <a:t> </a:t>
            </a:r>
            <a:r>
              <a:rPr lang="en-US" sz="1400" dirty="0" err="1" smtClean="0"/>
              <a:t>mirabile</a:t>
            </a:r>
            <a:r>
              <a:rPr lang="en-US" sz="1400" dirty="0" smtClean="0"/>
              <a:t>. There the blood is further refined and charged with the final and highest form of spirit, the animal spirit. </a:t>
            </a:r>
          </a:p>
          <a:p>
            <a:pPr marL="342900" indent="-342900">
              <a:buAutoNum type="arabicPeriod"/>
            </a:pPr>
            <a:r>
              <a:rPr lang="en-US" sz="1400" dirty="0" smtClean="0"/>
              <a:t>The animal spirit pass through the solid part of the brain and the ventricles of the brain and then to the nerves, which are hollow tubes. It is through the agency of the animal spirit that movement and thought are affected. </a:t>
            </a:r>
          </a:p>
          <a:p>
            <a:pPr marL="342900" indent="-342900">
              <a:buAutoNum type="arabicPeriod"/>
            </a:pPr>
            <a:endParaRPr lang="en-US" sz="1400" dirty="0"/>
          </a:p>
          <a:p>
            <a:r>
              <a:rPr lang="en-US" b="1" dirty="0" smtClean="0"/>
              <a:t>Note: Galen did not attach any theological or philosophical meaning attached to his system of spirits! </a:t>
            </a:r>
          </a:p>
          <a:p>
            <a:pPr marL="342900" indent="-342900">
              <a:buAutoNum type="arabicPeriod"/>
            </a:pPr>
            <a:endParaRPr lang="en-US" sz="1400" b="1" dirty="0"/>
          </a:p>
        </p:txBody>
      </p:sp>
      <p:pic>
        <p:nvPicPr>
          <p:cNvPr id="4" name="Picture 3" descr="GalenCirculation.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93" y="260092"/>
            <a:ext cx="3162300" cy="2895600"/>
          </a:xfrm>
          <a:prstGeom prst="rect">
            <a:avLst/>
          </a:prstGeom>
        </p:spPr>
      </p:pic>
      <p:sp>
        <p:nvSpPr>
          <p:cNvPr id="5" name="TextBox 4"/>
          <p:cNvSpPr txBox="1"/>
          <p:nvPr/>
        </p:nvSpPr>
        <p:spPr>
          <a:xfrm>
            <a:off x="413115" y="4146164"/>
            <a:ext cx="2142080" cy="369332"/>
          </a:xfrm>
          <a:prstGeom prst="rect">
            <a:avLst/>
          </a:prstGeom>
          <a:noFill/>
        </p:spPr>
        <p:txBody>
          <a:bodyPr wrap="square" rtlCol="0">
            <a:spAutoFit/>
          </a:bodyPr>
          <a:lstStyle/>
          <a:p>
            <a:endParaRPr lang="en-US" dirty="0"/>
          </a:p>
        </p:txBody>
      </p:sp>
      <p:sp>
        <p:nvSpPr>
          <p:cNvPr id="6" name="TextBox 5"/>
          <p:cNvSpPr txBox="1"/>
          <p:nvPr/>
        </p:nvSpPr>
        <p:spPr>
          <a:xfrm>
            <a:off x="565515" y="4298564"/>
            <a:ext cx="2142080" cy="369332"/>
          </a:xfrm>
          <a:prstGeom prst="rect">
            <a:avLst/>
          </a:prstGeom>
          <a:noFill/>
        </p:spPr>
        <p:txBody>
          <a:bodyPr wrap="square" rtlCol="0">
            <a:spAutoFit/>
          </a:bodyPr>
          <a:lstStyle/>
          <a:p>
            <a:endParaRPr lang="en-US" dirty="0"/>
          </a:p>
        </p:txBody>
      </p:sp>
      <p:sp>
        <p:nvSpPr>
          <p:cNvPr id="7" name="TextBox 6"/>
          <p:cNvSpPr txBox="1"/>
          <p:nvPr/>
        </p:nvSpPr>
        <p:spPr>
          <a:xfrm>
            <a:off x="0" y="3155692"/>
            <a:ext cx="2859995" cy="3416320"/>
          </a:xfrm>
          <a:prstGeom prst="rect">
            <a:avLst/>
          </a:prstGeom>
          <a:noFill/>
        </p:spPr>
        <p:txBody>
          <a:bodyPr wrap="square" rtlCol="0">
            <a:spAutoFit/>
          </a:bodyPr>
          <a:lstStyle/>
          <a:p>
            <a:r>
              <a:rPr lang="en-US" b="1" dirty="0"/>
              <a:t>L</a:t>
            </a:r>
            <a:r>
              <a:rPr lang="en-US" b="1" dirty="0" smtClean="0"/>
              <a:t>iver:</a:t>
            </a:r>
            <a:r>
              <a:rPr lang="en-US" dirty="0" smtClean="0"/>
              <a:t> transforms the cooked food (</a:t>
            </a:r>
            <a:r>
              <a:rPr lang="en-US" dirty="0" err="1" smtClean="0"/>
              <a:t>chyle</a:t>
            </a:r>
            <a:r>
              <a:rPr lang="en-US" dirty="0" smtClean="0"/>
              <a:t>) into impure blood and imbuing it with the first form of spirit, the natural spirit</a:t>
            </a:r>
            <a:endParaRPr lang="en-US" dirty="0"/>
          </a:p>
          <a:p>
            <a:r>
              <a:rPr lang="en-US" b="1" dirty="0" smtClean="0"/>
              <a:t>Heart</a:t>
            </a:r>
            <a:r>
              <a:rPr lang="en-US" dirty="0" smtClean="0"/>
              <a:t>: purifying the blood and charging it with the second form of </a:t>
            </a:r>
            <a:r>
              <a:rPr lang="en-US" dirty="0" err="1" smtClean="0"/>
              <a:t>pneuma</a:t>
            </a:r>
            <a:r>
              <a:rPr lang="en-US" dirty="0" smtClean="0"/>
              <a:t>, the vital spirit</a:t>
            </a:r>
          </a:p>
          <a:p>
            <a:r>
              <a:rPr lang="en-US" b="1" dirty="0" err="1" smtClean="0"/>
              <a:t>Brain</a:t>
            </a:r>
            <a:r>
              <a:rPr lang="en-US" dirty="0" err="1" smtClean="0"/>
              <a:t>:works</a:t>
            </a:r>
            <a:r>
              <a:rPr lang="en-US" dirty="0" smtClean="0"/>
              <a:t> up the highest form of </a:t>
            </a:r>
            <a:r>
              <a:rPr lang="en-US" dirty="0" err="1" smtClean="0"/>
              <a:t>pneuma</a:t>
            </a:r>
            <a:r>
              <a:rPr lang="en-US" dirty="0" smtClean="0"/>
              <a:t>, the animal spirit. </a:t>
            </a:r>
            <a:endParaRPr lang="en-US" dirty="0"/>
          </a:p>
        </p:txBody>
      </p:sp>
      <p:sp>
        <p:nvSpPr>
          <p:cNvPr id="8" name="TextBox 7"/>
          <p:cNvSpPr txBox="1"/>
          <p:nvPr/>
        </p:nvSpPr>
        <p:spPr>
          <a:xfrm>
            <a:off x="3475472" y="474284"/>
            <a:ext cx="4172509" cy="369332"/>
          </a:xfrm>
          <a:prstGeom prst="rect">
            <a:avLst/>
          </a:prstGeom>
          <a:noFill/>
        </p:spPr>
        <p:txBody>
          <a:bodyPr wrap="square" rtlCol="0">
            <a:spAutoFit/>
          </a:bodyPr>
          <a:lstStyle/>
          <a:p>
            <a:r>
              <a:rPr lang="en-US" b="1" dirty="0" smtClean="0"/>
              <a:t>The production of Galen’s spirits:</a:t>
            </a:r>
            <a:endParaRPr lang="en-US" b="1" dirty="0"/>
          </a:p>
        </p:txBody>
      </p:sp>
    </p:spTree>
    <p:extLst>
      <p:ext uri="{BB962C8B-B14F-4D97-AF65-F5344CB8AC3E}">
        <p14:creationId xmlns:p14="http://schemas.microsoft.com/office/powerpoint/2010/main" val="27591944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00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8835" y="1468944"/>
            <a:ext cx="2730669" cy="3635996"/>
          </a:xfrm>
          <a:prstGeom prst="rect">
            <a:avLst/>
          </a:prstGeom>
        </p:spPr>
      </p:pic>
      <p:sp>
        <p:nvSpPr>
          <p:cNvPr id="3" name="TextBox 2"/>
          <p:cNvSpPr txBox="1"/>
          <p:nvPr/>
        </p:nvSpPr>
        <p:spPr>
          <a:xfrm>
            <a:off x="728133" y="5384800"/>
            <a:ext cx="8459827" cy="646331"/>
          </a:xfrm>
          <a:prstGeom prst="rect">
            <a:avLst/>
          </a:prstGeom>
          <a:noFill/>
        </p:spPr>
        <p:txBody>
          <a:bodyPr wrap="square" rtlCol="0">
            <a:spAutoFit/>
          </a:bodyPr>
          <a:lstStyle/>
          <a:p>
            <a:r>
              <a:rPr lang="en-US" dirty="0" smtClean="0"/>
              <a:t>Devil snatches the spirit leaving the body of dying man through the mouth</a:t>
            </a:r>
          </a:p>
          <a:p>
            <a:r>
              <a:rPr lang="en-US" dirty="0" smtClean="0"/>
              <a:t>(Danish mural, 12</a:t>
            </a:r>
            <a:r>
              <a:rPr lang="en-US" baseline="30000" dirty="0" smtClean="0"/>
              <a:t>th</a:t>
            </a:r>
            <a:r>
              <a:rPr lang="en-US" dirty="0" smtClean="0"/>
              <a:t> century)</a:t>
            </a:r>
            <a:endParaRPr lang="en-US" dirty="0"/>
          </a:p>
        </p:txBody>
      </p:sp>
      <p:sp>
        <p:nvSpPr>
          <p:cNvPr id="4" name="TextBox 3"/>
          <p:cNvSpPr txBox="1"/>
          <p:nvPr/>
        </p:nvSpPr>
        <p:spPr>
          <a:xfrm>
            <a:off x="4622801" y="1270000"/>
            <a:ext cx="3990746" cy="3416320"/>
          </a:xfrm>
          <a:prstGeom prst="rect">
            <a:avLst/>
          </a:prstGeom>
          <a:noFill/>
        </p:spPr>
        <p:txBody>
          <a:bodyPr wrap="square" rtlCol="0">
            <a:spAutoFit/>
          </a:bodyPr>
          <a:lstStyle/>
          <a:p>
            <a:r>
              <a:rPr lang="en-US" dirty="0" smtClean="0"/>
              <a:t>During 12-14</a:t>
            </a:r>
            <a:r>
              <a:rPr lang="en-US" baseline="30000" dirty="0" smtClean="0"/>
              <a:t>th</a:t>
            </a:r>
            <a:r>
              <a:rPr lang="en-US" dirty="0" smtClean="0"/>
              <a:t> century the ‘spirit’ took on theological meanings</a:t>
            </a:r>
          </a:p>
          <a:p>
            <a:endParaRPr lang="en-US" dirty="0"/>
          </a:p>
          <a:p>
            <a:r>
              <a:rPr lang="en-GB" dirty="0"/>
              <a:t>Appropriation of natural function and organs related to the spiritual and soul systems of Galen and Aristotle </a:t>
            </a:r>
            <a:r>
              <a:rPr lang="en-GB" dirty="0" smtClean="0"/>
              <a:t>and the linking of these physiological ideas  to </a:t>
            </a:r>
            <a:r>
              <a:rPr lang="en-GB" dirty="0"/>
              <a:t>Christian ideas, expressed in the Bible and </a:t>
            </a:r>
            <a:r>
              <a:rPr lang="en-GB" dirty="0" smtClean="0"/>
              <a:t>writings of Church fathers  </a:t>
            </a:r>
            <a:endParaRPr lang="en-GB" dirty="0"/>
          </a:p>
          <a:p>
            <a:endParaRPr lang="en-US" dirty="0" smtClean="0"/>
          </a:p>
          <a:p>
            <a:endParaRPr lang="en-US" dirty="0"/>
          </a:p>
          <a:p>
            <a:endParaRPr lang="en-US" dirty="0"/>
          </a:p>
        </p:txBody>
      </p:sp>
    </p:spTree>
    <p:extLst>
      <p:ext uri="{BB962C8B-B14F-4D97-AF65-F5344CB8AC3E}">
        <p14:creationId xmlns:p14="http://schemas.microsoft.com/office/powerpoint/2010/main" val="2099211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evackMariaze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 y="22"/>
            <a:ext cx="6551977" cy="5024476"/>
          </a:xfrm>
          <a:prstGeom prst="rect">
            <a:avLst/>
          </a:prstGeom>
        </p:spPr>
      </p:pic>
      <p:sp>
        <p:nvSpPr>
          <p:cNvPr id="3" name="TextBox 2"/>
          <p:cNvSpPr txBox="1"/>
          <p:nvPr/>
        </p:nvSpPr>
        <p:spPr>
          <a:xfrm>
            <a:off x="299876" y="5808133"/>
            <a:ext cx="8325483" cy="646331"/>
          </a:xfrm>
          <a:prstGeom prst="rect">
            <a:avLst/>
          </a:prstGeom>
          <a:noFill/>
        </p:spPr>
        <p:txBody>
          <a:bodyPr wrap="square" rtlCol="0">
            <a:spAutoFit/>
          </a:bodyPr>
          <a:lstStyle/>
          <a:p>
            <a:r>
              <a:rPr lang="en-US" b="1" dirty="0" smtClean="0"/>
              <a:t>Def. </a:t>
            </a:r>
            <a:r>
              <a:rPr lang="en-US" b="1" dirty="0"/>
              <a:t>e</a:t>
            </a:r>
            <a:r>
              <a:rPr lang="en-US" b="1" dirty="0" smtClean="0"/>
              <a:t>xorcism</a:t>
            </a:r>
            <a:r>
              <a:rPr lang="en-US" dirty="0"/>
              <a:t>: </a:t>
            </a:r>
            <a:r>
              <a:rPr lang="en-US" dirty="0" smtClean="0"/>
              <a:t> </a:t>
            </a:r>
            <a:r>
              <a:rPr lang="en-US" dirty="0"/>
              <a:t>the practice of evicting demons or other spiritual entities from a </a:t>
            </a:r>
            <a:endParaRPr lang="en-US" dirty="0" smtClean="0"/>
          </a:p>
          <a:p>
            <a:r>
              <a:rPr lang="en-US" dirty="0"/>
              <a:t>p</a:t>
            </a:r>
            <a:r>
              <a:rPr lang="en-US" dirty="0" smtClean="0"/>
              <a:t>erson believed to be possessed.</a:t>
            </a:r>
            <a:endParaRPr lang="en-US" dirty="0"/>
          </a:p>
        </p:txBody>
      </p:sp>
    </p:spTree>
    <p:extLst>
      <p:ext uri="{BB962C8B-B14F-4D97-AF65-F5344CB8AC3E}">
        <p14:creationId xmlns:p14="http://schemas.microsoft.com/office/powerpoint/2010/main" val="3999890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_bernard_0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147" y="548908"/>
            <a:ext cx="5985983" cy="5147989"/>
          </a:xfrm>
          <a:prstGeom prst="rect">
            <a:avLst/>
          </a:prstGeom>
        </p:spPr>
      </p:pic>
      <p:sp>
        <p:nvSpPr>
          <p:cNvPr id="3" name="TextBox 2"/>
          <p:cNvSpPr txBox="1"/>
          <p:nvPr/>
        </p:nvSpPr>
        <p:spPr>
          <a:xfrm>
            <a:off x="6190130" y="1117601"/>
            <a:ext cx="2682937" cy="2523768"/>
          </a:xfrm>
          <a:prstGeom prst="rect">
            <a:avLst/>
          </a:prstGeom>
          <a:noFill/>
        </p:spPr>
        <p:txBody>
          <a:bodyPr wrap="square" rtlCol="0">
            <a:spAutoFit/>
          </a:bodyPr>
          <a:lstStyle/>
          <a:p>
            <a:r>
              <a:rPr lang="en-GB" dirty="0"/>
              <a:t>‘Let us no one have any doubt that demons are in the body, not the soul. Only God, not a created thing, </a:t>
            </a:r>
            <a:r>
              <a:rPr lang="en-GB" dirty="0" smtClean="0"/>
              <a:t>can </a:t>
            </a:r>
            <a:r>
              <a:rPr lang="en-GB" dirty="0"/>
              <a:t>enter into the human </a:t>
            </a:r>
            <a:r>
              <a:rPr lang="en-GB" dirty="0" smtClean="0"/>
              <a:t>soul </a:t>
            </a:r>
            <a:r>
              <a:rPr lang="en-GB" dirty="0"/>
              <a:t>through the inhabitation of grace</a:t>
            </a:r>
            <a:r>
              <a:rPr lang="en-GB" b="1" dirty="0"/>
              <a:t>.’</a:t>
            </a:r>
          </a:p>
          <a:p>
            <a:r>
              <a:rPr lang="en-GB" dirty="0"/>
              <a:t>(</a:t>
            </a:r>
            <a:r>
              <a:rPr lang="en-GB" sz="1400" dirty="0"/>
              <a:t>Thomas of </a:t>
            </a:r>
            <a:r>
              <a:rPr lang="en-GB" sz="1400" dirty="0" err="1"/>
              <a:t>Cantimpre</a:t>
            </a:r>
            <a:r>
              <a:rPr lang="en-GB" sz="1400" dirty="0"/>
              <a:t>, in </a:t>
            </a:r>
            <a:r>
              <a:rPr lang="en-GB" sz="1400" dirty="0" err="1"/>
              <a:t>Caciola</a:t>
            </a:r>
            <a:r>
              <a:rPr lang="en-GB" sz="1400" dirty="0"/>
              <a:t>, p. 283) </a:t>
            </a:r>
            <a:endParaRPr lang="en-US" sz="1400" dirty="0"/>
          </a:p>
        </p:txBody>
      </p:sp>
      <p:sp>
        <p:nvSpPr>
          <p:cNvPr id="4" name="TextBox 3"/>
          <p:cNvSpPr txBox="1"/>
          <p:nvPr/>
        </p:nvSpPr>
        <p:spPr>
          <a:xfrm>
            <a:off x="6190131" y="4470400"/>
            <a:ext cx="2953869" cy="923330"/>
          </a:xfrm>
          <a:prstGeom prst="rect">
            <a:avLst/>
          </a:prstGeom>
          <a:noFill/>
        </p:spPr>
        <p:txBody>
          <a:bodyPr wrap="square" rtlCol="0">
            <a:spAutoFit/>
          </a:bodyPr>
          <a:lstStyle/>
          <a:p>
            <a:r>
              <a:rPr lang="en-US" dirty="0" smtClean="0"/>
              <a:t>Demons can disrupt human </a:t>
            </a:r>
          </a:p>
          <a:p>
            <a:r>
              <a:rPr lang="en-US" dirty="0"/>
              <a:t>s</a:t>
            </a:r>
            <a:r>
              <a:rPr lang="en-US" dirty="0" smtClean="0"/>
              <a:t>enses and sense communication</a:t>
            </a:r>
            <a:endParaRPr lang="en-US" dirty="0"/>
          </a:p>
        </p:txBody>
      </p:sp>
    </p:spTree>
    <p:extLst>
      <p:ext uri="{BB962C8B-B14F-4D97-AF65-F5344CB8AC3E}">
        <p14:creationId xmlns:p14="http://schemas.microsoft.com/office/powerpoint/2010/main" val="1646227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3700" y="546100"/>
            <a:ext cx="8534400" cy="5262979"/>
          </a:xfrm>
          <a:prstGeom prst="rect">
            <a:avLst/>
          </a:prstGeom>
          <a:noFill/>
        </p:spPr>
        <p:txBody>
          <a:bodyPr wrap="square" rtlCol="0">
            <a:spAutoFit/>
          </a:bodyPr>
          <a:lstStyle/>
          <a:p>
            <a:pPr algn="ctr"/>
            <a:r>
              <a:rPr lang="en-US" sz="2400" dirty="0" smtClean="0"/>
              <a:t>Discerning Holy and Demonic Spirits</a:t>
            </a:r>
          </a:p>
          <a:p>
            <a:pPr algn="ctr"/>
            <a:endParaRPr lang="en-US" dirty="0" smtClean="0"/>
          </a:p>
          <a:p>
            <a:endParaRPr lang="en-US" sz="2000" dirty="0" smtClean="0"/>
          </a:p>
          <a:p>
            <a:r>
              <a:rPr lang="en-US" sz="2000" dirty="0" smtClean="0"/>
              <a:t>The </a:t>
            </a:r>
            <a:r>
              <a:rPr lang="en-US" sz="2000" dirty="0"/>
              <a:t>responses of an audience to a mystic’s public performances </a:t>
            </a:r>
            <a:r>
              <a:rPr lang="en-US" sz="2000" dirty="0" smtClean="0"/>
              <a:t>were intricately </a:t>
            </a:r>
            <a:r>
              <a:rPr lang="en-US" sz="2000" dirty="0"/>
              <a:t>bound up with the question of how external behaviors were thought to mirror internal, spiritual states</a:t>
            </a:r>
            <a:r>
              <a:rPr lang="en-US" sz="2000" dirty="0" smtClean="0"/>
              <a:t>.</a:t>
            </a:r>
          </a:p>
          <a:p>
            <a:endParaRPr lang="en-US" sz="2000" dirty="0"/>
          </a:p>
          <a:p>
            <a:r>
              <a:rPr lang="en-GB" sz="2000" dirty="0"/>
              <a:t>T</a:t>
            </a:r>
            <a:r>
              <a:rPr lang="en-US" sz="2000" dirty="0" smtClean="0"/>
              <a:t>his </a:t>
            </a:r>
            <a:r>
              <a:rPr lang="en-US" sz="2000" dirty="0"/>
              <a:t>process of discerning spirits became a major hermeneutic challenge.</a:t>
            </a:r>
            <a:r>
              <a:rPr lang="en-GB" sz="2000" dirty="0"/>
              <a:t> </a:t>
            </a:r>
            <a:r>
              <a:rPr lang="en-US" sz="2000" dirty="0"/>
              <a:t>One would have to establish a truth about the encounter, a truth about the interior movements within the soul, and a truth about the somatic signs of the body. </a:t>
            </a:r>
            <a:endParaRPr lang="en-US" sz="2000" dirty="0" smtClean="0"/>
          </a:p>
          <a:p>
            <a:endParaRPr lang="en-US" sz="2000" dirty="0"/>
          </a:p>
          <a:p>
            <a:r>
              <a:rPr lang="en-US" sz="2000" dirty="0"/>
              <a:t>D</a:t>
            </a:r>
            <a:r>
              <a:rPr lang="en-US" sz="2000" dirty="0" smtClean="0"/>
              <a:t>iscerning </a:t>
            </a:r>
            <a:r>
              <a:rPr lang="en-US" sz="2000" dirty="0"/>
              <a:t>a spiritual possession was also a social practice involving processes of negotiation between ordinary men and women as well as attendant clergymen and medics. </a:t>
            </a:r>
            <a:endParaRPr lang="en-GB" sz="2000" dirty="0"/>
          </a:p>
          <a:p>
            <a:endParaRPr lang="en-US" dirty="0" smtClean="0"/>
          </a:p>
          <a:p>
            <a:endParaRPr lang="en-US" dirty="0"/>
          </a:p>
          <a:p>
            <a:endParaRPr lang="en-US" dirty="0"/>
          </a:p>
        </p:txBody>
      </p:sp>
    </p:spTree>
    <p:extLst>
      <p:ext uri="{BB962C8B-B14F-4D97-AF65-F5344CB8AC3E}">
        <p14:creationId xmlns:p14="http://schemas.microsoft.com/office/powerpoint/2010/main" val="350706144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495300"/>
            <a:ext cx="8813800" cy="6524864"/>
          </a:xfrm>
          <a:prstGeom prst="rect">
            <a:avLst/>
          </a:prstGeom>
          <a:noFill/>
        </p:spPr>
        <p:txBody>
          <a:bodyPr wrap="square" rtlCol="0">
            <a:spAutoFit/>
          </a:bodyPr>
          <a:lstStyle/>
          <a:p>
            <a:pPr algn="ctr"/>
            <a:r>
              <a:rPr lang="en-US" sz="2400" dirty="0" smtClean="0"/>
              <a:t>How to approach this subject as historians?</a:t>
            </a:r>
          </a:p>
          <a:p>
            <a:pPr algn="ctr"/>
            <a:endParaRPr lang="en-US" sz="2400" dirty="0"/>
          </a:p>
          <a:p>
            <a:pPr algn="ctr"/>
            <a:r>
              <a:rPr lang="en-US" dirty="0" smtClean="0"/>
              <a:t> </a:t>
            </a:r>
          </a:p>
          <a:p>
            <a:pPr marL="285750" indent="-285750">
              <a:buFont typeface="Arial"/>
              <a:buChar char="•"/>
            </a:pPr>
            <a:r>
              <a:rPr lang="en-US" sz="2000" dirty="0"/>
              <a:t>The beliefs and case studies reviewed in this lecture would have once been used to illustrate past ignorance and superstition. Is the assumption of ignorance a helpful starting point</a:t>
            </a:r>
            <a:r>
              <a:rPr lang="en-US" sz="2000" dirty="0" smtClean="0"/>
              <a:t>?</a:t>
            </a:r>
          </a:p>
          <a:p>
            <a:pPr marL="285750" indent="-285750">
              <a:buFont typeface="Arial"/>
              <a:buChar char="•"/>
            </a:pPr>
            <a:endParaRPr lang="en-US" sz="2000" dirty="0"/>
          </a:p>
          <a:p>
            <a:pPr marL="285750" indent="-285750">
              <a:buFont typeface="Arial"/>
              <a:buChar char="•"/>
            </a:pPr>
            <a:r>
              <a:rPr lang="en-US" sz="2000" dirty="0" smtClean="0"/>
              <a:t>It is more fruitful to try and </a:t>
            </a:r>
            <a:r>
              <a:rPr lang="en-US" sz="2000" dirty="0"/>
              <a:t>comprehend what made certain beliefs possible, rational and truthful at particular moments in time</a:t>
            </a:r>
            <a:r>
              <a:rPr lang="en-US" sz="2000" dirty="0" smtClean="0"/>
              <a:t>.</a:t>
            </a:r>
          </a:p>
          <a:p>
            <a:pPr marL="285750" indent="-285750">
              <a:buFont typeface="Arial"/>
              <a:buChar char="•"/>
            </a:pPr>
            <a:endParaRPr lang="en-US" sz="2000" dirty="0"/>
          </a:p>
          <a:p>
            <a:pPr marL="285750" indent="-285750">
              <a:buFont typeface="Arial"/>
              <a:buChar char="•"/>
            </a:pPr>
            <a:r>
              <a:rPr lang="en-GB" sz="2000" dirty="0" smtClean="0"/>
              <a:t>The belief in demonic possession fitted into a coherent system of Aristotelian natural philosophy. </a:t>
            </a:r>
            <a:r>
              <a:rPr lang="en-US" sz="2000" dirty="0"/>
              <a:t>W</a:t>
            </a:r>
            <a:r>
              <a:rPr lang="en-US" sz="2000" dirty="0" smtClean="0"/>
              <a:t>hilst </a:t>
            </a:r>
            <a:r>
              <a:rPr lang="en-US" sz="2000" dirty="0"/>
              <a:t>God could intervene supernaturally in human affairs – that is, work above and beyond the realm of </a:t>
            </a:r>
            <a:r>
              <a:rPr lang="en-US" sz="2000" dirty="0" smtClean="0"/>
              <a:t>nature </a:t>
            </a:r>
            <a:r>
              <a:rPr lang="en-US" sz="2000" dirty="0"/>
              <a:t>and touch </a:t>
            </a:r>
            <a:r>
              <a:rPr lang="en-US" sz="2000"/>
              <a:t>the </a:t>
            </a:r>
            <a:r>
              <a:rPr lang="en-US" sz="2000" smtClean="0"/>
              <a:t>soul – t</a:t>
            </a:r>
            <a:r>
              <a:rPr lang="en-GB" sz="2000" smtClean="0"/>
              <a:t>he </a:t>
            </a:r>
            <a:r>
              <a:rPr lang="en-GB" sz="2000" dirty="0" smtClean="0"/>
              <a:t>devil and demonic spirits worked through ‘preternatural’ forces and were conceptualised as </a:t>
            </a:r>
            <a:r>
              <a:rPr lang="en-GB" sz="2000" i="1" dirty="0" smtClean="0"/>
              <a:t>part of</a:t>
            </a:r>
            <a:r>
              <a:rPr lang="en-GB" sz="2000" dirty="0" smtClean="0"/>
              <a:t> early modern nature. </a:t>
            </a:r>
            <a:r>
              <a:rPr lang="en-GB" sz="2000" dirty="0"/>
              <a:t>T</a:t>
            </a:r>
            <a:r>
              <a:rPr lang="en-GB" sz="2000" dirty="0" smtClean="0"/>
              <a:t>herefore </a:t>
            </a:r>
            <a:r>
              <a:rPr lang="en-GB" sz="2000" dirty="0"/>
              <a:t>their effects on human beings were, of necessity, a part of early modern science and medicine</a:t>
            </a:r>
            <a:r>
              <a:rPr lang="en-GB" sz="2000" dirty="0" smtClean="0"/>
              <a:t>. (see Stuart Clarke’s </a:t>
            </a:r>
            <a:r>
              <a:rPr lang="en-GB" sz="2000" i="1" dirty="0" smtClean="0"/>
              <a:t>Thinking with Demons</a:t>
            </a:r>
            <a:r>
              <a:rPr lang="en-GB" sz="2000" dirty="0" smtClean="0"/>
              <a:t>).</a:t>
            </a:r>
            <a:endParaRPr lang="en-GB" sz="2000" dirty="0"/>
          </a:p>
          <a:p>
            <a:pPr marL="285750" indent="-285750">
              <a:buFont typeface="Arial"/>
              <a:buChar char="•"/>
            </a:pPr>
            <a:endParaRPr lang="en-GB" dirty="0"/>
          </a:p>
          <a:p>
            <a:pPr marL="285750" indent="-285750">
              <a:buFont typeface="Arial"/>
              <a:buChar char="•"/>
            </a:pPr>
            <a:endParaRPr lang="en-US" dirty="0"/>
          </a:p>
          <a:p>
            <a:endParaRPr lang="en-US" dirty="0"/>
          </a:p>
          <a:p>
            <a:endParaRPr lang="en-US" dirty="0"/>
          </a:p>
        </p:txBody>
      </p:sp>
    </p:spTree>
    <p:extLst>
      <p:ext uri="{BB962C8B-B14F-4D97-AF65-F5344CB8AC3E}">
        <p14:creationId xmlns:p14="http://schemas.microsoft.com/office/powerpoint/2010/main" val="5256643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 calcmode="lin" valueType="num">
                                      <p:cBhvr additive="base">
                                        <p:cTn id="1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anim calcmode="lin" valueType="num">
                                      <p:cBhvr additive="base">
                                        <p:cTn id="25"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0500045-Galen_s_spirit_system-SPL-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465" y="696571"/>
            <a:ext cx="3065379" cy="5291996"/>
          </a:xfrm>
          <a:prstGeom prst="rect">
            <a:avLst/>
          </a:prstGeom>
        </p:spPr>
      </p:pic>
      <p:sp>
        <p:nvSpPr>
          <p:cNvPr id="3" name="TextBox 2"/>
          <p:cNvSpPr txBox="1"/>
          <p:nvPr/>
        </p:nvSpPr>
        <p:spPr>
          <a:xfrm>
            <a:off x="3833181" y="1166969"/>
            <a:ext cx="5310819" cy="1477328"/>
          </a:xfrm>
          <a:prstGeom prst="rect">
            <a:avLst/>
          </a:prstGeom>
          <a:noFill/>
        </p:spPr>
        <p:txBody>
          <a:bodyPr wrap="square" rtlCol="0">
            <a:spAutoFit/>
          </a:bodyPr>
          <a:lstStyle/>
          <a:p>
            <a:r>
              <a:rPr lang="en-US" b="1" dirty="0" err="1" smtClean="0"/>
              <a:t>Spiritus</a:t>
            </a:r>
            <a:r>
              <a:rPr lang="en-US" b="1" dirty="0" smtClean="0"/>
              <a:t>: </a:t>
            </a:r>
            <a:r>
              <a:rPr lang="en-US" dirty="0"/>
              <a:t>a subtle </a:t>
            </a:r>
            <a:r>
              <a:rPr lang="en-US" dirty="0" err="1"/>
              <a:t>vapour</a:t>
            </a:r>
            <a:r>
              <a:rPr lang="en-US" dirty="0"/>
              <a:t> produced in the blood and disseminated throughout the body by the arteries and nerves. It was considered to be the central source of activity in the living </a:t>
            </a:r>
            <a:r>
              <a:rPr lang="en-US" dirty="0" smtClean="0"/>
              <a:t>body.</a:t>
            </a:r>
            <a:endParaRPr lang="en-US" b="1" dirty="0" smtClean="0"/>
          </a:p>
          <a:p>
            <a:endParaRPr lang="en-US" b="1" dirty="0"/>
          </a:p>
        </p:txBody>
      </p:sp>
      <p:sp>
        <p:nvSpPr>
          <p:cNvPr id="4" name="TextBox 3"/>
          <p:cNvSpPr txBox="1"/>
          <p:nvPr/>
        </p:nvSpPr>
        <p:spPr>
          <a:xfrm>
            <a:off x="4037769" y="2930421"/>
            <a:ext cx="5106231" cy="2308324"/>
          </a:xfrm>
          <a:prstGeom prst="rect">
            <a:avLst/>
          </a:prstGeom>
          <a:noFill/>
        </p:spPr>
        <p:txBody>
          <a:bodyPr wrap="square" rtlCol="0">
            <a:spAutoFit/>
          </a:bodyPr>
          <a:lstStyle/>
          <a:p>
            <a:r>
              <a:rPr lang="en-GB" b="1" dirty="0" smtClean="0"/>
              <a:t>Three forms: </a:t>
            </a:r>
          </a:p>
          <a:p>
            <a:r>
              <a:rPr lang="en-GB" b="1" dirty="0" smtClean="0"/>
              <a:t>1. natural spirit:</a:t>
            </a:r>
            <a:r>
              <a:rPr lang="en-GB" dirty="0" smtClean="0"/>
              <a:t> </a:t>
            </a:r>
            <a:r>
              <a:rPr lang="en-GB" dirty="0"/>
              <a:t>resided in the liver, the </a:t>
            </a:r>
            <a:r>
              <a:rPr lang="en-GB" dirty="0" err="1"/>
              <a:t>center</a:t>
            </a:r>
            <a:r>
              <a:rPr lang="en-GB" dirty="0"/>
              <a:t> of </a:t>
            </a:r>
            <a:endParaRPr lang="en-GB" dirty="0" smtClean="0"/>
          </a:p>
          <a:p>
            <a:r>
              <a:rPr lang="en-GB" dirty="0" smtClean="0"/>
              <a:t>nutrition </a:t>
            </a:r>
            <a:r>
              <a:rPr lang="en-GB" dirty="0"/>
              <a:t>and </a:t>
            </a:r>
            <a:r>
              <a:rPr lang="en-GB" dirty="0" smtClean="0"/>
              <a:t>metabolism</a:t>
            </a:r>
            <a:endParaRPr lang="en-GB" dirty="0"/>
          </a:p>
          <a:p>
            <a:r>
              <a:rPr lang="en-GB" b="1" dirty="0" smtClean="0"/>
              <a:t>2. vital </a:t>
            </a:r>
            <a:r>
              <a:rPr lang="en-GB" b="1" dirty="0"/>
              <a:t>spirit</a:t>
            </a:r>
            <a:r>
              <a:rPr lang="en-GB" dirty="0"/>
              <a:t> was located in the </a:t>
            </a:r>
            <a:r>
              <a:rPr lang="en-GB" dirty="0" smtClean="0"/>
              <a:t>heart, the </a:t>
            </a:r>
            <a:r>
              <a:rPr lang="en-GB" dirty="0" err="1"/>
              <a:t>center</a:t>
            </a:r>
            <a:r>
              <a:rPr lang="en-GB" dirty="0"/>
              <a:t> of </a:t>
            </a:r>
            <a:endParaRPr lang="en-GB" dirty="0" smtClean="0"/>
          </a:p>
          <a:p>
            <a:r>
              <a:rPr lang="en-GB" dirty="0" smtClean="0"/>
              <a:t>blood </a:t>
            </a:r>
            <a:r>
              <a:rPr lang="en-GB" dirty="0"/>
              <a:t>flow regulation and body temperature, </a:t>
            </a:r>
            <a:endParaRPr lang="en-GB" dirty="0" smtClean="0"/>
          </a:p>
          <a:p>
            <a:r>
              <a:rPr lang="en-GB" b="1" dirty="0" smtClean="0"/>
              <a:t>3. animal </a:t>
            </a:r>
            <a:r>
              <a:rPr lang="en-GB" b="1" dirty="0"/>
              <a:t>spirit</a:t>
            </a:r>
            <a:r>
              <a:rPr lang="en-GB" dirty="0"/>
              <a:t> was </a:t>
            </a:r>
            <a:r>
              <a:rPr lang="en-GB" b="1" dirty="0"/>
              <a:t>animal spirit</a:t>
            </a:r>
            <a:r>
              <a:rPr lang="en-GB" dirty="0"/>
              <a:t> was created in the </a:t>
            </a:r>
            <a:endParaRPr lang="en-GB" dirty="0" smtClean="0"/>
          </a:p>
          <a:p>
            <a:r>
              <a:rPr lang="en-GB" dirty="0" smtClean="0"/>
              <a:t>brain</a:t>
            </a:r>
            <a:r>
              <a:rPr lang="en-GB" dirty="0"/>
              <a:t>, the </a:t>
            </a:r>
            <a:r>
              <a:rPr lang="en-GB" dirty="0" err="1"/>
              <a:t>center</a:t>
            </a:r>
            <a:r>
              <a:rPr lang="en-GB" dirty="0"/>
              <a:t> of sensory perceptions and </a:t>
            </a:r>
            <a:endParaRPr lang="en-GB" dirty="0" smtClean="0"/>
          </a:p>
          <a:p>
            <a:r>
              <a:rPr lang="en-GB" dirty="0" smtClean="0"/>
              <a:t>movement</a:t>
            </a:r>
            <a:r>
              <a:rPr lang="en-GB" dirty="0"/>
              <a:t>.</a:t>
            </a:r>
            <a:endParaRPr lang="en-US" dirty="0"/>
          </a:p>
        </p:txBody>
      </p:sp>
    </p:spTree>
    <p:extLst>
      <p:ext uri="{BB962C8B-B14F-4D97-AF65-F5344CB8AC3E}">
        <p14:creationId xmlns:p14="http://schemas.microsoft.com/office/powerpoint/2010/main" val="340937404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27107" y="831035"/>
            <a:ext cx="8168065" cy="5447646"/>
          </a:xfrm>
          <a:prstGeom prst="rect">
            <a:avLst/>
          </a:prstGeom>
          <a:noFill/>
        </p:spPr>
        <p:txBody>
          <a:bodyPr wrap="square" rtlCol="0">
            <a:spAutoFit/>
          </a:bodyPr>
          <a:lstStyle/>
          <a:p>
            <a:r>
              <a:rPr lang="en-GB" sz="2400" dirty="0" smtClean="0"/>
              <a:t>“The soul … being united to bodily substance … </a:t>
            </a:r>
            <a:r>
              <a:rPr lang="en-GB" sz="2400" dirty="0" err="1" smtClean="0"/>
              <a:t>useth</a:t>
            </a:r>
            <a:r>
              <a:rPr lang="en-GB" sz="2400" dirty="0" smtClean="0"/>
              <a:t> the </a:t>
            </a:r>
            <a:r>
              <a:rPr lang="en-GB" sz="2400" dirty="0" err="1" smtClean="0"/>
              <a:t>spirite</a:t>
            </a:r>
            <a:r>
              <a:rPr lang="en-GB" sz="2400" dirty="0" smtClean="0"/>
              <a:t>: which is the most </a:t>
            </a:r>
            <a:r>
              <a:rPr lang="en-GB" sz="2400" dirty="0" err="1" smtClean="0"/>
              <a:t>universall</a:t>
            </a:r>
            <a:r>
              <a:rPr lang="en-GB" sz="2400" dirty="0" smtClean="0"/>
              <a:t> </a:t>
            </a:r>
            <a:r>
              <a:rPr lang="en-GB" sz="2400" dirty="0" err="1" smtClean="0"/>
              <a:t>instrumente</a:t>
            </a:r>
            <a:r>
              <a:rPr lang="en-GB" sz="2400" dirty="0" smtClean="0"/>
              <a:t> of the soul … the soul </a:t>
            </a:r>
            <a:r>
              <a:rPr lang="en-GB" sz="2400" dirty="0" err="1" smtClean="0"/>
              <a:t>directeth</a:t>
            </a:r>
            <a:r>
              <a:rPr lang="en-GB" sz="2400" dirty="0" smtClean="0"/>
              <a:t> it, and </a:t>
            </a:r>
            <a:r>
              <a:rPr lang="en-GB" sz="2400" dirty="0" err="1" smtClean="0"/>
              <a:t>guideth</a:t>
            </a:r>
            <a:r>
              <a:rPr lang="en-GB" sz="2400" dirty="0" smtClean="0"/>
              <a:t> it  </a:t>
            </a:r>
            <a:r>
              <a:rPr lang="en-US" sz="2400" dirty="0" err="1" smtClean="0"/>
              <a:t>vnto</a:t>
            </a:r>
            <a:r>
              <a:rPr lang="en-US" sz="2400" dirty="0" smtClean="0"/>
              <a:t> </a:t>
            </a:r>
            <a:r>
              <a:rPr lang="en-US" sz="2400" dirty="0"/>
              <a:t>more particular instruments, for more </a:t>
            </a:r>
            <a:r>
              <a:rPr lang="en-US" sz="2400" dirty="0" err="1"/>
              <a:t>speciall</a:t>
            </a:r>
            <a:r>
              <a:rPr lang="en-US" sz="2400" dirty="0"/>
              <a:t> and </a:t>
            </a:r>
            <a:r>
              <a:rPr lang="en-US" sz="2400" dirty="0" err="1"/>
              <a:t>priuate</a:t>
            </a:r>
            <a:r>
              <a:rPr lang="en-US" sz="2400" dirty="0"/>
              <a:t> </a:t>
            </a:r>
            <a:r>
              <a:rPr lang="en-US" sz="2400" dirty="0" err="1"/>
              <a:t>vses</a:t>
            </a:r>
            <a:r>
              <a:rPr lang="en-US" sz="2400" dirty="0"/>
              <a:t>, as to the eye, to see with; to the </a:t>
            </a:r>
            <a:r>
              <a:rPr lang="en-US" sz="2400" dirty="0" err="1"/>
              <a:t>eare</a:t>
            </a:r>
            <a:r>
              <a:rPr lang="en-US" sz="2400" dirty="0"/>
              <a:t> to </a:t>
            </a:r>
            <a:r>
              <a:rPr lang="en-US" sz="2400" dirty="0" err="1"/>
              <a:t>heare</a:t>
            </a:r>
            <a:r>
              <a:rPr lang="en-US" sz="2400" dirty="0"/>
              <a:t>; to the nose to smell; to the </a:t>
            </a:r>
            <a:r>
              <a:rPr lang="en-US" sz="2400" dirty="0" err="1"/>
              <a:t>bowells</a:t>
            </a:r>
            <a:r>
              <a:rPr lang="en-US" sz="2400" dirty="0"/>
              <a:t>, </a:t>
            </a:r>
            <a:r>
              <a:rPr lang="en-US" sz="2400" dirty="0" err="1"/>
              <a:t>stomack</a:t>
            </a:r>
            <a:r>
              <a:rPr lang="en-US" sz="2400" dirty="0"/>
              <a:t>, and </a:t>
            </a:r>
            <a:r>
              <a:rPr lang="en-US" sz="2400" dirty="0" err="1"/>
              <a:t>liuer</a:t>
            </a:r>
            <a:r>
              <a:rPr lang="en-US" sz="2400" dirty="0"/>
              <a:t>, to </a:t>
            </a:r>
            <a:r>
              <a:rPr lang="en-US" sz="2400" dirty="0" smtClean="0"/>
              <a:t>nourish</a:t>
            </a:r>
            <a:r>
              <a:rPr lang="en-US" sz="2400" dirty="0"/>
              <a:t>, to the heart, to </a:t>
            </a:r>
            <a:r>
              <a:rPr lang="en-US" sz="2400" dirty="0" err="1"/>
              <a:t>maintaine</a:t>
            </a:r>
            <a:r>
              <a:rPr lang="en-US" sz="2400" dirty="0"/>
              <a:t> life: and to other </a:t>
            </a:r>
            <a:r>
              <a:rPr lang="en-US" sz="2400" dirty="0" err="1"/>
              <a:t>partes</a:t>
            </a:r>
            <a:r>
              <a:rPr lang="en-US" sz="2400" dirty="0"/>
              <a:t>, to the end of propagation: this is all </a:t>
            </a:r>
            <a:r>
              <a:rPr lang="en-US" sz="2400" dirty="0" smtClean="0"/>
              <a:t>performed </a:t>
            </a:r>
            <a:r>
              <a:rPr lang="en-US" sz="2400" dirty="0"/>
              <a:t>by the </a:t>
            </a:r>
            <a:r>
              <a:rPr lang="en-US" sz="2400" dirty="0" err="1"/>
              <a:t>selfe</a:t>
            </a:r>
            <a:r>
              <a:rPr lang="en-US" sz="2400" dirty="0"/>
              <a:t> same, one, and single </a:t>
            </a:r>
            <a:r>
              <a:rPr lang="en-US" sz="2400" dirty="0" err="1"/>
              <a:t>spirite</a:t>
            </a:r>
            <a:r>
              <a:rPr lang="en-US" sz="2400" dirty="0"/>
              <a:t>. …</a:t>
            </a:r>
            <a:endParaRPr lang="en-GB" sz="2400" dirty="0"/>
          </a:p>
          <a:p>
            <a:r>
              <a:rPr lang="en-US" sz="2400" dirty="0" smtClean="0"/>
              <a:t>I </a:t>
            </a:r>
            <a:r>
              <a:rPr lang="en-US" sz="2400" dirty="0"/>
              <a:t>know commonly there are </a:t>
            </a:r>
            <a:r>
              <a:rPr lang="en-US" sz="2400" dirty="0" err="1"/>
              <a:t>accompted</a:t>
            </a:r>
            <a:r>
              <a:rPr lang="en-US" sz="2400" dirty="0"/>
              <a:t> three spirits: </a:t>
            </a:r>
            <a:r>
              <a:rPr lang="en-US" sz="2400" dirty="0" err="1"/>
              <a:t>animall</a:t>
            </a:r>
            <a:r>
              <a:rPr lang="en-US" sz="2400" dirty="0"/>
              <a:t>, </a:t>
            </a:r>
            <a:r>
              <a:rPr lang="en-US" sz="2400" dirty="0" err="1"/>
              <a:t>vitall</a:t>
            </a:r>
            <a:r>
              <a:rPr lang="en-US" sz="2400" dirty="0"/>
              <a:t>, and </a:t>
            </a:r>
            <a:r>
              <a:rPr lang="en-US" sz="2400" dirty="0" err="1" smtClean="0"/>
              <a:t>naturall</a:t>
            </a:r>
            <a:r>
              <a:rPr lang="en-US" sz="2400" dirty="0" smtClean="0"/>
              <a:t>”</a:t>
            </a:r>
          </a:p>
          <a:p>
            <a:endParaRPr lang="en-US" dirty="0"/>
          </a:p>
          <a:p>
            <a:endParaRPr lang="en-GB" dirty="0"/>
          </a:p>
          <a:p>
            <a:r>
              <a:rPr lang="en-GB" dirty="0" err="1" smtClean="0"/>
              <a:t>Timothie</a:t>
            </a:r>
            <a:r>
              <a:rPr lang="en-GB" dirty="0" smtClean="0"/>
              <a:t> Bright, </a:t>
            </a:r>
            <a:r>
              <a:rPr lang="en-GB" i="1" dirty="0" smtClean="0"/>
              <a:t>A Treatise of Melancholy … with the </a:t>
            </a:r>
            <a:r>
              <a:rPr lang="en-GB" i="1" dirty="0" err="1" smtClean="0"/>
              <a:t>Physicke</a:t>
            </a:r>
            <a:r>
              <a:rPr lang="en-GB" i="1" dirty="0" smtClean="0"/>
              <a:t> Cure</a:t>
            </a:r>
            <a:r>
              <a:rPr lang="en-GB" dirty="0" smtClean="0"/>
              <a:t> (1586), 46-7.</a:t>
            </a:r>
            <a:endParaRPr lang="en-GB" dirty="0"/>
          </a:p>
          <a:p>
            <a:endParaRPr lang="en-GB" dirty="0"/>
          </a:p>
          <a:p>
            <a:endParaRPr lang="en-GB" dirty="0"/>
          </a:p>
          <a:p>
            <a:endParaRPr lang="en-US" dirty="0"/>
          </a:p>
        </p:txBody>
      </p:sp>
    </p:spTree>
    <p:extLst>
      <p:ext uri="{BB962C8B-B14F-4D97-AF65-F5344CB8AC3E}">
        <p14:creationId xmlns:p14="http://schemas.microsoft.com/office/powerpoint/2010/main" val="8979192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06Medium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638" y="0"/>
            <a:ext cx="4909096" cy="6858000"/>
          </a:xfrm>
          <a:prstGeom prst="rect">
            <a:avLst/>
          </a:prstGeom>
        </p:spPr>
      </p:pic>
      <p:sp>
        <p:nvSpPr>
          <p:cNvPr id="5" name="TextBox 4"/>
          <p:cNvSpPr txBox="1"/>
          <p:nvPr/>
        </p:nvSpPr>
        <p:spPr>
          <a:xfrm>
            <a:off x="5353538" y="683847"/>
            <a:ext cx="3546205" cy="1477328"/>
          </a:xfrm>
          <a:prstGeom prst="rect">
            <a:avLst/>
          </a:prstGeom>
          <a:noFill/>
        </p:spPr>
        <p:txBody>
          <a:bodyPr wrap="square" rtlCol="0">
            <a:spAutoFit/>
          </a:bodyPr>
          <a:lstStyle/>
          <a:p>
            <a:r>
              <a:rPr lang="en-US" dirty="0" smtClean="0"/>
              <a:t>S. Clare  of </a:t>
            </a:r>
            <a:r>
              <a:rPr lang="en-US" dirty="0" err="1" smtClean="0"/>
              <a:t>Montefalco</a:t>
            </a:r>
            <a:r>
              <a:rPr lang="en-US" dirty="0" smtClean="0"/>
              <a:t> </a:t>
            </a:r>
            <a:r>
              <a:rPr lang="en-US" dirty="0"/>
              <a:t>r</a:t>
            </a:r>
            <a:r>
              <a:rPr lang="en-US" dirty="0" smtClean="0"/>
              <a:t>eceiving the cross with Christ literally implanting his cross into her heart.</a:t>
            </a:r>
          </a:p>
          <a:p>
            <a:endParaRPr lang="en-US" dirty="0"/>
          </a:p>
          <a:p>
            <a:r>
              <a:rPr lang="en-US" dirty="0" smtClean="0"/>
              <a:t>(church of Santa Chiara, Italy)</a:t>
            </a:r>
            <a:endParaRPr lang="en-US" dirty="0"/>
          </a:p>
        </p:txBody>
      </p:sp>
      <p:pic>
        <p:nvPicPr>
          <p:cNvPr id="2" name="Picture 1" descr="Saint_Clare_of_Montefalc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1286" y="2992198"/>
            <a:ext cx="2865120" cy="3511296"/>
          </a:xfrm>
          <a:prstGeom prst="rect">
            <a:avLst/>
          </a:prstGeom>
        </p:spPr>
      </p:pic>
    </p:spTree>
    <p:extLst>
      <p:ext uri="{BB962C8B-B14F-4D97-AF65-F5344CB8AC3E}">
        <p14:creationId xmlns:p14="http://schemas.microsoft.com/office/powerpoint/2010/main" val="2212930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c4100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514" y="548754"/>
            <a:ext cx="5443196" cy="3779996"/>
          </a:xfrm>
          <a:prstGeom prst="rect">
            <a:avLst/>
          </a:prstGeom>
        </p:spPr>
      </p:pic>
      <p:sp>
        <p:nvSpPr>
          <p:cNvPr id="3" name="TextBox 2"/>
          <p:cNvSpPr txBox="1"/>
          <p:nvPr/>
        </p:nvSpPr>
        <p:spPr>
          <a:xfrm>
            <a:off x="491067" y="5147734"/>
            <a:ext cx="8558695" cy="646331"/>
          </a:xfrm>
          <a:prstGeom prst="rect">
            <a:avLst/>
          </a:prstGeom>
          <a:noFill/>
        </p:spPr>
        <p:txBody>
          <a:bodyPr wrap="square" rtlCol="0">
            <a:spAutoFit/>
          </a:bodyPr>
          <a:lstStyle/>
          <a:p>
            <a:r>
              <a:rPr lang="en-US" dirty="0" smtClean="0"/>
              <a:t>Detail from reliquary cross containing the crucifix, scourge and the three gallstones in Clare’s corpse in 1308, </a:t>
            </a:r>
            <a:r>
              <a:rPr lang="en-US" dirty="0" err="1" smtClean="0"/>
              <a:t>Montefalco</a:t>
            </a:r>
            <a:r>
              <a:rPr lang="en-US" dirty="0"/>
              <a:t> </a:t>
            </a:r>
            <a:r>
              <a:rPr lang="en-US" dirty="0" smtClean="0"/>
              <a:t>held at the Church of Santa Chiara</a:t>
            </a:r>
            <a:endParaRPr lang="en-US" dirty="0"/>
          </a:p>
        </p:txBody>
      </p:sp>
      <p:sp>
        <p:nvSpPr>
          <p:cNvPr id="4" name="TextBox 3"/>
          <p:cNvSpPr txBox="1"/>
          <p:nvPr/>
        </p:nvSpPr>
        <p:spPr>
          <a:xfrm>
            <a:off x="6028267" y="1270000"/>
            <a:ext cx="3021495" cy="2862323"/>
          </a:xfrm>
          <a:prstGeom prst="rect">
            <a:avLst/>
          </a:prstGeom>
          <a:noFill/>
        </p:spPr>
        <p:txBody>
          <a:bodyPr wrap="square" rtlCol="0">
            <a:spAutoFit/>
          </a:bodyPr>
          <a:lstStyle/>
          <a:p>
            <a:r>
              <a:rPr lang="en-US" b="1" dirty="0" smtClean="0"/>
              <a:t>Relic: </a:t>
            </a:r>
          </a:p>
          <a:p>
            <a:r>
              <a:rPr lang="en-US" dirty="0" smtClean="0"/>
              <a:t>usually </a:t>
            </a:r>
            <a:r>
              <a:rPr lang="en-US" dirty="0"/>
              <a:t>consists of the physical remains of a saint or the personal effects of the saint or venerated person preserved for purposes </a:t>
            </a:r>
            <a:r>
              <a:rPr lang="en-US" dirty="0" smtClean="0"/>
              <a:t>of veneration </a:t>
            </a:r>
            <a:r>
              <a:rPr lang="en-US" dirty="0"/>
              <a:t>as a tangible memorial. </a:t>
            </a:r>
            <a:r>
              <a:rPr lang="en-US" dirty="0" smtClean="0"/>
              <a:t>Miracles and marvels are attributed to such relics until today (e.g. Lourdes)</a:t>
            </a:r>
            <a:endParaRPr lang="en-US" dirty="0"/>
          </a:p>
        </p:txBody>
      </p:sp>
    </p:spTree>
    <p:extLst>
      <p:ext uri="{BB962C8B-B14F-4D97-AF65-F5344CB8AC3E}">
        <p14:creationId xmlns:p14="http://schemas.microsoft.com/office/powerpoint/2010/main" val="1668574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1602154"/>
            <a:ext cx="7018253" cy="4524316"/>
          </a:xfrm>
          <a:prstGeom prst="rect">
            <a:avLst/>
          </a:prstGeom>
          <a:noFill/>
        </p:spPr>
        <p:txBody>
          <a:bodyPr wrap="square" rtlCol="0">
            <a:spAutoFit/>
          </a:bodyPr>
          <a:lstStyle/>
          <a:p>
            <a:r>
              <a:rPr lang="en-US" b="1" dirty="0" smtClean="0"/>
              <a:t>Canonization</a:t>
            </a:r>
            <a:r>
              <a:rPr lang="en-US" dirty="0" smtClean="0"/>
              <a:t>: the process by which </a:t>
            </a:r>
            <a:r>
              <a:rPr lang="en-US" dirty="0"/>
              <a:t>Orthodox, </a:t>
            </a:r>
            <a:r>
              <a:rPr lang="en-US" dirty="0" smtClean="0"/>
              <a:t>Roman </a:t>
            </a:r>
            <a:r>
              <a:rPr lang="en-US" dirty="0"/>
              <a:t>Catholic, or Anglican Church declares that a person who has died was a </a:t>
            </a:r>
            <a:r>
              <a:rPr lang="en-US" dirty="0" smtClean="0"/>
              <a:t>saint. </a:t>
            </a:r>
            <a:r>
              <a:rPr lang="en-US" dirty="0"/>
              <a:t>U</a:t>
            </a:r>
            <a:r>
              <a:rPr lang="en-US" dirty="0" smtClean="0"/>
              <a:t>pon this declaration </a:t>
            </a:r>
            <a:r>
              <a:rPr lang="en-US" dirty="0"/>
              <a:t>the person is included in the </a:t>
            </a:r>
            <a:r>
              <a:rPr lang="en-US" b="1" dirty="0"/>
              <a:t>canon</a:t>
            </a:r>
            <a:r>
              <a:rPr lang="en-US" dirty="0"/>
              <a:t>, or list, of recognized saints. </a:t>
            </a:r>
            <a:endParaRPr lang="en-US" dirty="0" smtClean="0"/>
          </a:p>
          <a:p>
            <a:endParaRPr lang="en-US" dirty="0"/>
          </a:p>
          <a:p>
            <a:endParaRPr lang="en-US" dirty="0" smtClean="0"/>
          </a:p>
          <a:p>
            <a:r>
              <a:rPr lang="en-US" dirty="0"/>
              <a:t>Stages of </a:t>
            </a:r>
            <a:r>
              <a:rPr lang="en-US" b="1" dirty="0"/>
              <a:t>canonization</a:t>
            </a:r>
            <a:r>
              <a:rPr lang="en-US" dirty="0"/>
              <a:t> in the Catholic </a:t>
            </a:r>
            <a:r>
              <a:rPr lang="en-US" dirty="0" smtClean="0"/>
              <a:t>Church (since 1983)</a:t>
            </a:r>
            <a:endParaRPr lang="en-US" dirty="0"/>
          </a:p>
          <a:p>
            <a:r>
              <a:rPr lang="en-US" b="1" dirty="0"/>
              <a:t>Servant of God   →   Venerable   →   </a:t>
            </a:r>
            <a:r>
              <a:rPr lang="en-US" b="1" dirty="0" smtClean="0"/>
              <a:t>Blessed (beatification) </a:t>
            </a:r>
            <a:r>
              <a:rPr lang="en-US" b="1" dirty="0"/>
              <a:t>  →   </a:t>
            </a:r>
            <a:r>
              <a:rPr lang="en-US" b="1" dirty="0" smtClean="0"/>
              <a:t>Saint (</a:t>
            </a:r>
            <a:r>
              <a:rPr lang="en-US" b="1" dirty="0" err="1" smtClean="0"/>
              <a:t>cannonisation</a:t>
            </a:r>
            <a:r>
              <a:rPr lang="en-US" b="1" dirty="0" smtClean="0"/>
              <a:t>)</a:t>
            </a:r>
          </a:p>
          <a:p>
            <a:endParaRPr lang="en-US" b="1" dirty="0"/>
          </a:p>
          <a:p>
            <a:endParaRPr lang="en-US" b="1" dirty="0"/>
          </a:p>
          <a:p>
            <a:r>
              <a:rPr lang="en-US" dirty="0"/>
              <a:t>To be canonized a saint, </a:t>
            </a:r>
            <a:r>
              <a:rPr lang="en-US" dirty="0" smtClean="0"/>
              <a:t>the person in question (in the state of ‘the Blessed’) must have performed at </a:t>
            </a:r>
            <a:r>
              <a:rPr lang="en-US" dirty="0"/>
              <a:t>least two </a:t>
            </a:r>
            <a:r>
              <a:rPr lang="en-US" dirty="0" smtClean="0"/>
              <a:t>through </a:t>
            </a:r>
            <a:r>
              <a:rPr lang="en-US" dirty="0"/>
              <a:t>the </a:t>
            </a:r>
            <a:r>
              <a:rPr lang="en-US" dirty="0" smtClean="0"/>
              <a:t>his/her  intercession </a:t>
            </a:r>
            <a:r>
              <a:rPr lang="en-US" dirty="0"/>
              <a:t>after his or her death (i.e., an additional miracle after that granting beatification).</a:t>
            </a:r>
          </a:p>
          <a:p>
            <a:endParaRPr lang="en-US" dirty="0"/>
          </a:p>
        </p:txBody>
      </p:sp>
    </p:spTree>
    <p:extLst>
      <p:ext uri="{BB962C8B-B14F-4D97-AF65-F5344CB8AC3E}">
        <p14:creationId xmlns:p14="http://schemas.microsoft.com/office/powerpoint/2010/main" val="4030141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948267"/>
            <a:ext cx="8861507" cy="5909311"/>
          </a:xfrm>
          <a:prstGeom prst="rect">
            <a:avLst/>
          </a:prstGeom>
          <a:noFill/>
        </p:spPr>
        <p:txBody>
          <a:bodyPr wrap="square" rtlCol="0">
            <a:spAutoFit/>
          </a:bodyPr>
          <a:lstStyle/>
          <a:p>
            <a:pPr algn="ctr"/>
            <a:r>
              <a:rPr lang="en-US" b="1" dirty="0" smtClean="0"/>
              <a:t>Aristotle and the Soul</a:t>
            </a:r>
          </a:p>
          <a:p>
            <a:endParaRPr lang="en-US" b="1" dirty="0" smtClean="0"/>
          </a:p>
          <a:p>
            <a:r>
              <a:rPr lang="en-US" b="1" dirty="0" smtClean="0"/>
              <a:t>Aristotelian psychology:</a:t>
            </a:r>
          </a:p>
          <a:p>
            <a:r>
              <a:rPr lang="en-US" dirty="0" smtClean="0"/>
              <a:t>the study of the ‘soul’ or ‘psyche’ (in his text, </a:t>
            </a:r>
            <a:r>
              <a:rPr lang="en-US" i="1" dirty="0" smtClean="0"/>
              <a:t>De Anima</a:t>
            </a:r>
            <a:r>
              <a:rPr lang="en-US" dirty="0" smtClean="0"/>
              <a:t>); the study of the</a:t>
            </a:r>
          </a:p>
          <a:p>
            <a:r>
              <a:rPr lang="en-GB" dirty="0"/>
              <a:t>nature of the soul (or psyche), </a:t>
            </a:r>
            <a:r>
              <a:rPr lang="en-GB" dirty="0" smtClean="0"/>
              <a:t>which he considered the basis of all life.  </a:t>
            </a:r>
            <a:r>
              <a:rPr lang="en-GB" dirty="0"/>
              <a:t>T</a:t>
            </a:r>
            <a:r>
              <a:rPr lang="en-GB" dirty="0" smtClean="0"/>
              <a:t>he soul, according to Aristotle, is the essence of all living things that makes them behave </a:t>
            </a:r>
            <a:r>
              <a:rPr lang="en-GB" dirty="0"/>
              <a:t>in the ways distinctive of living things. </a:t>
            </a:r>
            <a:endParaRPr lang="en-GB" dirty="0" smtClean="0"/>
          </a:p>
          <a:p>
            <a:r>
              <a:rPr lang="en-GB" dirty="0" smtClean="0"/>
              <a:t>		</a:t>
            </a:r>
            <a:r>
              <a:rPr lang="en-GB" b="1" dirty="0" smtClean="0"/>
              <a:t>note:</a:t>
            </a:r>
            <a:r>
              <a:rPr lang="en-GB" dirty="0" smtClean="0"/>
              <a:t> today the term ‘psychology’ refers only to the study of the mind; Aristotle 			understood it in a much broader way</a:t>
            </a:r>
            <a:endParaRPr lang="en-GB" dirty="0"/>
          </a:p>
          <a:p>
            <a:endParaRPr lang="en-GB" b="1" dirty="0" smtClean="0"/>
          </a:p>
          <a:p>
            <a:endParaRPr lang="en-GB" b="1" dirty="0" smtClean="0"/>
          </a:p>
          <a:p>
            <a:r>
              <a:rPr lang="en-GB" b="1" dirty="0" smtClean="0"/>
              <a:t>Central question for Aristotle was:</a:t>
            </a:r>
          </a:p>
          <a:p>
            <a:r>
              <a:rPr lang="en-GB" dirty="0" smtClean="0"/>
              <a:t>How does the soul relate to the physical body? </a:t>
            </a:r>
          </a:p>
          <a:p>
            <a:endParaRPr lang="en-GB" dirty="0"/>
          </a:p>
          <a:p>
            <a:r>
              <a:rPr lang="en-GB" dirty="0" smtClean="0"/>
              <a:t>Answer: </a:t>
            </a:r>
            <a:r>
              <a:rPr lang="en-GB" dirty="0"/>
              <a:t>He regards the </a:t>
            </a:r>
            <a:r>
              <a:rPr lang="en-GB" b="1" dirty="0"/>
              <a:t>body as the </a:t>
            </a:r>
            <a:r>
              <a:rPr lang="en-GB" b="1" dirty="0" smtClean="0"/>
              <a:t>matter</a:t>
            </a:r>
            <a:r>
              <a:rPr lang="en-GB" dirty="0" smtClean="0"/>
              <a:t> (parts and material that make up the body) and </a:t>
            </a:r>
            <a:r>
              <a:rPr lang="en-GB" b="1" dirty="0"/>
              <a:t>the soul as the form</a:t>
            </a:r>
            <a:r>
              <a:rPr lang="en-GB" dirty="0"/>
              <a:t> of a living </a:t>
            </a:r>
            <a:r>
              <a:rPr lang="en-GB" dirty="0" smtClean="0"/>
              <a:t>thing. The </a:t>
            </a:r>
            <a:r>
              <a:rPr lang="en-GB" dirty="0"/>
              <a:t>two are correlative to one another. </a:t>
            </a:r>
            <a:r>
              <a:rPr lang="en-GB" dirty="0" smtClean="0"/>
              <a:t>What humans do involves </a:t>
            </a:r>
            <a:r>
              <a:rPr lang="en-GB" dirty="0"/>
              <a:t>always the soul and the body </a:t>
            </a:r>
            <a:r>
              <a:rPr lang="en-GB" dirty="0" smtClean="0"/>
              <a:t>together</a:t>
            </a:r>
            <a:r>
              <a:rPr lang="en-GB" dirty="0"/>
              <a:t> </a:t>
            </a:r>
            <a:r>
              <a:rPr lang="en-GB" dirty="0" smtClean="0"/>
              <a:t>(differs from Plato’s ideas of the soul).</a:t>
            </a:r>
          </a:p>
          <a:p>
            <a:endParaRPr lang="en-GB" dirty="0"/>
          </a:p>
          <a:p>
            <a:endParaRPr lang="en-GB" dirty="0" smtClean="0"/>
          </a:p>
          <a:p>
            <a:r>
              <a:rPr lang="en-GB" dirty="0"/>
              <a:t> </a:t>
            </a:r>
          </a:p>
          <a:p>
            <a:endParaRPr lang="en-US" dirty="0"/>
          </a:p>
        </p:txBody>
      </p:sp>
    </p:spTree>
    <p:extLst>
      <p:ext uri="{BB962C8B-B14F-4D97-AF65-F5344CB8AC3E}">
        <p14:creationId xmlns:p14="http://schemas.microsoft.com/office/powerpoint/2010/main" val="968289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22400" y="751344"/>
            <a:ext cx="5435600" cy="5078314"/>
          </a:xfrm>
          <a:prstGeom prst="rect">
            <a:avLst/>
          </a:prstGeom>
        </p:spPr>
        <p:txBody>
          <a:bodyPr wrap="square">
            <a:spAutoFit/>
          </a:bodyPr>
          <a:lstStyle/>
          <a:p>
            <a:r>
              <a:rPr lang="en-US" b="1" dirty="0" smtClean="0"/>
              <a:t>Aristotle subdivides ‘the soul’ into three kinds: </a:t>
            </a:r>
          </a:p>
          <a:p>
            <a:endParaRPr lang="en-US" b="1" dirty="0"/>
          </a:p>
          <a:p>
            <a:r>
              <a:rPr lang="en-US" b="1" dirty="0"/>
              <a:t>v</a:t>
            </a:r>
            <a:r>
              <a:rPr lang="en-US" b="1" dirty="0" smtClean="0"/>
              <a:t>egetative/nutritive </a:t>
            </a:r>
            <a:r>
              <a:rPr lang="en-US" b="1" dirty="0"/>
              <a:t>soul</a:t>
            </a:r>
            <a:r>
              <a:rPr lang="en-US" dirty="0"/>
              <a:t>:  was the lowest soul which included the functions basic to all living things: nutrition,</a:t>
            </a:r>
            <a:endParaRPr lang="en-GB" dirty="0"/>
          </a:p>
          <a:p>
            <a:r>
              <a:rPr lang="en-US" dirty="0"/>
              <a:t>growth and reproduction. </a:t>
            </a:r>
            <a:endParaRPr lang="en-GB" dirty="0"/>
          </a:p>
          <a:p>
            <a:r>
              <a:rPr lang="en-US" dirty="0"/>
              <a:t> </a:t>
            </a:r>
            <a:endParaRPr lang="en-GB" dirty="0"/>
          </a:p>
          <a:p>
            <a:r>
              <a:rPr lang="en-US" b="1" dirty="0"/>
              <a:t>sensitive soul</a:t>
            </a:r>
            <a:r>
              <a:rPr lang="en-US" dirty="0"/>
              <a:t>: second highest of the three </a:t>
            </a:r>
            <a:r>
              <a:rPr lang="en-US" dirty="0" smtClean="0"/>
              <a:t>souls which </a:t>
            </a:r>
            <a:r>
              <a:rPr lang="en-US" dirty="0"/>
              <a:t>included all of </a:t>
            </a:r>
            <a:r>
              <a:rPr lang="en-US" dirty="0" smtClean="0"/>
              <a:t>the</a:t>
            </a:r>
            <a:r>
              <a:rPr lang="en-GB" dirty="0"/>
              <a:t> </a:t>
            </a:r>
            <a:r>
              <a:rPr lang="en-US" dirty="0" smtClean="0"/>
              <a:t>powers </a:t>
            </a:r>
            <a:r>
              <a:rPr lang="en-US" dirty="0"/>
              <a:t>of the vegetative soul as well as the powers of movement </a:t>
            </a:r>
            <a:r>
              <a:rPr lang="en-US" dirty="0" smtClean="0"/>
              <a:t>and</a:t>
            </a:r>
            <a:r>
              <a:rPr lang="en-GB" dirty="0"/>
              <a:t> </a:t>
            </a:r>
            <a:r>
              <a:rPr lang="en-US" dirty="0" smtClean="0"/>
              <a:t>emotion as well as the </a:t>
            </a:r>
            <a:r>
              <a:rPr lang="en-US" dirty="0"/>
              <a:t>ten internal and external senses. </a:t>
            </a:r>
            <a:endParaRPr lang="en-GB" dirty="0"/>
          </a:p>
          <a:p>
            <a:r>
              <a:rPr lang="en-US" dirty="0"/>
              <a:t> </a:t>
            </a:r>
            <a:endParaRPr lang="en-GB" dirty="0"/>
          </a:p>
          <a:p>
            <a:r>
              <a:rPr lang="en-GB" b="1" dirty="0" smtClean="0"/>
              <a:t>I</a:t>
            </a:r>
            <a:r>
              <a:rPr lang="en-US" b="1" dirty="0" err="1" smtClean="0"/>
              <a:t>ntellective</a:t>
            </a:r>
            <a:r>
              <a:rPr lang="en-US" b="1" dirty="0" smtClean="0"/>
              <a:t>/rational </a:t>
            </a:r>
            <a:r>
              <a:rPr lang="en-US" b="1" dirty="0"/>
              <a:t>soul:  </a:t>
            </a:r>
            <a:r>
              <a:rPr lang="en-US" dirty="0" smtClean="0"/>
              <a:t>included </a:t>
            </a:r>
            <a:r>
              <a:rPr lang="en-US" dirty="0"/>
              <a:t>not only the vegetative and sensitive powers — the organic</a:t>
            </a:r>
            <a:endParaRPr lang="en-GB" dirty="0"/>
          </a:p>
          <a:p>
            <a:r>
              <a:rPr lang="en-US" dirty="0"/>
              <a:t>faculties </a:t>
            </a:r>
            <a:r>
              <a:rPr lang="en-US" dirty="0" smtClean="0"/>
              <a:t>of the other two souls - </a:t>
            </a:r>
            <a:r>
              <a:rPr lang="en-US" dirty="0"/>
              <a:t>but also the three rational powers of intellect, </a:t>
            </a:r>
            <a:r>
              <a:rPr lang="en-US" dirty="0" smtClean="0"/>
              <a:t>intellective</a:t>
            </a:r>
            <a:r>
              <a:rPr lang="en-GB" dirty="0"/>
              <a:t> </a:t>
            </a:r>
            <a:r>
              <a:rPr lang="en-US" dirty="0" smtClean="0"/>
              <a:t>memory </a:t>
            </a:r>
            <a:r>
              <a:rPr lang="en-US" dirty="0"/>
              <a:t>(memory of concepts, as opposed to </a:t>
            </a:r>
            <a:r>
              <a:rPr lang="en-US" dirty="0" smtClean="0"/>
              <a:t>mere sense </a:t>
            </a:r>
            <a:r>
              <a:rPr lang="en-US" dirty="0"/>
              <a:t>images) and will. </a:t>
            </a:r>
            <a:endParaRPr lang="en-GB" dirty="0"/>
          </a:p>
          <a:p>
            <a:r>
              <a:rPr lang="en-US" dirty="0"/>
              <a:t> </a:t>
            </a:r>
            <a:endParaRPr lang="en-GB" dirty="0"/>
          </a:p>
        </p:txBody>
      </p:sp>
    </p:spTree>
    <p:extLst>
      <p:ext uri="{BB962C8B-B14F-4D97-AF65-F5344CB8AC3E}">
        <p14:creationId xmlns:p14="http://schemas.microsoft.com/office/powerpoint/2010/main" val="2263154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12800" y="677334"/>
            <a:ext cx="6045200" cy="5632312"/>
          </a:xfrm>
          <a:prstGeom prst="rect">
            <a:avLst/>
          </a:prstGeom>
        </p:spPr>
        <p:txBody>
          <a:bodyPr wrap="square">
            <a:spAutoFit/>
          </a:bodyPr>
          <a:lstStyle/>
          <a:p>
            <a:r>
              <a:rPr lang="en-US" b="1" dirty="0"/>
              <a:t>All living </a:t>
            </a:r>
            <a:r>
              <a:rPr lang="en-US" b="1" dirty="0" smtClean="0"/>
              <a:t>beings/things were </a:t>
            </a:r>
            <a:r>
              <a:rPr lang="en-US" b="1" dirty="0"/>
              <a:t>divided into genera according to the kind of soul they </a:t>
            </a:r>
            <a:r>
              <a:rPr lang="en-US" b="1" dirty="0" smtClean="0"/>
              <a:t>possessed according to Aristotle (hierarchy of souls)</a:t>
            </a:r>
            <a:endParaRPr lang="en-GB" b="1" dirty="0"/>
          </a:p>
          <a:p>
            <a:r>
              <a:rPr lang="en-US" dirty="0"/>
              <a:t> </a:t>
            </a:r>
            <a:endParaRPr lang="en-GB" dirty="0"/>
          </a:p>
          <a:p>
            <a:pPr marL="342900" indent="-342900">
              <a:buAutoNum type="arabicPeriod"/>
            </a:pPr>
            <a:r>
              <a:rPr lang="en-US" dirty="0" smtClean="0"/>
              <a:t>Plants </a:t>
            </a:r>
            <a:r>
              <a:rPr lang="en-US" dirty="0"/>
              <a:t>– </a:t>
            </a:r>
            <a:r>
              <a:rPr lang="en-US" dirty="0" smtClean="0"/>
              <a:t>only possess the ‘</a:t>
            </a:r>
            <a:r>
              <a:rPr lang="en-US" b="1" dirty="0" smtClean="0"/>
              <a:t>vegetative</a:t>
            </a:r>
            <a:r>
              <a:rPr lang="en-US" dirty="0" smtClean="0"/>
              <a:t>’ </a:t>
            </a:r>
            <a:r>
              <a:rPr lang="en-US" dirty="0"/>
              <a:t>or </a:t>
            </a:r>
            <a:r>
              <a:rPr lang="en-US" dirty="0" smtClean="0"/>
              <a:t>‘</a:t>
            </a:r>
            <a:r>
              <a:rPr lang="en-US" b="1" dirty="0" smtClean="0"/>
              <a:t>nutritive</a:t>
            </a:r>
            <a:r>
              <a:rPr lang="en-US" dirty="0" smtClean="0"/>
              <a:t>’ soul </a:t>
            </a:r>
          </a:p>
          <a:p>
            <a:pPr marL="342900" indent="-342900">
              <a:buAutoNum type="arabicPeriod"/>
            </a:pPr>
            <a:endParaRPr lang="en-US" dirty="0"/>
          </a:p>
          <a:p>
            <a:pPr marL="342900" indent="-342900">
              <a:buAutoNum type="arabicPeriod"/>
            </a:pPr>
            <a:endParaRPr lang="en-GB" dirty="0"/>
          </a:p>
          <a:p>
            <a:r>
              <a:rPr lang="en-US" dirty="0" smtClean="0"/>
              <a:t>2.      ‘</a:t>
            </a:r>
            <a:r>
              <a:rPr lang="en-US" dirty="0"/>
              <a:t>Imperfect’ animals  (including sponges, </a:t>
            </a:r>
            <a:r>
              <a:rPr lang="en-US" dirty="0" smtClean="0"/>
              <a:t>worms 	and 	bivalves</a:t>
            </a:r>
            <a:r>
              <a:rPr lang="en-US" dirty="0"/>
              <a:t>) –</a:t>
            </a:r>
            <a:r>
              <a:rPr lang="en-US" b="1" dirty="0"/>
              <a:t>partial </a:t>
            </a:r>
            <a:r>
              <a:rPr lang="en-US" b="1" dirty="0" smtClean="0"/>
              <a:t>‘sensitive’ soul</a:t>
            </a:r>
            <a:endParaRPr lang="en-GB" b="1" dirty="0"/>
          </a:p>
          <a:p>
            <a:r>
              <a:rPr lang="en-US" dirty="0" smtClean="0"/>
              <a:t>	‘</a:t>
            </a:r>
            <a:r>
              <a:rPr lang="en-US" dirty="0"/>
              <a:t>Perfect’ animals (including insects, birds  </a:t>
            </a:r>
            <a:r>
              <a:rPr lang="en-US" dirty="0" smtClean="0"/>
              <a:t>and    	mammals</a:t>
            </a:r>
            <a:r>
              <a:rPr lang="en-US" dirty="0"/>
              <a:t>) – </a:t>
            </a:r>
            <a:r>
              <a:rPr lang="en-US" b="1" dirty="0"/>
              <a:t>a complete </a:t>
            </a:r>
            <a:r>
              <a:rPr lang="en-US" b="1" dirty="0" smtClean="0"/>
              <a:t>‘sensitive’ soul</a:t>
            </a:r>
          </a:p>
          <a:p>
            <a:r>
              <a:rPr lang="en-US" dirty="0" smtClean="0"/>
              <a:t>	</a:t>
            </a:r>
          </a:p>
          <a:p>
            <a:r>
              <a:rPr lang="en-US" dirty="0"/>
              <a:t>	</a:t>
            </a:r>
            <a:r>
              <a:rPr lang="en-US" dirty="0" smtClean="0"/>
              <a:t>	But they also possess the vegetative/nutritive 		soul</a:t>
            </a:r>
          </a:p>
          <a:p>
            <a:endParaRPr lang="en-US" dirty="0"/>
          </a:p>
          <a:p>
            <a:r>
              <a:rPr lang="en-US" dirty="0" smtClean="0"/>
              <a:t>3.     Humans beings  – only living beings with  	</a:t>
            </a:r>
            <a:r>
              <a:rPr lang="en-US" b="1" dirty="0" smtClean="0"/>
              <a:t>intellective 	or </a:t>
            </a:r>
            <a:r>
              <a:rPr lang="en-US" b="1" dirty="0"/>
              <a:t>rational </a:t>
            </a:r>
            <a:r>
              <a:rPr lang="en-US" b="1" dirty="0" smtClean="0"/>
              <a:t>soul</a:t>
            </a:r>
            <a:r>
              <a:rPr lang="en-US" b="1" dirty="0"/>
              <a:t> </a:t>
            </a:r>
            <a:r>
              <a:rPr lang="en-US" dirty="0" smtClean="0"/>
              <a:t>(but humans 	also possess the other two 	souls – ‘</a:t>
            </a:r>
            <a:r>
              <a:rPr lang="en-US" b="1" dirty="0" smtClean="0"/>
              <a:t>vegetative’ and ‘sensitive’</a:t>
            </a:r>
            <a:r>
              <a:rPr lang="en-US" dirty="0" smtClean="0"/>
              <a:t>)</a:t>
            </a:r>
          </a:p>
          <a:p>
            <a:pPr marL="342900" indent="-342900">
              <a:buAutoNum type="arabicPeriod" startAt="3"/>
            </a:pPr>
            <a:endParaRPr lang="en-US" dirty="0"/>
          </a:p>
          <a:p>
            <a:r>
              <a:rPr lang="en-GB" dirty="0"/>
              <a:t> </a:t>
            </a:r>
          </a:p>
        </p:txBody>
      </p:sp>
    </p:spTree>
    <p:extLst>
      <p:ext uri="{BB962C8B-B14F-4D97-AF65-F5344CB8AC3E}">
        <p14:creationId xmlns:p14="http://schemas.microsoft.com/office/powerpoint/2010/main" val="38699473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1249</TotalTime>
  <Words>1409</Words>
  <Application>Microsoft Macintosh PowerPoint</Application>
  <PresentationFormat>On-screen Show (4:3)</PresentationFormat>
  <Paragraphs>135</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Lecture 5:   Human Nature Possessed: How to become Divine and Demoniac?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Giovanni</cp:lastModifiedBy>
  <cp:revision>50</cp:revision>
  <dcterms:created xsi:type="dcterms:W3CDTF">2014-10-26T14:19:15Z</dcterms:created>
  <dcterms:modified xsi:type="dcterms:W3CDTF">2019-10-28T12:49:24Z</dcterms:modified>
</cp:coreProperties>
</file>