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6" r:id="rId2"/>
    <p:sldId id="277" r:id="rId3"/>
    <p:sldId id="263" r:id="rId4"/>
    <p:sldId id="278" r:id="rId5"/>
    <p:sldId id="257" r:id="rId6"/>
    <p:sldId id="279" r:id="rId7"/>
    <p:sldId id="280" r:id="rId8"/>
    <p:sldId id="264" r:id="rId9"/>
    <p:sldId id="283" r:id="rId10"/>
    <p:sldId id="282" r:id="rId11"/>
    <p:sldId id="265" r:id="rId12"/>
    <p:sldId id="258" r:id="rId13"/>
    <p:sldId id="260" r:id="rId14"/>
    <p:sldId id="266" r:id="rId15"/>
    <p:sldId id="269" r:id="rId16"/>
    <p:sldId id="271" r:id="rId17"/>
    <p:sldId id="272" r:id="rId18"/>
    <p:sldId id="275" r:id="rId19"/>
    <p:sldId id="273"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4" d="100"/>
          <a:sy n="94" d="100"/>
        </p:scale>
        <p:origin x="-184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8C9DD34B-32C2-614F-86B3-181AED59FCEA}" type="datetimeFigureOut">
              <a:rPr lang="en-US" smtClean="0"/>
              <a:t>11/11/19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F65AE6-A6F0-4649-A7D1-900A12E58235}" type="slidenum">
              <a:rPr lang="en-US" smtClean="0"/>
              <a:t>‹#›</a:t>
            </a:fld>
            <a:endParaRPr lang="en-US"/>
          </a:p>
        </p:txBody>
      </p:sp>
    </p:spTree>
    <p:extLst>
      <p:ext uri="{BB962C8B-B14F-4D97-AF65-F5344CB8AC3E}">
        <p14:creationId xmlns:p14="http://schemas.microsoft.com/office/powerpoint/2010/main" val="3236936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C9DD34B-32C2-614F-86B3-181AED59FCEA}" type="datetimeFigureOut">
              <a:rPr lang="en-US" smtClean="0"/>
              <a:t>11/11/19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F65AE6-A6F0-4649-A7D1-900A12E58235}" type="slidenum">
              <a:rPr lang="en-US" smtClean="0"/>
              <a:t>‹#›</a:t>
            </a:fld>
            <a:endParaRPr lang="en-US"/>
          </a:p>
        </p:txBody>
      </p:sp>
    </p:spTree>
    <p:extLst>
      <p:ext uri="{BB962C8B-B14F-4D97-AF65-F5344CB8AC3E}">
        <p14:creationId xmlns:p14="http://schemas.microsoft.com/office/powerpoint/2010/main" val="3064836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C9DD34B-32C2-614F-86B3-181AED59FCEA}" type="datetimeFigureOut">
              <a:rPr lang="en-US" smtClean="0"/>
              <a:t>11/11/19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F65AE6-A6F0-4649-A7D1-900A12E58235}" type="slidenum">
              <a:rPr lang="en-US" smtClean="0"/>
              <a:t>‹#›</a:t>
            </a:fld>
            <a:endParaRPr lang="en-US"/>
          </a:p>
        </p:txBody>
      </p:sp>
    </p:spTree>
    <p:extLst>
      <p:ext uri="{BB962C8B-B14F-4D97-AF65-F5344CB8AC3E}">
        <p14:creationId xmlns:p14="http://schemas.microsoft.com/office/powerpoint/2010/main" val="1806394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C9DD34B-32C2-614F-86B3-181AED59FCEA}" type="datetimeFigureOut">
              <a:rPr lang="en-US" smtClean="0"/>
              <a:t>11/11/19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F65AE6-A6F0-4649-A7D1-900A12E58235}" type="slidenum">
              <a:rPr lang="en-US" smtClean="0"/>
              <a:t>‹#›</a:t>
            </a:fld>
            <a:endParaRPr lang="en-US"/>
          </a:p>
        </p:txBody>
      </p:sp>
    </p:spTree>
    <p:extLst>
      <p:ext uri="{BB962C8B-B14F-4D97-AF65-F5344CB8AC3E}">
        <p14:creationId xmlns:p14="http://schemas.microsoft.com/office/powerpoint/2010/main" val="3880957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C9DD34B-32C2-614F-86B3-181AED59FCEA}" type="datetimeFigureOut">
              <a:rPr lang="en-US" smtClean="0"/>
              <a:t>11/11/19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F65AE6-A6F0-4649-A7D1-900A12E58235}" type="slidenum">
              <a:rPr lang="en-US" smtClean="0"/>
              <a:t>‹#›</a:t>
            </a:fld>
            <a:endParaRPr lang="en-US"/>
          </a:p>
        </p:txBody>
      </p:sp>
    </p:spTree>
    <p:extLst>
      <p:ext uri="{BB962C8B-B14F-4D97-AF65-F5344CB8AC3E}">
        <p14:creationId xmlns:p14="http://schemas.microsoft.com/office/powerpoint/2010/main" val="2527002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8C9DD34B-32C2-614F-86B3-181AED59FCEA}" type="datetimeFigureOut">
              <a:rPr lang="en-US" smtClean="0"/>
              <a:t>11/11/19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F65AE6-A6F0-4649-A7D1-900A12E58235}" type="slidenum">
              <a:rPr lang="en-US" smtClean="0"/>
              <a:t>‹#›</a:t>
            </a:fld>
            <a:endParaRPr lang="en-US"/>
          </a:p>
        </p:txBody>
      </p:sp>
    </p:spTree>
    <p:extLst>
      <p:ext uri="{BB962C8B-B14F-4D97-AF65-F5344CB8AC3E}">
        <p14:creationId xmlns:p14="http://schemas.microsoft.com/office/powerpoint/2010/main" val="192649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8C9DD34B-32C2-614F-86B3-181AED59FCEA}" type="datetimeFigureOut">
              <a:rPr lang="en-US" smtClean="0"/>
              <a:t>11/11/19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F65AE6-A6F0-4649-A7D1-900A12E58235}" type="slidenum">
              <a:rPr lang="en-US" smtClean="0"/>
              <a:t>‹#›</a:t>
            </a:fld>
            <a:endParaRPr lang="en-US"/>
          </a:p>
        </p:txBody>
      </p:sp>
    </p:spTree>
    <p:extLst>
      <p:ext uri="{BB962C8B-B14F-4D97-AF65-F5344CB8AC3E}">
        <p14:creationId xmlns:p14="http://schemas.microsoft.com/office/powerpoint/2010/main" val="3577700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C9DD34B-32C2-614F-86B3-181AED59FCEA}" type="datetimeFigureOut">
              <a:rPr lang="en-US" smtClean="0"/>
              <a:t>11/11/19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F65AE6-A6F0-4649-A7D1-900A12E58235}" type="slidenum">
              <a:rPr lang="en-US" smtClean="0"/>
              <a:t>‹#›</a:t>
            </a:fld>
            <a:endParaRPr lang="en-US"/>
          </a:p>
        </p:txBody>
      </p:sp>
    </p:spTree>
    <p:extLst>
      <p:ext uri="{BB962C8B-B14F-4D97-AF65-F5344CB8AC3E}">
        <p14:creationId xmlns:p14="http://schemas.microsoft.com/office/powerpoint/2010/main" val="1428909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DD34B-32C2-614F-86B3-181AED59FCEA}" type="datetimeFigureOut">
              <a:rPr lang="en-US" smtClean="0"/>
              <a:t>11/11/19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F65AE6-A6F0-4649-A7D1-900A12E58235}" type="slidenum">
              <a:rPr lang="en-US" smtClean="0"/>
              <a:t>‹#›</a:t>
            </a:fld>
            <a:endParaRPr lang="en-US"/>
          </a:p>
        </p:txBody>
      </p:sp>
    </p:spTree>
    <p:extLst>
      <p:ext uri="{BB962C8B-B14F-4D97-AF65-F5344CB8AC3E}">
        <p14:creationId xmlns:p14="http://schemas.microsoft.com/office/powerpoint/2010/main" val="1725044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C9DD34B-32C2-614F-86B3-181AED59FCEA}" type="datetimeFigureOut">
              <a:rPr lang="en-US" smtClean="0"/>
              <a:t>11/11/19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F65AE6-A6F0-4649-A7D1-900A12E58235}" type="slidenum">
              <a:rPr lang="en-US" smtClean="0"/>
              <a:t>‹#›</a:t>
            </a:fld>
            <a:endParaRPr lang="en-US"/>
          </a:p>
        </p:txBody>
      </p:sp>
    </p:spTree>
    <p:extLst>
      <p:ext uri="{BB962C8B-B14F-4D97-AF65-F5344CB8AC3E}">
        <p14:creationId xmlns:p14="http://schemas.microsoft.com/office/powerpoint/2010/main" val="4099129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C9DD34B-32C2-614F-86B3-181AED59FCEA}" type="datetimeFigureOut">
              <a:rPr lang="en-US" smtClean="0"/>
              <a:t>11/11/19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F65AE6-A6F0-4649-A7D1-900A12E58235}" type="slidenum">
              <a:rPr lang="en-US" smtClean="0"/>
              <a:t>‹#›</a:t>
            </a:fld>
            <a:endParaRPr lang="en-US"/>
          </a:p>
        </p:txBody>
      </p:sp>
    </p:spTree>
    <p:extLst>
      <p:ext uri="{BB962C8B-B14F-4D97-AF65-F5344CB8AC3E}">
        <p14:creationId xmlns:p14="http://schemas.microsoft.com/office/powerpoint/2010/main" val="20962199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DD34B-32C2-614F-86B3-181AED59FCEA}" type="datetimeFigureOut">
              <a:rPr lang="en-US" smtClean="0"/>
              <a:t>11/11/19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F65AE6-A6F0-4649-A7D1-900A12E58235}" type="slidenum">
              <a:rPr lang="en-US" smtClean="0"/>
              <a:t>‹#›</a:t>
            </a:fld>
            <a:endParaRPr lang="en-US"/>
          </a:p>
        </p:txBody>
      </p:sp>
    </p:spTree>
    <p:extLst>
      <p:ext uri="{BB962C8B-B14F-4D97-AF65-F5344CB8AC3E}">
        <p14:creationId xmlns:p14="http://schemas.microsoft.com/office/powerpoint/2010/main" val="21332530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g"/><Relationship Id="rId3" Type="http://schemas.openxmlformats.org/officeDocument/2006/relationships/image" Target="../media/image1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 Id="rId3"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G"/><Relationship Id="rId3"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7734" y="999067"/>
            <a:ext cx="6282266" cy="1200329"/>
          </a:xfrm>
          <a:prstGeom prst="rect">
            <a:avLst/>
          </a:prstGeom>
          <a:noFill/>
        </p:spPr>
        <p:txBody>
          <a:bodyPr wrap="square" rtlCol="0">
            <a:spAutoFit/>
          </a:bodyPr>
          <a:lstStyle/>
          <a:p>
            <a:r>
              <a:rPr lang="en-US" dirty="0" smtClean="0"/>
              <a:t>Lecture 6</a:t>
            </a:r>
            <a:endParaRPr lang="en-US" dirty="0"/>
          </a:p>
          <a:p>
            <a:endParaRPr lang="en-US" dirty="0" smtClean="0"/>
          </a:p>
          <a:p>
            <a:r>
              <a:rPr lang="en-US" dirty="0" smtClean="0"/>
              <a:t>Of </a:t>
            </a:r>
            <a:r>
              <a:rPr lang="en-US" dirty="0"/>
              <a:t>Monsters and Cannibals: Europeans Encounter the New World ‘Other’ </a:t>
            </a:r>
          </a:p>
        </p:txBody>
      </p:sp>
      <p:pic>
        <p:nvPicPr>
          <p:cNvPr id="6" name="Picture 5"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083" y="2734733"/>
            <a:ext cx="3441700" cy="2362200"/>
          </a:xfrm>
          <a:prstGeom prst="rect">
            <a:avLst/>
          </a:prstGeom>
        </p:spPr>
      </p:pic>
    </p:spTree>
    <p:extLst>
      <p:ext uri="{BB962C8B-B14F-4D97-AF65-F5344CB8AC3E}">
        <p14:creationId xmlns:p14="http://schemas.microsoft.com/office/powerpoint/2010/main" val="4269939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18266" y="2133599"/>
            <a:ext cx="4080934" cy="948267"/>
          </a:xfrm>
          <a:prstGeom prst="rect">
            <a:avLst/>
          </a:prstGeom>
          <a:noFill/>
        </p:spPr>
        <p:txBody>
          <a:bodyPr wrap="square" rtlCol="0">
            <a:spAutoFit/>
          </a:bodyPr>
          <a:lstStyle/>
          <a:p>
            <a:endParaRPr lang="en-US" dirty="0"/>
          </a:p>
        </p:txBody>
      </p:sp>
      <p:sp>
        <p:nvSpPr>
          <p:cNvPr id="4" name="Rectangle 3"/>
          <p:cNvSpPr/>
          <p:nvPr/>
        </p:nvSpPr>
        <p:spPr>
          <a:xfrm>
            <a:off x="1862667" y="2929466"/>
            <a:ext cx="4995333" cy="2031325"/>
          </a:xfrm>
          <a:prstGeom prst="rect">
            <a:avLst/>
          </a:prstGeom>
        </p:spPr>
        <p:txBody>
          <a:bodyPr wrap="square">
            <a:spAutoFit/>
          </a:bodyPr>
          <a:lstStyle/>
          <a:p>
            <a:r>
              <a:rPr lang="en-GB" dirty="0"/>
              <a:t>‘I therefore repeat what I have said several times already: That the </a:t>
            </a:r>
            <a:r>
              <a:rPr lang="en-GB" dirty="0" err="1"/>
              <a:t>Caniba</a:t>
            </a:r>
            <a:r>
              <a:rPr lang="en-GB" dirty="0"/>
              <a:t> are none other than the people of the Great Khan, who must be </a:t>
            </a:r>
            <a:r>
              <a:rPr lang="en-GB" dirty="0" smtClean="0"/>
              <a:t>neighbours </a:t>
            </a:r>
            <a:r>
              <a:rPr lang="en-GB" dirty="0"/>
              <a:t>to these. They have ships, they come and capture these people, and as those who are taken never return, the others believe that they have been eaten.’</a:t>
            </a:r>
          </a:p>
        </p:txBody>
      </p:sp>
      <p:sp>
        <p:nvSpPr>
          <p:cNvPr id="5" name="TextBox 4"/>
          <p:cNvSpPr txBox="1"/>
          <p:nvPr/>
        </p:nvSpPr>
        <p:spPr>
          <a:xfrm>
            <a:off x="2167467" y="1270000"/>
            <a:ext cx="1648220" cy="1477328"/>
          </a:xfrm>
          <a:prstGeom prst="rect">
            <a:avLst/>
          </a:prstGeom>
          <a:noFill/>
        </p:spPr>
        <p:txBody>
          <a:bodyPr wrap="none" rtlCol="0">
            <a:spAutoFit/>
          </a:bodyPr>
          <a:lstStyle/>
          <a:p>
            <a:r>
              <a:rPr lang="en-US" dirty="0" err="1" smtClean="0"/>
              <a:t>Arawaks</a:t>
            </a:r>
            <a:endParaRPr lang="en-US" dirty="0" smtClean="0"/>
          </a:p>
          <a:p>
            <a:endParaRPr lang="en-US" dirty="0" smtClean="0"/>
          </a:p>
          <a:p>
            <a:r>
              <a:rPr lang="en-US" dirty="0" err="1" smtClean="0"/>
              <a:t>Caribs</a:t>
            </a:r>
            <a:r>
              <a:rPr lang="en-US" dirty="0" smtClean="0"/>
              <a:t> (</a:t>
            </a:r>
            <a:r>
              <a:rPr lang="en-US" dirty="0" err="1" smtClean="0"/>
              <a:t>Caniba</a:t>
            </a:r>
            <a:r>
              <a:rPr lang="en-US" dirty="0" smtClean="0"/>
              <a:t>)</a:t>
            </a:r>
            <a:endParaRPr lang="en-US" dirty="0"/>
          </a:p>
          <a:p>
            <a:endParaRPr lang="en-US" dirty="0"/>
          </a:p>
          <a:p>
            <a:r>
              <a:rPr lang="en-US" dirty="0" smtClean="0"/>
              <a:t> </a:t>
            </a:r>
            <a:endParaRPr lang="en-US" dirty="0"/>
          </a:p>
        </p:txBody>
      </p:sp>
    </p:spTree>
    <p:extLst>
      <p:ext uri="{BB962C8B-B14F-4D97-AF65-F5344CB8AC3E}">
        <p14:creationId xmlns:p14="http://schemas.microsoft.com/office/powerpoint/2010/main" val="1055153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Peter_Martyr_d'Anghiera03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979" y="425233"/>
            <a:ext cx="3523326" cy="4211987"/>
          </a:xfrm>
          <a:prstGeom prst="rect">
            <a:avLst/>
          </a:prstGeom>
        </p:spPr>
      </p:pic>
      <p:sp>
        <p:nvSpPr>
          <p:cNvPr id="3" name="TextBox 2"/>
          <p:cNvSpPr txBox="1"/>
          <p:nvPr/>
        </p:nvSpPr>
        <p:spPr>
          <a:xfrm>
            <a:off x="697980" y="5198533"/>
            <a:ext cx="3806288" cy="369332"/>
          </a:xfrm>
          <a:prstGeom prst="rect">
            <a:avLst/>
          </a:prstGeom>
          <a:noFill/>
        </p:spPr>
        <p:txBody>
          <a:bodyPr wrap="square" rtlCol="0">
            <a:spAutoFit/>
          </a:bodyPr>
          <a:lstStyle/>
          <a:p>
            <a:r>
              <a:rPr lang="en-US" dirty="0"/>
              <a:t>Peter Martyr of </a:t>
            </a:r>
            <a:r>
              <a:rPr lang="en-US" dirty="0" err="1" smtClean="0"/>
              <a:t>Angleria</a:t>
            </a:r>
            <a:r>
              <a:rPr lang="en-US" dirty="0" smtClean="0"/>
              <a:t>, 1457-1526</a:t>
            </a:r>
            <a:endParaRPr lang="en-US" dirty="0"/>
          </a:p>
        </p:txBody>
      </p:sp>
      <p:sp>
        <p:nvSpPr>
          <p:cNvPr id="4" name="TextBox 3"/>
          <p:cNvSpPr txBox="1"/>
          <p:nvPr/>
        </p:nvSpPr>
        <p:spPr>
          <a:xfrm>
            <a:off x="4221305" y="425233"/>
            <a:ext cx="4177628" cy="2308324"/>
          </a:xfrm>
          <a:prstGeom prst="rect">
            <a:avLst/>
          </a:prstGeom>
          <a:noFill/>
        </p:spPr>
        <p:txBody>
          <a:bodyPr wrap="square" rtlCol="0">
            <a:spAutoFit/>
          </a:bodyPr>
          <a:lstStyle/>
          <a:p>
            <a:r>
              <a:rPr lang="en-US" dirty="0" smtClean="0"/>
              <a:t>‘Decades’, </a:t>
            </a:r>
            <a:r>
              <a:rPr lang="en-US" dirty="0"/>
              <a:t>a</a:t>
            </a:r>
            <a:r>
              <a:rPr lang="en-US" dirty="0" smtClean="0"/>
              <a:t> </a:t>
            </a:r>
            <a:r>
              <a:rPr lang="en-US" dirty="0"/>
              <a:t>series of letters and </a:t>
            </a:r>
            <a:r>
              <a:rPr lang="en-US" dirty="0" smtClean="0"/>
              <a:t>reports,. Grouped in 10 chapters, of </a:t>
            </a:r>
            <a:r>
              <a:rPr lang="en-US" dirty="0"/>
              <a:t>the early explorations of Central and South America that was published beginning 1511 and later anthologized. </a:t>
            </a:r>
            <a:r>
              <a:rPr lang="en-US" dirty="0" smtClean="0"/>
              <a:t>Include Columbus letter.</a:t>
            </a:r>
          </a:p>
          <a:p>
            <a:endParaRPr lang="en-US" dirty="0"/>
          </a:p>
          <a:p>
            <a:r>
              <a:rPr lang="en-US" dirty="0" smtClean="0"/>
              <a:t>‘De </a:t>
            </a:r>
            <a:r>
              <a:rPr lang="en-US" dirty="0" err="1"/>
              <a:t>Orbe</a:t>
            </a:r>
            <a:r>
              <a:rPr lang="en-US" dirty="0"/>
              <a:t> Novo (On the New World, 1530</a:t>
            </a:r>
            <a:r>
              <a:rPr lang="en-US" dirty="0" smtClean="0"/>
              <a:t>)</a:t>
            </a:r>
            <a:endParaRPr lang="en-US" dirty="0"/>
          </a:p>
        </p:txBody>
      </p:sp>
      <p:pic>
        <p:nvPicPr>
          <p:cNvPr id="5" name="Picture 4" descr="anghier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8873" y="2967739"/>
            <a:ext cx="2243261" cy="3743986"/>
          </a:xfrm>
          <a:prstGeom prst="rect">
            <a:avLst/>
          </a:prstGeom>
        </p:spPr>
      </p:pic>
    </p:spTree>
    <p:extLst>
      <p:ext uri="{BB962C8B-B14F-4D97-AF65-F5344CB8AC3E}">
        <p14:creationId xmlns:p14="http://schemas.microsoft.com/office/powerpoint/2010/main" val="12279609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097401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2469"/>
            <a:ext cx="5412711" cy="5797728"/>
          </a:xfrm>
          <a:prstGeom prst="rect">
            <a:avLst/>
          </a:prstGeom>
          <a:ln>
            <a:solidFill>
              <a:srgbClr val="4F81BD"/>
            </a:solidFill>
          </a:ln>
        </p:spPr>
      </p:pic>
      <p:sp>
        <p:nvSpPr>
          <p:cNvPr id="3" name="TextBox 2"/>
          <p:cNvSpPr txBox="1"/>
          <p:nvPr/>
        </p:nvSpPr>
        <p:spPr>
          <a:xfrm>
            <a:off x="5655733" y="1693333"/>
            <a:ext cx="3603233" cy="2585323"/>
          </a:xfrm>
          <a:prstGeom prst="rect">
            <a:avLst/>
          </a:prstGeom>
          <a:noFill/>
        </p:spPr>
        <p:txBody>
          <a:bodyPr wrap="square" rtlCol="0">
            <a:spAutoFit/>
          </a:bodyPr>
          <a:lstStyle/>
          <a:p>
            <a:r>
              <a:rPr lang="en-US" dirty="0" smtClean="0"/>
              <a:t>Lorenz Fries, c.1490- 1550</a:t>
            </a:r>
          </a:p>
          <a:p>
            <a:endParaRPr lang="en-US" dirty="0"/>
          </a:p>
          <a:p>
            <a:r>
              <a:rPr lang="en-US" i="1" dirty="0" err="1" smtClean="0"/>
              <a:t>Auslegung</a:t>
            </a:r>
            <a:r>
              <a:rPr lang="en-US" i="1" dirty="0" smtClean="0"/>
              <a:t> der </a:t>
            </a:r>
            <a:r>
              <a:rPr lang="en-US" i="1" dirty="0" err="1" smtClean="0"/>
              <a:t>Mercarthen</a:t>
            </a:r>
            <a:r>
              <a:rPr lang="en-US" i="1" dirty="0" smtClean="0"/>
              <a:t> </a:t>
            </a:r>
            <a:r>
              <a:rPr lang="en-US" i="1" dirty="0" err="1" smtClean="0"/>
              <a:t>oder</a:t>
            </a:r>
            <a:r>
              <a:rPr lang="en-US" i="1" dirty="0" smtClean="0"/>
              <a:t> </a:t>
            </a:r>
            <a:r>
              <a:rPr lang="en-US" i="1" dirty="0" err="1" smtClean="0"/>
              <a:t>Cartha</a:t>
            </a:r>
            <a:r>
              <a:rPr lang="en-US" i="1" dirty="0" smtClean="0"/>
              <a:t> Mariana</a:t>
            </a:r>
            <a:r>
              <a:rPr lang="en-US" dirty="0" smtClean="0"/>
              <a:t>, 1525</a:t>
            </a:r>
          </a:p>
          <a:p>
            <a:endParaRPr lang="en-US" dirty="0"/>
          </a:p>
          <a:p>
            <a:endParaRPr lang="en-US" dirty="0" smtClean="0"/>
          </a:p>
          <a:p>
            <a:r>
              <a:rPr lang="en-US" dirty="0" smtClean="0"/>
              <a:t>Note: The image illustrates the chapter ‘on cannibals’ who are depicted as dog-headed humans</a:t>
            </a:r>
            <a:endParaRPr lang="en-US" dirty="0"/>
          </a:p>
        </p:txBody>
      </p:sp>
    </p:spTree>
    <p:extLst>
      <p:ext uri="{BB962C8B-B14F-4D97-AF65-F5344CB8AC3E}">
        <p14:creationId xmlns:p14="http://schemas.microsoft.com/office/powerpoint/2010/main" val="413999112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9L12405_6HMQ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00" y="0"/>
            <a:ext cx="8568000" cy="5847660"/>
          </a:xfrm>
          <a:prstGeom prst="rect">
            <a:avLst/>
          </a:prstGeom>
        </p:spPr>
      </p:pic>
      <p:sp>
        <p:nvSpPr>
          <p:cNvPr id="3" name="TextBox 2"/>
          <p:cNvSpPr txBox="1"/>
          <p:nvPr/>
        </p:nvSpPr>
        <p:spPr>
          <a:xfrm>
            <a:off x="0" y="5847660"/>
            <a:ext cx="5401733" cy="923330"/>
          </a:xfrm>
          <a:prstGeom prst="rect">
            <a:avLst/>
          </a:prstGeom>
          <a:noFill/>
        </p:spPr>
        <p:txBody>
          <a:bodyPr wrap="square" rtlCol="0">
            <a:spAutoFit/>
          </a:bodyPr>
          <a:lstStyle/>
          <a:p>
            <a:r>
              <a:rPr lang="en-US" dirty="0" err="1"/>
              <a:t>Waldseemüller</a:t>
            </a:r>
            <a:r>
              <a:rPr lang="en-US" dirty="0"/>
              <a:t>, </a:t>
            </a:r>
            <a:r>
              <a:rPr lang="en-US" dirty="0" smtClean="0"/>
              <a:t>Martin, </a:t>
            </a:r>
            <a:r>
              <a:rPr lang="en-US" i="1" dirty="0" err="1"/>
              <a:t>Universalis</a:t>
            </a:r>
            <a:r>
              <a:rPr lang="en-US" i="1" dirty="0"/>
              <a:t> </a:t>
            </a:r>
            <a:r>
              <a:rPr lang="en-US" i="1" dirty="0" err="1"/>
              <a:t>cosmographia</a:t>
            </a:r>
            <a:r>
              <a:rPr lang="en-US" i="1" dirty="0"/>
              <a:t> </a:t>
            </a:r>
            <a:r>
              <a:rPr lang="en-US" i="1" dirty="0" err="1"/>
              <a:t>secundum</a:t>
            </a:r>
            <a:r>
              <a:rPr lang="en-US" i="1" dirty="0"/>
              <a:t> </a:t>
            </a:r>
            <a:r>
              <a:rPr lang="en-US" i="1" dirty="0" err="1"/>
              <a:t>Ptholomæi</a:t>
            </a:r>
            <a:r>
              <a:rPr lang="en-US" i="1" dirty="0"/>
              <a:t> </a:t>
            </a:r>
            <a:r>
              <a:rPr lang="en-US" i="1" dirty="0" err="1"/>
              <a:t>traditionem</a:t>
            </a:r>
            <a:r>
              <a:rPr lang="en-US" i="1" dirty="0"/>
              <a:t> et </a:t>
            </a:r>
            <a:r>
              <a:rPr lang="en-US" i="1" dirty="0" err="1"/>
              <a:t>Americi</a:t>
            </a:r>
            <a:r>
              <a:rPr lang="en-US" i="1" dirty="0"/>
              <a:t> </a:t>
            </a:r>
            <a:r>
              <a:rPr lang="en-US" i="1" dirty="0" err="1"/>
              <a:t>Vespucii</a:t>
            </a:r>
            <a:r>
              <a:rPr lang="en-US" i="1" dirty="0"/>
              <a:t> </a:t>
            </a:r>
            <a:r>
              <a:rPr lang="en-US" i="1" dirty="0" err="1"/>
              <a:t>aliorv</a:t>
            </a:r>
            <a:r>
              <a:rPr lang="en-US" i="1" dirty="0"/>
              <a:t>. </a:t>
            </a:r>
            <a:r>
              <a:rPr lang="en-US" i="1" dirty="0" err="1"/>
              <a:t>que</a:t>
            </a:r>
            <a:r>
              <a:rPr lang="en-US" i="1" dirty="0"/>
              <a:t> </a:t>
            </a:r>
            <a:r>
              <a:rPr lang="en-US" i="1" dirty="0" err="1" smtClean="0"/>
              <a:t>lustrationes</a:t>
            </a:r>
            <a:r>
              <a:rPr lang="en-US" dirty="0" smtClean="0"/>
              <a:t>, 1516</a:t>
            </a:r>
            <a:endParaRPr lang="en-US" dirty="0"/>
          </a:p>
        </p:txBody>
      </p:sp>
      <p:sp>
        <p:nvSpPr>
          <p:cNvPr id="4" name="TextBox 3"/>
          <p:cNvSpPr txBox="1"/>
          <p:nvPr/>
        </p:nvSpPr>
        <p:spPr>
          <a:xfrm>
            <a:off x="5283201" y="5847660"/>
            <a:ext cx="3860800" cy="923330"/>
          </a:xfrm>
          <a:prstGeom prst="rect">
            <a:avLst/>
          </a:prstGeom>
          <a:noFill/>
        </p:spPr>
        <p:txBody>
          <a:bodyPr wrap="square" rtlCol="0">
            <a:spAutoFit/>
          </a:bodyPr>
          <a:lstStyle/>
          <a:p>
            <a:r>
              <a:rPr lang="en-US" dirty="0" smtClean="0"/>
              <a:t>Map depicts </a:t>
            </a:r>
            <a:r>
              <a:rPr lang="en-US" dirty="0"/>
              <a:t>the Americas, Africa, Europe, Asia, and the Pacific Ocean separating Asia from the Americas.</a:t>
            </a:r>
          </a:p>
        </p:txBody>
      </p:sp>
    </p:spTree>
    <p:extLst>
      <p:ext uri="{BB962C8B-B14F-4D97-AF65-F5344CB8AC3E}">
        <p14:creationId xmlns:p14="http://schemas.microsoft.com/office/powerpoint/2010/main" val="3414160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nnibalism_in_the_New_World,_from_Vespucc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2538"/>
            <a:ext cx="5578534" cy="3707995"/>
          </a:xfrm>
          <a:prstGeom prst="rect">
            <a:avLst/>
          </a:prstGeom>
        </p:spPr>
      </p:pic>
      <p:sp>
        <p:nvSpPr>
          <p:cNvPr id="3" name="TextBox 2"/>
          <p:cNvSpPr txBox="1"/>
          <p:nvPr/>
        </p:nvSpPr>
        <p:spPr>
          <a:xfrm>
            <a:off x="135467" y="4690533"/>
            <a:ext cx="5588000" cy="1200329"/>
          </a:xfrm>
          <a:prstGeom prst="rect">
            <a:avLst/>
          </a:prstGeom>
          <a:noFill/>
        </p:spPr>
        <p:txBody>
          <a:bodyPr wrap="square" rtlCol="0">
            <a:spAutoFit/>
          </a:bodyPr>
          <a:lstStyle/>
          <a:p>
            <a:r>
              <a:rPr lang="en-US" dirty="0" err="1" smtClean="0"/>
              <a:t>Amerigo</a:t>
            </a:r>
            <a:r>
              <a:rPr lang="en-US" dirty="0" smtClean="0"/>
              <a:t> Vespucci, </a:t>
            </a:r>
            <a:r>
              <a:rPr lang="en-US" dirty="0"/>
              <a:t>Mundus Novus, published </a:t>
            </a:r>
            <a:r>
              <a:rPr lang="en-US" dirty="0" smtClean="0"/>
              <a:t>by Johann </a:t>
            </a:r>
            <a:r>
              <a:rPr lang="en-US" dirty="0" err="1"/>
              <a:t>Froschauer</a:t>
            </a:r>
            <a:r>
              <a:rPr lang="en-US" dirty="0"/>
              <a:t> </a:t>
            </a:r>
            <a:r>
              <a:rPr lang="en-US" dirty="0" smtClean="0"/>
              <a:t>in Augsburg </a:t>
            </a:r>
            <a:r>
              <a:rPr lang="en-US" dirty="0"/>
              <a:t>in </a:t>
            </a:r>
            <a:r>
              <a:rPr lang="en-US" dirty="0" smtClean="0"/>
              <a:t>1505. </a:t>
            </a:r>
          </a:p>
          <a:p>
            <a:endParaRPr lang="en-US" dirty="0"/>
          </a:p>
          <a:p>
            <a:r>
              <a:rPr lang="en-US" dirty="0" smtClean="0"/>
              <a:t>This is the first depiction of cannibals</a:t>
            </a:r>
            <a:endParaRPr lang="en-US" dirty="0"/>
          </a:p>
        </p:txBody>
      </p:sp>
      <p:sp>
        <p:nvSpPr>
          <p:cNvPr id="4" name="TextBox 3"/>
          <p:cNvSpPr txBox="1"/>
          <p:nvPr/>
        </p:nvSpPr>
        <p:spPr>
          <a:xfrm>
            <a:off x="5723467" y="220133"/>
            <a:ext cx="3420533" cy="6463309"/>
          </a:xfrm>
          <a:prstGeom prst="rect">
            <a:avLst/>
          </a:prstGeom>
          <a:noFill/>
        </p:spPr>
        <p:txBody>
          <a:bodyPr wrap="square" rtlCol="0">
            <a:spAutoFit/>
          </a:bodyPr>
          <a:lstStyle/>
          <a:p>
            <a:r>
              <a:rPr lang="en-US" dirty="0" smtClean="0"/>
              <a:t>‘This </a:t>
            </a:r>
            <a:r>
              <a:rPr lang="en-US" dirty="0"/>
              <a:t>figure represents to us the people and island which have been discovered by the Christian King of Portugal or by his </a:t>
            </a:r>
            <a:r>
              <a:rPr lang="en-US" dirty="0" err="1"/>
              <a:t>subjets</a:t>
            </a:r>
            <a:r>
              <a:rPr lang="en-US" dirty="0"/>
              <a:t>. The people are thus naked, handsome, brown, well shaped in body, their heads, necks, arms, private parts, feet of men and women are a little covered in feathers. The men also have many precious stones in their faces and breasts. No one also has anything, but all things are in common. And the men have as wives those who please them, be they mothers, sisters, or friends, therein they make no distinction. They also fight with each other. They also eat each other, even those who are slain, and hang the flesh of them in the smoke. They become one hundred and thirty years old. And have no government</a:t>
            </a:r>
            <a:r>
              <a:rPr lang="en-US" dirty="0" smtClean="0"/>
              <a:t>.’</a:t>
            </a:r>
            <a:endParaRPr lang="en-US" dirty="0"/>
          </a:p>
        </p:txBody>
      </p:sp>
      <p:sp>
        <p:nvSpPr>
          <p:cNvPr id="5" name="TextBox 4"/>
          <p:cNvSpPr txBox="1"/>
          <p:nvPr/>
        </p:nvSpPr>
        <p:spPr>
          <a:xfrm>
            <a:off x="254000" y="491067"/>
            <a:ext cx="2474618" cy="369332"/>
          </a:xfrm>
          <a:prstGeom prst="rect">
            <a:avLst/>
          </a:prstGeom>
          <a:noFill/>
        </p:spPr>
        <p:txBody>
          <a:bodyPr wrap="none" rtlCol="0">
            <a:spAutoFit/>
          </a:bodyPr>
          <a:lstStyle/>
          <a:p>
            <a:r>
              <a:rPr lang="en-US" b="1" dirty="0" smtClean="0"/>
              <a:t>The </a:t>
            </a:r>
            <a:r>
              <a:rPr lang="en-US" b="1" dirty="0" err="1" smtClean="0"/>
              <a:t>incesteous</a:t>
            </a:r>
            <a:r>
              <a:rPr lang="en-US" b="1" dirty="0" smtClean="0"/>
              <a:t> cannibal</a:t>
            </a:r>
            <a:endParaRPr lang="en-US" b="1" dirty="0"/>
          </a:p>
        </p:txBody>
      </p:sp>
    </p:spTree>
    <p:extLst>
      <p:ext uri="{BB962C8B-B14F-4D97-AF65-F5344CB8AC3E}">
        <p14:creationId xmlns:p14="http://schemas.microsoft.com/office/powerpoint/2010/main" val="1133085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53467" y="3064933"/>
            <a:ext cx="4131733" cy="2308324"/>
          </a:xfrm>
          <a:prstGeom prst="rect">
            <a:avLst/>
          </a:prstGeom>
          <a:noFill/>
        </p:spPr>
        <p:txBody>
          <a:bodyPr wrap="square" rtlCol="0">
            <a:spAutoFit/>
          </a:bodyPr>
          <a:lstStyle/>
          <a:p>
            <a:r>
              <a:rPr lang="en-US" dirty="0" smtClean="0"/>
              <a:t>‘Singularities </a:t>
            </a:r>
            <a:r>
              <a:rPr lang="en-US" dirty="0"/>
              <a:t>of France </a:t>
            </a:r>
            <a:r>
              <a:rPr lang="en-US" dirty="0" err="1" smtClean="0"/>
              <a:t>Antarctique</a:t>
            </a:r>
            <a:r>
              <a:rPr lang="en-US" dirty="0" smtClean="0"/>
              <a:t>’ </a:t>
            </a:r>
            <a:r>
              <a:rPr lang="en-US" dirty="0"/>
              <a:t>(first published in 1557) </a:t>
            </a:r>
            <a:endParaRPr lang="en-US" dirty="0" smtClean="0"/>
          </a:p>
          <a:p>
            <a:r>
              <a:rPr lang="en-US" dirty="0" smtClean="0"/>
              <a:t>’</a:t>
            </a:r>
            <a:r>
              <a:rPr lang="en-US" dirty="0" err="1" smtClean="0"/>
              <a:t>Antarctique</a:t>
            </a:r>
            <a:r>
              <a:rPr lang="en-US" dirty="0" smtClean="0"/>
              <a:t>’ refers to the </a:t>
            </a:r>
            <a:r>
              <a:rPr lang="en-US" dirty="0"/>
              <a:t>French colony south of the Equator, </a:t>
            </a:r>
            <a:r>
              <a:rPr lang="en-US" dirty="0" smtClean="0"/>
              <a:t>on an island in front of today’s </a:t>
            </a:r>
            <a:r>
              <a:rPr lang="en-US" dirty="0"/>
              <a:t>Rio de </a:t>
            </a:r>
            <a:r>
              <a:rPr lang="en-US" dirty="0" smtClean="0"/>
              <a:t>Janeiro. The colony existed </a:t>
            </a:r>
            <a:r>
              <a:rPr lang="en-US" dirty="0"/>
              <a:t>between </a:t>
            </a:r>
            <a:r>
              <a:rPr lang="en-US" dirty="0" smtClean="0"/>
              <a:t>1555 </a:t>
            </a:r>
            <a:r>
              <a:rPr lang="en-US" dirty="0"/>
              <a:t>and </a:t>
            </a:r>
            <a:r>
              <a:rPr lang="en-US" dirty="0" smtClean="0"/>
              <a:t>1567 and was  </a:t>
            </a:r>
            <a:r>
              <a:rPr lang="en-US" dirty="0"/>
              <a:t>ultimately destroyed by the Portuguese in </a:t>
            </a:r>
            <a:r>
              <a:rPr lang="en-US" dirty="0" smtClean="0"/>
              <a:t>1567.</a:t>
            </a:r>
            <a:endParaRPr lang="en-US" dirty="0"/>
          </a:p>
        </p:txBody>
      </p:sp>
      <p:pic>
        <p:nvPicPr>
          <p:cNvPr id="3" name="Picture 2" descr="330px-Rio_1555_França_Antártic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32933"/>
            <a:ext cx="4191000" cy="4191000"/>
          </a:xfrm>
          <a:prstGeom prst="rect">
            <a:avLst/>
          </a:prstGeom>
        </p:spPr>
      </p:pic>
      <p:sp>
        <p:nvSpPr>
          <p:cNvPr id="4" name="TextBox 3"/>
          <p:cNvSpPr txBox="1"/>
          <p:nvPr/>
        </p:nvSpPr>
        <p:spPr>
          <a:xfrm>
            <a:off x="4191000" y="643467"/>
            <a:ext cx="3395133" cy="646331"/>
          </a:xfrm>
          <a:prstGeom prst="rect">
            <a:avLst/>
          </a:prstGeom>
          <a:noFill/>
        </p:spPr>
        <p:txBody>
          <a:bodyPr wrap="square" rtlCol="0">
            <a:spAutoFit/>
          </a:bodyPr>
          <a:lstStyle/>
          <a:p>
            <a:endParaRPr lang="en-US" dirty="0" smtClean="0"/>
          </a:p>
          <a:p>
            <a:r>
              <a:rPr lang="en-US" dirty="0" smtClean="0"/>
              <a:t>André </a:t>
            </a:r>
            <a:r>
              <a:rPr lang="en-US" dirty="0" err="1" smtClean="0"/>
              <a:t>Thevet</a:t>
            </a:r>
            <a:r>
              <a:rPr lang="en-US" dirty="0" smtClean="0"/>
              <a:t>, 1516-1590 </a:t>
            </a:r>
            <a:endParaRPr lang="en-US" dirty="0"/>
          </a:p>
        </p:txBody>
      </p:sp>
      <p:sp>
        <p:nvSpPr>
          <p:cNvPr id="5" name="TextBox 4"/>
          <p:cNvSpPr txBox="1"/>
          <p:nvPr/>
        </p:nvSpPr>
        <p:spPr>
          <a:xfrm>
            <a:off x="4191000" y="1320800"/>
            <a:ext cx="4038599" cy="1477328"/>
          </a:xfrm>
          <a:prstGeom prst="rect">
            <a:avLst/>
          </a:prstGeom>
          <a:noFill/>
        </p:spPr>
        <p:txBody>
          <a:bodyPr wrap="square" rtlCol="0">
            <a:spAutoFit/>
          </a:bodyPr>
          <a:lstStyle/>
          <a:p>
            <a:r>
              <a:rPr lang="en-US" dirty="0" smtClean="0"/>
              <a:t>Accompanied Nicolas </a:t>
            </a:r>
            <a:r>
              <a:rPr lang="en-US" dirty="0"/>
              <a:t>Durand de </a:t>
            </a:r>
            <a:r>
              <a:rPr lang="en-US" dirty="0" err="1"/>
              <a:t>Villegaignon</a:t>
            </a:r>
            <a:r>
              <a:rPr lang="en-US" dirty="0"/>
              <a:t> (1510–</a:t>
            </a:r>
            <a:r>
              <a:rPr lang="en-US" dirty="0" smtClean="0"/>
              <a:t>1575) and a group of </a:t>
            </a:r>
            <a:r>
              <a:rPr lang="en-US" dirty="0" err="1" smtClean="0"/>
              <a:t>Hugenots</a:t>
            </a:r>
            <a:r>
              <a:rPr lang="en-US" dirty="0" smtClean="0"/>
              <a:t> to find </a:t>
            </a:r>
            <a:r>
              <a:rPr lang="en-US" dirty="0"/>
              <a:t>a refuge against </a:t>
            </a:r>
            <a:r>
              <a:rPr lang="en-US" dirty="0" smtClean="0"/>
              <a:t>persecution in France. He writes about experiences in: </a:t>
            </a:r>
            <a:endParaRPr lang="en-US" dirty="0"/>
          </a:p>
        </p:txBody>
      </p:sp>
      <p:sp>
        <p:nvSpPr>
          <p:cNvPr id="6" name="TextBox 5"/>
          <p:cNvSpPr txBox="1"/>
          <p:nvPr/>
        </p:nvSpPr>
        <p:spPr>
          <a:xfrm>
            <a:off x="152400" y="5373256"/>
            <a:ext cx="9160934" cy="1477328"/>
          </a:xfrm>
          <a:prstGeom prst="rect">
            <a:avLst/>
          </a:prstGeom>
          <a:noFill/>
        </p:spPr>
        <p:txBody>
          <a:bodyPr wrap="square" rtlCol="0">
            <a:spAutoFit/>
          </a:bodyPr>
          <a:lstStyle/>
          <a:p>
            <a:endParaRPr lang="en-US" dirty="0" smtClean="0"/>
          </a:p>
          <a:p>
            <a:r>
              <a:rPr lang="en-US" dirty="0" smtClean="0"/>
              <a:t>The </a:t>
            </a:r>
            <a:r>
              <a:rPr lang="en-US" dirty="0" err="1"/>
              <a:t>H</a:t>
            </a:r>
            <a:r>
              <a:rPr lang="en-US" dirty="0" err="1" smtClean="0"/>
              <a:t>ugenots</a:t>
            </a:r>
            <a:r>
              <a:rPr lang="en-US" dirty="0" smtClean="0"/>
              <a:t> were later joined by Calvinist from Geneva in 1557, including </a:t>
            </a:r>
            <a:r>
              <a:rPr lang="en-US" dirty="0"/>
              <a:t>Jean de </a:t>
            </a:r>
            <a:r>
              <a:rPr lang="en-US" dirty="0" err="1" smtClean="0"/>
              <a:t>Léry</a:t>
            </a:r>
            <a:r>
              <a:rPr lang="en-US" dirty="0" smtClean="0"/>
              <a:t>. Because of conflicts over the </a:t>
            </a:r>
            <a:r>
              <a:rPr lang="en-US" dirty="0" err="1" smtClean="0"/>
              <a:t>Eucarist</a:t>
            </a:r>
            <a:r>
              <a:rPr lang="en-US" dirty="0"/>
              <a:t> </a:t>
            </a:r>
            <a:r>
              <a:rPr lang="en-US" dirty="0" smtClean="0"/>
              <a:t>– the Holy </a:t>
            </a:r>
            <a:r>
              <a:rPr lang="en-US" dirty="0"/>
              <a:t>Communion, </a:t>
            </a:r>
            <a:r>
              <a:rPr lang="en-US" dirty="0" smtClean="0"/>
              <a:t>or the </a:t>
            </a:r>
            <a:r>
              <a:rPr lang="en-US" dirty="0"/>
              <a:t>Lord's </a:t>
            </a:r>
            <a:r>
              <a:rPr lang="en-US" dirty="0" smtClean="0"/>
              <a:t>Supper </a:t>
            </a:r>
            <a:r>
              <a:rPr lang="en-US" b="1" dirty="0" smtClean="0"/>
              <a:t>-- </a:t>
            </a:r>
            <a:r>
              <a:rPr lang="en-US" dirty="0" smtClean="0"/>
              <a:t>Calvinists were banned </a:t>
            </a:r>
            <a:r>
              <a:rPr lang="en-US" dirty="0"/>
              <a:t>from </a:t>
            </a:r>
            <a:r>
              <a:rPr lang="en-US" dirty="0" smtClean="0"/>
              <a:t>colony. They </a:t>
            </a:r>
            <a:r>
              <a:rPr lang="en-US" dirty="0"/>
              <a:t>settled among the </a:t>
            </a:r>
            <a:r>
              <a:rPr lang="en-US" dirty="0" err="1"/>
              <a:t>Tupinamba</a:t>
            </a:r>
            <a:r>
              <a:rPr lang="en-US" dirty="0"/>
              <a:t> until January 1558, when some of them managed to return to France by ship together with Jean de </a:t>
            </a:r>
            <a:r>
              <a:rPr lang="en-US" dirty="0" err="1" smtClean="0"/>
              <a:t>Léry</a:t>
            </a:r>
            <a:r>
              <a:rPr lang="en-US" dirty="0" smtClean="0"/>
              <a:t>. </a:t>
            </a:r>
            <a:endParaRPr lang="en-US" dirty="0"/>
          </a:p>
        </p:txBody>
      </p:sp>
      <p:sp>
        <p:nvSpPr>
          <p:cNvPr id="7" name="TextBox 6"/>
          <p:cNvSpPr txBox="1"/>
          <p:nvPr/>
        </p:nvSpPr>
        <p:spPr>
          <a:xfrm>
            <a:off x="508000" y="338667"/>
            <a:ext cx="3372475" cy="369332"/>
          </a:xfrm>
          <a:prstGeom prst="rect">
            <a:avLst/>
          </a:prstGeom>
          <a:noFill/>
        </p:spPr>
        <p:txBody>
          <a:bodyPr wrap="none" rtlCol="0">
            <a:spAutoFit/>
          </a:bodyPr>
          <a:lstStyle/>
          <a:p>
            <a:r>
              <a:rPr lang="en-US" b="1" dirty="0" smtClean="0"/>
              <a:t>The ‘good’ and the ‘bad’ cannibal </a:t>
            </a:r>
            <a:endParaRPr lang="en-US" b="1" dirty="0"/>
          </a:p>
        </p:txBody>
      </p:sp>
    </p:spTree>
    <p:extLst>
      <p:ext uri="{BB962C8B-B14F-4D97-AF65-F5344CB8AC3E}">
        <p14:creationId xmlns:p14="http://schemas.microsoft.com/office/powerpoint/2010/main" val="2356568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12653" y="1168401"/>
            <a:ext cx="7327818" cy="1754327"/>
          </a:xfrm>
          <a:prstGeom prst="rect">
            <a:avLst/>
          </a:prstGeom>
          <a:noFill/>
        </p:spPr>
        <p:txBody>
          <a:bodyPr wrap="square" rtlCol="0">
            <a:spAutoFit/>
          </a:bodyPr>
          <a:lstStyle/>
          <a:p>
            <a:r>
              <a:rPr lang="nl-NL" dirty="0" smtClean="0"/>
              <a:t>Jean </a:t>
            </a:r>
            <a:r>
              <a:rPr lang="nl-NL" dirty="0"/>
              <a:t>de </a:t>
            </a:r>
            <a:r>
              <a:rPr lang="nl-NL" dirty="0" err="1"/>
              <a:t>Léry</a:t>
            </a:r>
            <a:r>
              <a:rPr lang="nl-NL" dirty="0"/>
              <a:t> (1536–</a:t>
            </a:r>
            <a:r>
              <a:rPr lang="nl-NL" dirty="0" smtClean="0"/>
              <a:t>1613)</a:t>
            </a:r>
            <a:r>
              <a:rPr lang="en-US" dirty="0" smtClean="0"/>
              <a:t>, </a:t>
            </a:r>
            <a:r>
              <a:rPr lang="en-US" i="1" dirty="0"/>
              <a:t>History of a Voyage to the </a:t>
            </a:r>
            <a:r>
              <a:rPr lang="en-US" i="1" dirty="0" smtClean="0"/>
              <a:t>Land</a:t>
            </a:r>
          </a:p>
          <a:p>
            <a:r>
              <a:rPr lang="en-US" i="1" dirty="0" smtClean="0"/>
              <a:t> </a:t>
            </a:r>
            <a:r>
              <a:rPr lang="en-US" i="1" dirty="0"/>
              <a:t>of Brazil, Also Called America</a:t>
            </a:r>
            <a:r>
              <a:rPr lang="en-US" dirty="0"/>
              <a:t> (</a:t>
            </a:r>
            <a:r>
              <a:rPr lang="en-US" dirty="0" smtClean="0"/>
              <a:t>1578)</a:t>
            </a:r>
          </a:p>
          <a:p>
            <a:endParaRPr lang="en-US" i="1" dirty="0"/>
          </a:p>
          <a:p>
            <a:endParaRPr lang="en-US" i="1" dirty="0" smtClean="0"/>
          </a:p>
          <a:p>
            <a:r>
              <a:rPr lang="en-US" i="1" dirty="0"/>
              <a:t>History of the City of Sancerre</a:t>
            </a:r>
            <a:r>
              <a:rPr lang="en-US" dirty="0"/>
              <a:t> (1574) </a:t>
            </a:r>
          </a:p>
          <a:p>
            <a:r>
              <a:rPr lang="en-US" dirty="0" smtClean="0"/>
              <a:t> </a:t>
            </a:r>
            <a:endParaRPr lang="en-US" dirty="0"/>
          </a:p>
        </p:txBody>
      </p:sp>
      <p:pic>
        <p:nvPicPr>
          <p:cNvPr id="5" name="Picture 4" descr="f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53" y="279741"/>
            <a:ext cx="3583300" cy="6083991"/>
          </a:xfrm>
          <a:prstGeom prst="rect">
            <a:avLst/>
          </a:prstGeom>
        </p:spPr>
      </p:pic>
      <p:sp>
        <p:nvSpPr>
          <p:cNvPr id="8" name="Rectangle 7"/>
          <p:cNvSpPr/>
          <p:nvPr/>
        </p:nvSpPr>
        <p:spPr>
          <a:xfrm>
            <a:off x="3612653" y="3132667"/>
            <a:ext cx="4803213" cy="1477328"/>
          </a:xfrm>
          <a:prstGeom prst="rect">
            <a:avLst/>
          </a:prstGeom>
        </p:spPr>
        <p:txBody>
          <a:bodyPr wrap="square">
            <a:spAutoFit/>
          </a:bodyPr>
          <a:lstStyle/>
          <a:p>
            <a:r>
              <a:rPr lang="en-US" dirty="0" smtClean="0"/>
              <a:t>‘To </a:t>
            </a:r>
            <a:r>
              <a:rPr lang="en-US" dirty="0"/>
              <a:t>those who will read these horrible things, exercised ritually between the barbarous nations of the land of Brazil, can come somewhat closer </a:t>
            </a:r>
            <a:r>
              <a:rPr lang="en-US" dirty="0" smtClean="0"/>
              <a:t>to</a:t>
            </a:r>
            <a:r>
              <a:rPr lang="en-GB" dirty="0"/>
              <a:t> </a:t>
            </a:r>
            <a:r>
              <a:rPr lang="en-US" dirty="0" smtClean="0"/>
              <a:t>understanding </a:t>
            </a:r>
            <a:r>
              <a:rPr lang="en-US" dirty="0"/>
              <a:t>such dangers among us </a:t>
            </a:r>
            <a:r>
              <a:rPr lang="en-US" dirty="0" smtClean="0"/>
              <a:t>ourselves.’ </a:t>
            </a:r>
            <a:r>
              <a:rPr lang="en-US" dirty="0"/>
              <a:t>(</a:t>
            </a:r>
            <a:r>
              <a:rPr lang="en-US" dirty="0" err="1" smtClean="0"/>
              <a:t>Léry</a:t>
            </a:r>
            <a:r>
              <a:rPr lang="en-GB" dirty="0" smtClean="0"/>
              <a:t>, </a:t>
            </a:r>
            <a:r>
              <a:rPr lang="en-US" dirty="0" smtClean="0"/>
              <a:t>228</a:t>
            </a:r>
            <a:r>
              <a:rPr lang="en-US" dirty="0"/>
              <a:t>).</a:t>
            </a:r>
            <a:endParaRPr lang="en-GB" dirty="0"/>
          </a:p>
        </p:txBody>
      </p:sp>
    </p:spTree>
    <p:extLst>
      <p:ext uri="{BB962C8B-B14F-4D97-AF65-F5344CB8AC3E}">
        <p14:creationId xmlns:p14="http://schemas.microsoft.com/office/powerpoint/2010/main" val="3475767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ichel-de-Montaigne-philosopher-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109" y="396242"/>
            <a:ext cx="4019323" cy="5507996"/>
          </a:xfrm>
          <a:prstGeom prst="rect">
            <a:avLst/>
          </a:prstGeom>
        </p:spPr>
      </p:pic>
      <p:sp>
        <p:nvSpPr>
          <p:cNvPr id="3" name="TextBox 2"/>
          <p:cNvSpPr txBox="1"/>
          <p:nvPr/>
        </p:nvSpPr>
        <p:spPr>
          <a:xfrm>
            <a:off x="430110" y="6366933"/>
            <a:ext cx="3687314" cy="369332"/>
          </a:xfrm>
          <a:prstGeom prst="rect">
            <a:avLst/>
          </a:prstGeom>
          <a:noFill/>
        </p:spPr>
        <p:txBody>
          <a:bodyPr wrap="square" rtlCol="0">
            <a:spAutoFit/>
          </a:bodyPr>
          <a:lstStyle/>
          <a:p>
            <a:r>
              <a:rPr lang="en-US" dirty="0" smtClean="0"/>
              <a:t>Michel de Montaigne, 1533-1592</a:t>
            </a:r>
            <a:endParaRPr lang="en-US" dirty="0"/>
          </a:p>
        </p:txBody>
      </p:sp>
      <p:sp>
        <p:nvSpPr>
          <p:cNvPr id="4" name="TextBox 3"/>
          <p:cNvSpPr txBox="1"/>
          <p:nvPr/>
        </p:nvSpPr>
        <p:spPr>
          <a:xfrm>
            <a:off x="4758268" y="1456267"/>
            <a:ext cx="4485600" cy="2862323"/>
          </a:xfrm>
          <a:prstGeom prst="rect">
            <a:avLst/>
          </a:prstGeom>
          <a:noFill/>
        </p:spPr>
        <p:txBody>
          <a:bodyPr wrap="square" rtlCol="0">
            <a:spAutoFit/>
          </a:bodyPr>
          <a:lstStyle/>
          <a:p>
            <a:r>
              <a:rPr lang="en-US" dirty="0" smtClean="0"/>
              <a:t>Montaigne </a:t>
            </a:r>
            <a:r>
              <a:rPr lang="en-US" dirty="0" err="1" smtClean="0"/>
              <a:t>popularises</a:t>
            </a:r>
            <a:r>
              <a:rPr lang="en-US" dirty="0" smtClean="0"/>
              <a:t> ‘the essay’ </a:t>
            </a:r>
            <a:r>
              <a:rPr lang="en-US" dirty="0"/>
              <a:t>as a literary </a:t>
            </a:r>
            <a:r>
              <a:rPr lang="en-US" dirty="0" smtClean="0"/>
              <a:t>genre</a:t>
            </a:r>
          </a:p>
          <a:p>
            <a:endParaRPr lang="en-US" dirty="0"/>
          </a:p>
          <a:p>
            <a:r>
              <a:rPr lang="en-US" dirty="0"/>
              <a:t>As </a:t>
            </a:r>
            <a:r>
              <a:rPr lang="en-US" i="1" dirty="0"/>
              <a:t>Essai</a:t>
            </a:r>
            <a:r>
              <a:rPr lang="en-US" dirty="0"/>
              <a:t> is French for "trial" or "</a:t>
            </a:r>
            <a:r>
              <a:rPr lang="en-US" dirty="0" smtClean="0"/>
              <a:t>attempt”.  </a:t>
            </a:r>
            <a:r>
              <a:rPr lang="en-US" dirty="0"/>
              <a:t>Montaigne attempted to explore his thoughts, his life and learning in written form.  </a:t>
            </a:r>
            <a:endParaRPr lang="en-US" dirty="0" smtClean="0"/>
          </a:p>
          <a:p>
            <a:endParaRPr lang="en-US" dirty="0"/>
          </a:p>
          <a:p>
            <a:r>
              <a:rPr lang="en-US" dirty="0" smtClean="0"/>
              <a:t>His own </a:t>
            </a:r>
            <a:r>
              <a:rPr lang="en-US" i="1" dirty="0" smtClean="0"/>
              <a:t>Essays</a:t>
            </a:r>
            <a:r>
              <a:rPr lang="en-US" dirty="0" smtClean="0"/>
              <a:t> were first published in 1580 in 3 volumes. They contain 107 </a:t>
            </a:r>
            <a:r>
              <a:rPr lang="en-US" dirty="0"/>
              <a:t>chapters of varying length. </a:t>
            </a:r>
          </a:p>
        </p:txBody>
      </p:sp>
      <p:sp>
        <p:nvSpPr>
          <p:cNvPr id="5" name="TextBox 4"/>
          <p:cNvSpPr txBox="1"/>
          <p:nvPr/>
        </p:nvSpPr>
        <p:spPr>
          <a:xfrm>
            <a:off x="4758268" y="4809067"/>
            <a:ext cx="4613167" cy="1200329"/>
          </a:xfrm>
          <a:prstGeom prst="rect">
            <a:avLst/>
          </a:prstGeom>
          <a:noFill/>
        </p:spPr>
        <p:txBody>
          <a:bodyPr wrap="square" rtlCol="0">
            <a:spAutoFit/>
          </a:bodyPr>
          <a:lstStyle/>
          <a:p>
            <a:r>
              <a:rPr lang="en-US" dirty="0" smtClean="0"/>
              <a:t>In two essays he explores cannibalism: ‘On</a:t>
            </a:r>
          </a:p>
          <a:p>
            <a:r>
              <a:rPr lang="en-US" dirty="0" smtClean="0"/>
              <a:t>Cannibals’ and ‘Of </a:t>
            </a:r>
            <a:r>
              <a:rPr lang="en-US" dirty="0" err="1" smtClean="0"/>
              <a:t>Coches</a:t>
            </a:r>
            <a:r>
              <a:rPr lang="en-US" dirty="0" smtClean="0"/>
              <a:t>’ </a:t>
            </a:r>
          </a:p>
          <a:p>
            <a:endParaRPr lang="en-US" dirty="0"/>
          </a:p>
          <a:p>
            <a:r>
              <a:rPr lang="en-US" dirty="0" smtClean="0"/>
              <a:t>(you might want to read them online?)</a:t>
            </a:r>
            <a:endParaRPr lang="en-US" dirty="0"/>
          </a:p>
        </p:txBody>
      </p:sp>
    </p:spTree>
    <p:extLst>
      <p:ext uri="{BB962C8B-B14F-4D97-AF65-F5344CB8AC3E}">
        <p14:creationId xmlns:p14="http://schemas.microsoft.com/office/powerpoint/2010/main" val="2921225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59468" y="1168401"/>
            <a:ext cx="4639732" cy="5355313"/>
          </a:xfrm>
          <a:prstGeom prst="rect">
            <a:avLst/>
          </a:prstGeom>
          <a:noFill/>
        </p:spPr>
        <p:txBody>
          <a:bodyPr wrap="square" rtlCol="0">
            <a:spAutoFit/>
          </a:bodyPr>
          <a:lstStyle/>
          <a:p>
            <a:r>
              <a:rPr lang="en-US" dirty="0"/>
              <a:t>‘I think … that there is nothing barbaric or uncivilized (in the New World…) except that everyone calls ‘barbarism’ whatever he is not accustomed too…In our country alone is there always the perfect religion, the perfect political system, the perfect and achieved usage of all things. They are wild men, just as we call those fruits wild which Nature as produced unaided and in her usual course; whereas, in truth, it is those it is those that we have altered by our skill and removed from the common kind which we ought rather to call wild. In the former the real and most useful and natural virtues are alive and vigorous-we have vitiated them in the latter, adapting them to the gratification of our corrupt taste.</a:t>
            </a:r>
            <a:r>
              <a:rPr lang="en-US" dirty="0" smtClean="0"/>
              <a:t>’</a:t>
            </a:r>
          </a:p>
          <a:p>
            <a:r>
              <a:rPr lang="en-US" dirty="0" smtClean="0"/>
              <a:t>(Montaigne, On Cannibals.)</a:t>
            </a:r>
            <a:endParaRPr lang="en-GB" dirty="0"/>
          </a:p>
          <a:p>
            <a:r>
              <a:rPr lang="en-US" dirty="0"/>
              <a:t> </a:t>
            </a:r>
            <a:endParaRPr lang="en-GB" dirty="0"/>
          </a:p>
          <a:p>
            <a:endParaRPr lang="en-US" b="1" dirty="0"/>
          </a:p>
        </p:txBody>
      </p:sp>
    </p:spTree>
    <p:extLst>
      <p:ext uri="{BB962C8B-B14F-4D97-AF65-F5344CB8AC3E}">
        <p14:creationId xmlns:p14="http://schemas.microsoft.com/office/powerpoint/2010/main" val="3243413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98133" y="2269068"/>
            <a:ext cx="5486400" cy="1477328"/>
          </a:xfrm>
          <a:prstGeom prst="rect">
            <a:avLst/>
          </a:prstGeom>
        </p:spPr>
        <p:txBody>
          <a:bodyPr wrap="square">
            <a:spAutoFit/>
          </a:bodyPr>
          <a:lstStyle/>
          <a:p>
            <a:r>
              <a:rPr lang="en-US" dirty="0"/>
              <a:t>“We can, then rightly, call them barbarians with respect to the rules of reason, but not with respect to ourselves, who surpass them in every sort of barbarism.</a:t>
            </a:r>
            <a:r>
              <a:rPr lang="en-US" dirty="0" smtClean="0"/>
              <a:t>’</a:t>
            </a:r>
          </a:p>
          <a:p>
            <a:r>
              <a:rPr lang="en-US" dirty="0" smtClean="0"/>
              <a:t>(Montaigne, On Cannibals)</a:t>
            </a:r>
            <a:endParaRPr lang="en-GB" dirty="0"/>
          </a:p>
          <a:p>
            <a:r>
              <a:rPr lang="en-US" dirty="0"/>
              <a:t> </a:t>
            </a:r>
            <a:endParaRPr lang="en-GB" dirty="0"/>
          </a:p>
        </p:txBody>
      </p:sp>
    </p:spTree>
    <p:extLst>
      <p:ext uri="{BB962C8B-B14F-4D97-AF65-F5344CB8AC3E}">
        <p14:creationId xmlns:p14="http://schemas.microsoft.com/office/powerpoint/2010/main" val="1204816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ristopher_Columbu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701957" cy="6858000"/>
          </a:xfrm>
          <a:prstGeom prst="rect">
            <a:avLst/>
          </a:prstGeom>
        </p:spPr>
      </p:pic>
      <p:sp>
        <p:nvSpPr>
          <p:cNvPr id="5" name="TextBox 4"/>
          <p:cNvSpPr txBox="1"/>
          <p:nvPr/>
        </p:nvSpPr>
        <p:spPr>
          <a:xfrm>
            <a:off x="5701958" y="1507067"/>
            <a:ext cx="3602342" cy="1200329"/>
          </a:xfrm>
          <a:prstGeom prst="rect">
            <a:avLst/>
          </a:prstGeom>
          <a:noFill/>
        </p:spPr>
        <p:txBody>
          <a:bodyPr wrap="square" rtlCol="0">
            <a:spAutoFit/>
          </a:bodyPr>
          <a:lstStyle/>
          <a:p>
            <a:endParaRPr lang="en-US" dirty="0" smtClean="0"/>
          </a:p>
          <a:p>
            <a:endParaRPr lang="en-US" dirty="0"/>
          </a:p>
          <a:p>
            <a:endParaRPr lang="en-US" dirty="0" smtClean="0"/>
          </a:p>
          <a:p>
            <a:r>
              <a:rPr lang="en-US" dirty="0" smtClean="0"/>
              <a:t>Christopher Columbus, 1450-1506 </a:t>
            </a:r>
            <a:endParaRPr lang="en-US" dirty="0"/>
          </a:p>
        </p:txBody>
      </p:sp>
    </p:spTree>
    <p:extLst>
      <p:ext uri="{BB962C8B-B14F-4D97-AF65-F5344CB8AC3E}">
        <p14:creationId xmlns:p14="http://schemas.microsoft.com/office/powerpoint/2010/main" val="158027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0px-Primer_viaje_de_Colón.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93"/>
            <a:ext cx="9144000" cy="6126480"/>
          </a:xfrm>
          <a:prstGeom prst="rect">
            <a:avLst/>
          </a:prstGeom>
        </p:spPr>
      </p:pic>
      <p:sp>
        <p:nvSpPr>
          <p:cNvPr id="4" name="TextBox 3"/>
          <p:cNvSpPr txBox="1"/>
          <p:nvPr/>
        </p:nvSpPr>
        <p:spPr>
          <a:xfrm>
            <a:off x="1473200" y="6316133"/>
            <a:ext cx="4541853" cy="369332"/>
          </a:xfrm>
          <a:prstGeom prst="rect">
            <a:avLst/>
          </a:prstGeom>
          <a:noFill/>
        </p:spPr>
        <p:txBody>
          <a:bodyPr wrap="none" rtlCol="0">
            <a:spAutoFit/>
          </a:bodyPr>
          <a:lstStyle/>
          <a:p>
            <a:r>
              <a:rPr lang="en-US" dirty="0" smtClean="0"/>
              <a:t>First voyage of Christopher Columbus 1492/93 </a:t>
            </a:r>
            <a:endParaRPr lang="en-US" dirty="0"/>
          </a:p>
        </p:txBody>
      </p:sp>
    </p:spTree>
    <p:extLst>
      <p:ext uri="{BB962C8B-B14F-4D97-AF65-F5344CB8AC3E}">
        <p14:creationId xmlns:p14="http://schemas.microsoft.com/office/powerpoint/2010/main" val="4228423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rco_Polo_-_costume_tartar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6" y="492269"/>
            <a:ext cx="2837804" cy="3959996"/>
          </a:xfrm>
          <a:prstGeom prst="rect">
            <a:avLst/>
          </a:prstGeom>
        </p:spPr>
      </p:pic>
      <p:sp>
        <p:nvSpPr>
          <p:cNvPr id="5" name="TextBox 4"/>
          <p:cNvSpPr txBox="1"/>
          <p:nvPr/>
        </p:nvSpPr>
        <p:spPr>
          <a:xfrm>
            <a:off x="3369733" y="306002"/>
            <a:ext cx="5927760" cy="369332"/>
          </a:xfrm>
          <a:prstGeom prst="rect">
            <a:avLst/>
          </a:prstGeom>
          <a:noFill/>
        </p:spPr>
        <p:txBody>
          <a:bodyPr wrap="square" rtlCol="0">
            <a:spAutoFit/>
          </a:bodyPr>
          <a:lstStyle/>
          <a:p>
            <a:r>
              <a:rPr lang="en-US" dirty="0" smtClean="0"/>
              <a:t>Marco Polo at the court of the Kublai Khan</a:t>
            </a:r>
            <a:endParaRPr lang="en-US" dirty="0"/>
          </a:p>
        </p:txBody>
      </p:sp>
      <p:pic>
        <p:nvPicPr>
          <p:cNvPr id="6" name="Picture 5" descr="200px-Marco_Polo,_Il_Milione,_Chapter_CXXIII_and_CXXIV-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9685" y="1313432"/>
            <a:ext cx="3039397" cy="4391991"/>
          </a:xfrm>
          <a:prstGeom prst="rect">
            <a:avLst/>
          </a:prstGeom>
        </p:spPr>
      </p:pic>
      <p:sp>
        <p:nvSpPr>
          <p:cNvPr id="7" name="TextBox 6"/>
          <p:cNvSpPr txBox="1"/>
          <p:nvPr/>
        </p:nvSpPr>
        <p:spPr>
          <a:xfrm>
            <a:off x="2590800" y="6062133"/>
            <a:ext cx="6616921" cy="369332"/>
          </a:xfrm>
          <a:prstGeom prst="rect">
            <a:avLst/>
          </a:prstGeom>
          <a:noFill/>
        </p:spPr>
        <p:txBody>
          <a:bodyPr wrap="square" rtlCol="0">
            <a:spAutoFit/>
          </a:bodyPr>
          <a:lstStyle/>
          <a:p>
            <a:r>
              <a:rPr lang="en-US" dirty="0" smtClean="0"/>
              <a:t>A page from ‘The </a:t>
            </a:r>
            <a:r>
              <a:rPr lang="en-US" dirty="0"/>
              <a:t>Travels of Marco </a:t>
            </a:r>
            <a:r>
              <a:rPr lang="en-US" dirty="0" smtClean="0"/>
              <a:t>Polo’, c. 1300</a:t>
            </a:r>
            <a:endParaRPr lang="en-US" dirty="0"/>
          </a:p>
        </p:txBody>
      </p:sp>
    </p:spTree>
    <p:extLst>
      <p:ext uri="{BB962C8B-B14F-4D97-AF65-F5344CB8AC3E}">
        <p14:creationId xmlns:p14="http://schemas.microsoft.com/office/powerpoint/2010/main" val="3500461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FraMauroDetailedMa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03" y="762000"/>
            <a:ext cx="4952829" cy="4929575"/>
          </a:xfrm>
          <a:prstGeom prst="rect">
            <a:avLst/>
          </a:prstGeom>
        </p:spPr>
      </p:pic>
      <p:sp>
        <p:nvSpPr>
          <p:cNvPr id="3" name="TextBox 2"/>
          <p:cNvSpPr txBox="1"/>
          <p:nvPr/>
        </p:nvSpPr>
        <p:spPr>
          <a:xfrm>
            <a:off x="5537201" y="762000"/>
            <a:ext cx="3943378" cy="2031325"/>
          </a:xfrm>
          <a:prstGeom prst="rect">
            <a:avLst/>
          </a:prstGeom>
          <a:noFill/>
        </p:spPr>
        <p:txBody>
          <a:bodyPr wrap="square" rtlCol="0">
            <a:spAutoFit/>
          </a:bodyPr>
          <a:lstStyle/>
          <a:p>
            <a:r>
              <a:rPr lang="en-US" dirty="0" smtClean="0"/>
              <a:t>World map by the Italian monk Fra</a:t>
            </a:r>
          </a:p>
          <a:p>
            <a:r>
              <a:rPr lang="en-US" dirty="0" smtClean="0"/>
              <a:t>Mauro, c. 1450 which relies heavily</a:t>
            </a:r>
          </a:p>
          <a:p>
            <a:r>
              <a:rPr lang="en-US" dirty="0"/>
              <a:t>o</a:t>
            </a:r>
            <a:r>
              <a:rPr lang="en-US" dirty="0" smtClean="0"/>
              <a:t>n Marco Polo’s travel account as well</a:t>
            </a:r>
          </a:p>
          <a:p>
            <a:r>
              <a:rPr lang="en-US" dirty="0" smtClean="0"/>
              <a:t>as on ancient geographers such as </a:t>
            </a:r>
          </a:p>
          <a:p>
            <a:r>
              <a:rPr lang="en-US" dirty="0" smtClean="0"/>
              <a:t>Ptolemy.</a:t>
            </a:r>
          </a:p>
          <a:p>
            <a:r>
              <a:rPr lang="en-US" dirty="0" smtClean="0"/>
              <a:t>(note: the south is on the top here </a:t>
            </a:r>
          </a:p>
          <a:p>
            <a:r>
              <a:rPr lang="en-US" dirty="0"/>
              <a:t>a</a:t>
            </a:r>
            <a:r>
              <a:rPr lang="en-US" dirty="0" smtClean="0"/>
              <a:t>ccording to conventions of the time)</a:t>
            </a:r>
            <a:endParaRPr lang="en-US" dirty="0"/>
          </a:p>
        </p:txBody>
      </p:sp>
      <p:sp>
        <p:nvSpPr>
          <p:cNvPr id="5" name="TextBox 4"/>
          <p:cNvSpPr txBox="1"/>
          <p:nvPr/>
        </p:nvSpPr>
        <p:spPr>
          <a:xfrm>
            <a:off x="5298269" y="2399197"/>
            <a:ext cx="3845731" cy="2585323"/>
          </a:xfrm>
          <a:prstGeom prst="rect">
            <a:avLst/>
          </a:prstGeom>
          <a:noFill/>
        </p:spPr>
        <p:txBody>
          <a:bodyPr wrap="square" rtlCol="0">
            <a:spAutoFit/>
          </a:bodyPr>
          <a:lstStyle/>
          <a:p>
            <a:endParaRPr lang="en-US" dirty="0"/>
          </a:p>
          <a:p>
            <a:endParaRPr lang="en-US" dirty="0" smtClean="0"/>
          </a:p>
          <a:p>
            <a:r>
              <a:rPr lang="en-US" dirty="0" smtClean="0"/>
              <a:t>The map first depicts </a:t>
            </a:r>
            <a:r>
              <a:rPr lang="en-US" dirty="0" err="1" smtClean="0"/>
              <a:t>Cipangu</a:t>
            </a:r>
            <a:r>
              <a:rPr lang="en-US" dirty="0" smtClean="0"/>
              <a:t> (Japan), </a:t>
            </a:r>
          </a:p>
          <a:p>
            <a:r>
              <a:rPr lang="en-US" dirty="0" smtClean="0"/>
              <a:t>also mentioned by Polo. He described it as a land of extraordinary riches.</a:t>
            </a:r>
          </a:p>
          <a:p>
            <a:endParaRPr lang="en-US" dirty="0"/>
          </a:p>
          <a:p>
            <a:r>
              <a:rPr lang="en-US" dirty="0" smtClean="0"/>
              <a:t>Columbus is aware of these accounts and geographical descriptions and they </a:t>
            </a:r>
          </a:p>
          <a:p>
            <a:r>
              <a:rPr lang="en-US" dirty="0" smtClean="0"/>
              <a:t>Clearly shaped his expectations. </a:t>
            </a:r>
          </a:p>
        </p:txBody>
      </p:sp>
    </p:spTree>
    <p:extLst>
      <p:ext uri="{BB962C8B-B14F-4D97-AF65-F5344CB8AC3E}">
        <p14:creationId xmlns:p14="http://schemas.microsoft.com/office/powerpoint/2010/main" val="3654448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50px-JohnMandevil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134" y="1060450"/>
            <a:ext cx="3175000" cy="4686300"/>
          </a:xfrm>
          <a:prstGeom prst="rect">
            <a:avLst/>
          </a:prstGeom>
        </p:spPr>
      </p:pic>
      <p:sp>
        <p:nvSpPr>
          <p:cNvPr id="3" name="TextBox 2"/>
          <p:cNvSpPr txBox="1"/>
          <p:nvPr/>
        </p:nvSpPr>
        <p:spPr>
          <a:xfrm>
            <a:off x="762000" y="6112933"/>
            <a:ext cx="3215469" cy="369332"/>
          </a:xfrm>
          <a:prstGeom prst="rect">
            <a:avLst/>
          </a:prstGeom>
          <a:noFill/>
        </p:spPr>
        <p:txBody>
          <a:bodyPr wrap="none" rtlCol="0">
            <a:spAutoFit/>
          </a:bodyPr>
          <a:lstStyle/>
          <a:p>
            <a:r>
              <a:rPr lang="en-US" dirty="0" smtClean="0"/>
              <a:t>Portrait of ‘Sir John </a:t>
            </a:r>
            <a:r>
              <a:rPr lang="en-US" dirty="0" err="1" smtClean="0"/>
              <a:t>Manderville</a:t>
            </a:r>
            <a:r>
              <a:rPr lang="en-US" dirty="0" smtClean="0"/>
              <a:t>’</a:t>
            </a:r>
            <a:endParaRPr lang="en-US" dirty="0"/>
          </a:p>
        </p:txBody>
      </p:sp>
      <p:sp>
        <p:nvSpPr>
          <p:cNvPr id="4" name="TextBox 3"/>
          <p:cNvSpPr txBox="1"/>
          <p:nvPr/>
        </p:nvSpPr>
        <p:spPr>
          <a:xfrm>
            <a:off x="3977469" y="1060450"/>
            <a:ext cx="4950246" cy="369332"/>
          </a:xfrm>
          <a:prstGeom prst="rect">
            <a:avLst/>
          </a:prstGeom>
          <a:noFill/>
        </p:spPr>
        <p:txBody>
          <a:bodyPr wrap="square" rtlCol="0">
            <a:spAutoFit/>
          </a:bodyPr>
          <a:lstStyle/>
          <a:p>
            <a:r>
              <a:rPr lang="en-US" b="1" i="1" dirty="0"/>
              <a:t>The Travels of Sir John </a:t>
            </a:r>
            <a:r>
              <a:rPr lang="en-US" b="1" i="1" dirty="0" smtClean="0"/>
              <a:t>Mandeville, c. 1370</a:t>
            </a:r>
            <a:endParaRPr lang="en-US" dirty="0"/>
          </a:p>
        </p:txBody>
      </p:sp>
      <p:pic>
        <p:nvPicPr>
          <p:cNvPr id="5" name="Picture 4" descr="{39600BF9-CFCE-4BAA-9054-367C375C72C3}Img1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4763" y="1946269"/>
            <a:ext cx="3401996" cy="4535996"/>
          </a:xfrm>
          <a:prstGeom prst="rect">
            <a:avLst/>
          </a:prstGeom>
        </p:spPr>
      </p:pic>
    </p:spTree>
    <p:extLst>
      <p:ext uri="{BB962C8B-B14F-4D97-AF65-F5344CB8AC3E}">
        <p14:creationId xmlns:p14="http://schemas.microsoft.com/office/powerpoint/2010/main" val="1931548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dieval-monster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591301" cy="3167996"/>
          </a:xfrm>
          <a:prstGeom prst="rect">
            <a:avLst/>
          </a:prstGeom>
        </p:spPr>
      </p:pic>
      <p:sp>
        <p:nvSpPr>
          <p:cNvPr id="4" name="TextBox 3"/>
          <p:cNvSpPr txBox="1"/>
          <p:nvPr/>
        </p:nvSpPr>
        <p:spPr>
          <a:xfrm>
            <a:off x="0" y="3404743"/>
            <a:ext cx="15007723" cy="3970318"/>
          </a:xfrm>
          <a:prstGeom prst="rect">
            <a:avLst/>
          </a:prstGeom>
          <a:noFill/>
        </p:spPr>
        <p:txBody>
          <a:bodyPr wrap="square" rtlCol="0">
            <a:spAutoFit/>
          </a:bodyPr>
          <a:lstStyle/>
          <a:p>
            <a:r>
              <a:rPr lang="en-GB" dirty="0" err="1"/>
              <a:t>c</a:t>
            </a:r>
            <a:r>
              <a:rPr lang="en-GB" dirty="0" err="1" smtClean="0"/>
              <a:t>yclopes</a:t>
            </a:r>
            <a:r>
              <a:rPr lang="en-GB" dirty="0" smtClean="0"/>
              <a:t>:</a:t>
            </a:r>
            <a:r>
              <a:rPr lang="en-GB" b="1" dirty="0" smtClean="0"/>
              <a:t> </a:t>
            </a:r>
            <a:r>
              <a:rPr lang="en-GB" dirty="0" smtClean="0"/>
              <a:t> giants</a:t>
            </a:r>
            <a:r>
              <a:rPr lang="en-GB" dirty="0"/>
              <a:t>, each with a single eye in the middle of his forehead.</a:t>
            </a:r>
          </a:p>
          <a:p>
            <a:r>
              <a:rPr lang="en-GB" dirty="0"/>
              <a:t> </a:t>
            </a:r>
          </a:p>
          <a:p>
            <a:r>
              <a:rPr lang="en-GB" dirty="0" err="1"/>
              <a:t>sciapodes</a:t>
            </a:r>
            <a:r>
              <a:rPr lang="en-GB" dirty="0"/>
              <a:t>/</a:t>
            </a:r>
            <a:r>
              <a:rPr lang="en-GB" dirty="0" err="1"/>
              <a:t>monopodes</a:t>
            </a:r>
            <a:r>
              <a:rPr lang="en-GB" b="1" dirty="0"/>
              <a:t>:</a:t>
            </a:r>
            <a:r>
              <a:rPr lang="en-GB" dirty="0"/>
              <a:t> mythological human creatures with a single, large foot </a:t>
            </a:r>
            <a:r>
              <a:rPr lang="en-GB" dirty="0" smtClean="0"/>
              <a:t>extending</a:t>
            </a:r>
          </a:p>
          <a:p>
            <a:r>
              <a:rPr lang="en-GB" dirty="0" smtClean="0"/>
              <a:t> </a:t>
            </a:r>
            <a:r>
              <a:rPr lang="en-GB" dirty="0"/>
              <a:t>from a leg </a:t>
            </a:r>
            <a:r>
              <a:rPr lang="en-GB" dirty="0" err="1"/>
              <a:t>centered</a:t>
            </a:r>
            <a:r>
              <a:rPr lang="en-GB" dirty="0"/>
              <a:t> in the middle of their </a:t>
            </a:r>
            <a:r>
              <a:rPr lang="en-GB" dirty="0" smtClean="0"/>
              <a:t>bodies</a:t>
            </a:r>
            <a:r>
              <a:rPr lang="en-GB" dirty="0"/>
              <a:t>.</a:t>
            </a:r>
          </a:p>
          <a:p>
            <a:r>
              <a:rPr lang="en-GB" dirty="0"/>
              <a:t> </a:t>
            </a:r>
          </a:p>
          <a:p>
            <a:r>
              <a:rPr lang="en-GB" dirty="0" err="1" smtClean="0"/>
              <a:t>blemmyes</a:t>
            </a:r>
            <a:r>
              <a:rPr lang="en-GB" b="1" dirty="0"/>
              <a:t>:</a:t>
            </a:r>
            <a:r>
              <a:rPr lang="en-GB" dirty="0"/>
              <a:t> species of headless </a:t>
            </a:r>
            <a:r>
              <a:rPr lang="en-GB" dirty="0" smtClean="0"/>
              <a:t>men</a:t>
            </a:r>
          </a:p>
          <a:p>
            <a:endParaRPr lang="en-GB" b="1" dirty="0" smtClean="0"/>
          </a:p>
          <a:p>
            <a:r>
              <a:rPr lang="en-GB" dirty="0" smtClean="0"/>
              <a:t>Cynocephalus</a:t>
            </a:r>
            <a:r>
              <a:rPr lang="en-GB" dirty="0"/>
              <a:t>/</a:t>
            </a:r>
            <a:r>
              <a:rPr lang="en-GB" dirty="0" err="1"/>
              <a:t>i</a:t>
            </a:r>
            <a:r>
              <a:rPr lang="en-GB" dirty="0"/>
              <a:t>: </a:t>
            </a:r>
            <a:r>
              <a:rPr lang="en-GB" dirty="0" smtClean="0"/>
              <a:t>dog</a:t>
            </a:r>
            <a:r>
              <a:rPr lang="en-GB" dirty="0"/>
              <a:t>-headed </a:t>
            </a:r>
            <a:r>
              <a:rPr lang="en-GB" dirty="0" smtClean="0"/>
              <a:t>species of men</a:t>
            </a:r>
            <a:endParaRPr lang="en-GB" dirty="0"/>
          </a:p>
          <a:p>
            <a:endParaRPr lang="en-GB" b="1" dirty="0" smtClean="0"/>
          </a:p>
          <a:p>
            <a:r>
              <a:rPr lang="en-GB" dirty="0" smtClean="0"/>
              <a:t>Anthropophagus/</a:t>
            </a:r>
            <a:r>
              <a:rPr lang="en-GB" dirty="0" err="1" smtClean="0"/>
              <a:t>i</a:t>
            </a:r>
            <a:r>
              <a:rPr lang="en-GB" dirty="0" smtClean="0"/>
              <a:t>: </a:t>
            </a:r>
            <a:r>
              <a:rPr lang="en-GB" dirty="0"/>
              <a:t>man-eater(s), a mythical race of </a:t>
            </a:r>
            <a:r>
              <a:rPr lang="en-GB" dirty="0" smtClean="0"/>
              <a:t>cannibals, described</a:t>
            </a:r>
          </a:p>
          <a:p>
            <a:r>
              <a:rPr lang="en-GB" dirty="0" smtClean="0"/>
              <a:t> </a:t>
            </a:r>
            <a:r>
              <a:rPr lang="en-GB" dirty="0"/>
              <a:t>first by Greek historian Herodotus (84–425 BC) in his </a:t>
            </a:r>
            <a:r>
              <a:rPr lang="en-GB" i="1" dirty="0"/>
              <a:t>Histories</a:t>
            </a:r>
            <a:r>
              <a:rPr lang="en-GB" dirty="0"/>
              <a:t> </a:t>
            </a:r>
          </a:p>
          <a:p>
            <a:r>
              <a:rPr lang="en-GB" b="1" dirty="0"/>
              <a:t> </a:t>
            </a:r>
            <a:endParaRPr lang="en-GB" dirty="0"/>
          </a:p>
          <a:p>
            <a:endParaRPr lang="en-GB" dirty="0"/>
          </a:p>
          <a:p>
            <a:endParaRPr lang="en-US" dirty="0"/>
          </a:p>
        </p:txBody>
      </p:sp>
    </p:spTree>
    <p:extLst>
      <p:ext uri="{BB962C8B-B14F-4D97-AF65-F5344CB8AC3E}">
        <p14:creationId xmlns:p14="http://schemas.microsoft.com/office/powerpoint/2010/main" val="836058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780140442175_p0_v1_s260x42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900"/>
            <a:ext cx="3302000" cy="5092700"/>
          </a:xfrm>
          <a:prstGeom prst="rect">
            <a:avLst/>
          </a:prstGeom>
        </p:spPr>
      </p:pic>
      <p:pic>
        <p:nvPicPr>
          <p:cNvPr id="4" name="Picture 3" descr="Bartolomedelascasa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6906" y="319405"/>
            <a:ext cx="3220614" cy="4175985"/>
          </a:xfrm>
          <a:prstGeom prst="rect">
            <a:avLst/>
          </a:prstGeom>
        </p:spPr>
      </p:pic>
      <p:sp>
        <p:nvSpPr>
          <p:cNvPr id="5" name="TextBox 4"/>
          <p:cNvSpPr txBox="1"/>
          <p:nvPr/>
        </p:nvSpPr>
        <p:spPr>
          <a:xfrm>
            <a:off x="3649133" y="5181600"/>
            <a:ext cx="5265137" cy="923330"/>
          </a:xfrm>
          <a:prstGeom prst="rect">
            <a:avLst/>
          </a:prstGeom>
          <a:noFill/>
        </p:spPr>
        <p:txBody>
          <a:bodyPr wrap="square" rtlCol="0">
            <a:spAutoFit/>
          </a:bodyPr>
          <a:lstStyle/>
          <a:p>
            <a:r>
              <a:rPr lang="en-US" dirty="0" err="1" smtClean="0"/>
              <a:t>Bartolome</a:t>
            </a:r>
            <a:r>
              <a:rPr lang="en-US" dirty="0" smtClean="0"/>
              <a:t> </a:t>
            </a:r>
            <a:r>
              <a:rPr lang="en-US" dirty="0"/>
              <a:t>de </a:t>
            </a:r>
            <a:r>
              <a:rPr lang="en-US" dirty="0" err="1"/>
              <a:t>las</a:t>
            </a:r>
            <a:r>
              <a:rPr lang="en-US" dirty="0"/>
              <a:t> </a:t>
            </a:r>
            <a:r>
              <a:rPr lang="en-US" dirty="0" smtClean="0"/>
              <a:t>Casas, 1484-1566, copies log of 1</a:t>
            </a:r>
            <a:r>
              <a:rPr lang="en-US" baseline="30000" dirty="0" smtClean="0"/>
              <a:t>st</a:t>
            </a:r>
            <a:r>
              <a:rPr lang="en-US" dirty="0" smtClean="0"/>
              <a:t> voyage. Original now lost. </a:t>
            </a:r>
          </a:p>
          <a:p>
            <a:endParaRPr lang="en-US" dirty="0"/>
          </a:p>
        </p:txBody>
      </p:sp>
      <p:sp>
        <p:nvSpPr>
          <p:cNvPr id="6" name="TextBox 5"/>
          <p:cNvSpPr txBox="1"/>
          <p:nvPr/>
        </p:nvSpPr>
        <p:spPr>
          <a:xfrm>
            <a:off x="3649133" y="5865284"/>
            <a:ext cx="5647733" cy="1477328"/>
          </a:xfrm>
          <a:prstGeom prst="rect">
            <a:avLst/>
          </a:prstGeom>
          <a:noFill/>
        </p:spPr>
        <p:txBody>
          <a:bodyPr wrap="square" rtlCol="0">
            <a:spAutoFit/>
          </a:bodyPr>
          <a:lstStyle/>
          <a:p>
            <a:r>
              <a:rPr lang="en-US" b="1" dirty="0"/>
              <a:t>A Short Account of the Destruction of the </a:t>
            </a:r>
            <a:r>
              <a:rPr lang="en-US" b="1" dirty="0" smtClean="0"/>
              <a:t>Indies, 1552</a:t>
            </a:r>
          </a:p>
          <a:p>
            <a:endParaRPr lang="en-US" b="1" dirty="0" smtClean="0"/>
          </a:p>
          <a:p>
            <a:r>
              <a:rPr lang="en-US" i="1" dirty="0" err="1"/>
              <a:t>Historia</a:t>
            </a:r>
            <a:r>
              <a:rPr lang="en-US" dirty="0"/>
              <a:t> General de </a:t>
            </a:r>
            <a:r>
              <a:rPr lang="en-US" dirty="0" err="1"/>
              <a:t>las</a:t>
            </a:r>
            <a:r>
              <a:rPr lang="en-US" dirty="0"/>
              <a:t> </a:t>
            </a:r>
            <a:r>
              <a:rPr lang="en-US" i="1" dirty="0" err="1" smtClean="0"/>
              <a:t>Indias</a:t>
            </a:r>
            <a:r>
              <a:rPr lang="en-US" dirty="0" smtClean="0"/>
              <a:t>, 1561</a:t>
            </a:r>
            <a:endParaRPr lang="en-US" b="1" dirty="0"/>
          </a:p>
          <a:p>
            <a:endParaRPr lang="en-US" b="1" dirty="0"/>
          </a:p>
          <a:p>
            <a:endParaRPr lang="en-US" dirty="0"/>
          </a:p>
        </p:txBody>
      </p:sp>
    </p:spTree>
    <p:extLst>
      <p:ext uri="{BB962C8B-B14F-4D97-AF65-F5344CB8AC3E}">
        <p14:creationId xmlns:p14="http://schemas.microsoft.com/office/powerpoint/2010/main" val="3021903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dieval-monster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591301" cy="3167996"/>
          </a:xfrm>
          <a:prstGeom prst="rect">
            <a:avLst/>
          </a:prstGeom>
        </p:spPr>
      </p:pic>
      <p:sp>
        <p:nvSpPr>
          <p:cNvPr id="4" name="TextBox 3"/>
          <p:cNvSpPr txBox="1"/>
          <p:nvPr/>
        </p:nvSpPr>
        <p:spPr>
          <a:xfrm>
            <a:off x="0" y="3404743"/>
            <a:ext cx="15007723" cy="3970318"/>
          </a:xfrm>
          <a:prstGeom prst="rect">
            <a:avLst/>
          </a:prstGeom>
          <a:noFill/>
        </p:spPr>
        <p:txBody>
          <a:bodyPr wrap="square" rtlCol="0">
            <a:spAutoFit/>
          </a:bodyPr>
          <a:lstStyle/>
          <a:p>
            <a:r>
              <a:rPr lang="en-GB" dirty="0" err="1"/>
              <a:t>c</a:t>
            </a:r>
            <a:r>
              <a:rPr lang="en-GB" dirty="0" err="1" smtClean="0"/>
              <a:t>yclopes</a:t>
            </a:r>
            <a:r>
              <a:rPr lang="en-GB" dirty="0" smtClean="0"/>
              <a:t>:</a:t>
            </a:r>
            <a:r>
              <a:rPr lang="en-GB" b="1" dirty="0" smtClean="0"/>
              <a:t> </a:t>
            </a:r>
            <a:r>
              <a:rPr lang="en-GB" dirty="0" smtClean="0"/>
              <a:t> giants</a:t>
            </a:r>
            <a:r>
              <a:rPr lang="en-GB" dirty="0"/>
              <a:t>, each with a single eye in the middle of his forehead.</a:t>
            </a:r>
          </a:p>
          <a:p>
            <a:r>
              <a:rPr lang="en-GB" dirty="0"/>
              <a:t> </a:t>
            </a:r>
          </a:p>
          <a:p>
            <a:r>
              <a:rPr lang="en-GB" dirty="0" err="1"/>
              <a:t>sciapodes</a:t>
            </a:r>
            <a:r>
              <a:rPr lang="en-GB" dirty="0"/>
              <a:t>/</a:t>
            </a:r>
            <a:r>
              <a:rPr lang="en-GB" dirty="0" err="1"/>
              <a:t>monopodes</a:t>
            </a:r>
            <a:r>
              <a:rPr lang="en-GB" b="1" dirty="0"/>
              <a:t>:</a:t>
            </a:r>
            <a:r>
              <a:rPr lang="en-GB" dirty="0"/>
              <a:t> mythological human creatures with a single, large foot </a:t>
            </a:r>
            <a:r>
              <a:rPr lang="en-GB" dirty="0" smtClean="0"/>
              <a:t>extending</a:t>
            </a:r>
          </a:p>
          <a:p>
            <a:r>
              <a:rPr lang="en-GB" dirty="0" smtClean="0"/>
              <a:t> </a:t>
            </a:r>
            <a:r>
              <a:rPr lang="en-GB" dirty="0"/>
              <a:t>from a leg </a:t>
            </a:r>
            <a:r>
              <a:rPr lang="en-GB" dirty="0" err="1"/>
              <a:t>centered</a:t>
            </a:r>
            <a:r>
              <a:rPr lang="en-GB" dirty="0"/>
              <a:t> in the middle of their </a:t>
            </a:r>
            <a:r>
              <a:rPr lang="en-GB" dirty="0" smtClean="0"/>
              <a:t>bodies</a:t>
            </a:r>
            <a:r>
              <a:rPr lang="en-GB" dirty="0"/>
              <a:t>.</a:t>
            </a:r>
          </a:p>
          <a:p>
            <a:r>
              <a:rPr lang="en-GB" dirty="0"/>
              <a:t> </a:t>
            </a:r>
          </a:p>
          <a:p>
            <a:r>
              <a:rPr lang="en-GB" dirty="0" err="1" smtClean="0"/>
              <a:t>blemmyes</a:t>
            </a:r>
            <a:r>
              <a:rPr lang="en-GB" b="1" dirty="0"/>
              <a:t>:</a:t>
            </a:r>
            <a:r>
              <a:rPr lang="en-GB" dirty="0"/>
              <a:t> species of headless </a:t>
            </a:r>
            <a:r>
              <a:rPr lang="en-GB" dirty="0" smtClean="0"/>
              <a:t>men</a:t>
            </a:r>
          </a:p>
          <a:p>
            <a:endParaRPr lang="en-GB" b="1" dirty="0" smtClean="0"/>
          </a:p>
          <a:p>
            <a:r>
              <a:rPr lang="en-GB" dirty="0" smtClean="0"/>
              <a:t>Cynocephalus</a:t>
            </a:r>
            <a:r>
              <a:rPr lang="en-GB" dirty="0"/>
              <a:t>/</a:t>
            </a:r>
            <a:r>
              <a:rPr lang="en-GB" dirty="0" err="1"/>
              <a:t>i</a:t>
            </a:r>
            <a:r>
              <a:rPr lang="en-GB" dirty="0"/>
              <a:t>: </a:t>
            </a:r>
            <a:r>
              <a:rPr lang="en-GB" dirty="0" smtClean="0"/>
              <a:t>dog</a:t>
            </a:r>
            <a:r>
              <a:rPr lang="en-GB" dirty="0"/>
              <a:t>-headed </a:t>
            </a:r>
            <a:r>
              <a:rPr lang="en-GB" dirty="0" smtClean="0"/>
              <a:t>species of men</a:t>
            </a:r>
            <a:endParaRPr lang="en-GB" dirty="0"/>
          </a:p>
          <a:p>
            <a:endParaRPr lang="en-GB" b="1" dirty="0" smtClean="0"/>
          </a:p>
          <a:p>
            <a:r>
              <a:rPr lang="en-GB" dirty="0" smtClean="0"/>
              <a:t>Anthropophagus/</a:t>
            </a:r>
            <a:r>
              <a:rPr lang="en-GB" dirty="0" err="1" smtClean="0"/>
              <a:t>i</a:t>
            </a:r>
            <a:r>
              <a:rPr lang="en-GB" dirty="0" smtClean="0"/>
              <a:t>: </a:t>
            </a:r>
            <a:r>
              <a:rPr lang="en-GB" dirty="0"/>
              <a:t>man-eater(s), a mythical race of </a:t>
            </a:r>
            <a:r>
              <a:rPr lang="en-GB" dirty="0" smtClean="0"/>
              <a:t>cannibals, described</a:t>
            </a:r>
          </a:p>
          <a:p>
            <a:r>
              <a:rPr lang="en-GB" dirty="0" smtClean="0"/>
              <a:t> </a:t>
            </a:r>
            <a:r>
              <a:rPr lang="en-GB" dirty="0"/>
              <a:t>first by Greek historian Herodotus (84–425 BC) in his </a:t>
            </a:r>
            <a:r>
              <a:rPr lang="en-GB" i="1" dirty="0"/>
              <a:t>Histories</a:t>
            </a:r>
            <a:r>
              <a:rPr lang="en-GB" dirty="0"/>
              <a:t> </a:t>
            </a:r>
          </a:p>
          <a:p>
            <a:r>
              <a:rPr lang="en-GB" b="1" dirty="0"/>
              <a:t> </a:t>
            </a:r>
            <a:endParaRPr lang="en-GB" dirty="0"/>
          </a:p>
          <a:p>
            <a:endParaRPr lang="en-GB" dirty="0"/>
          </a:p>
          <a:p>
            <a:endParaRPr lang="en-US" dirty="0"/>
          </a:p>
        </p:txBody>
      </p:sp>
    </p:spTree>
    <p:extLst>
      <p:ext uri="{BB962C8B-B14F-4D97-AF65-F5344CB8AC3E}">
        <p14:creationId xmlns:p14="http://schemas.microsoft.com/office/powerpoint/2010/main" val="2272332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1782</TotalTime>
  <Words>1138</Words>
  <Application>Microsoft Macintosh PowerPoint</Application>
  <PresentationFormat>On-screen Show (4:3)</PresentationFormat>
  <Paragraphs>108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Giovanni</cp:lastModifiedBy>
  <cp:revision>46</cp:revision>
  <dcterms:created xsi:type="dcterms:W3CDTF">2014-11-01T12:12:23Z</dcterms:created>
  <dcterms:modified xsi:type="dcterms:W3CDTF">2019-11-11T12:48:14Z</dcterms:modified>
</cp:coreProperties>
</file>