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8" r:id="rId2"/>
    <p:sldId id="283" r:id="rId3"/>
    <p:sldId id="257" r:id="rId4"/>
    <p:sldId id="256" r:id="rId5"/>
    <p:sldId id="282" r:id="rId6"/>
    <p:sldId id="260" r:id="rId7"/>
    <p:sldId id="262" r:id="rId8"/>
    <p:sldId id="261" r:id="rId9"/>
    <p:sldId id="264" r:id="rId10"/>
    <p:sldId id="271" r:id="rId11"/>
    <p:sldId id="269" r:id="rId12"/>
    <p:sldId id="270" r:id="rId13"/>
    <p:sldId id="280" r:id="rId14"/>
    <p:sldId id="267" r:id="rId15"/>
    <p:sldId id="272" r:id="rId16"/>
    <p:sldId id="274" r:id="rId17"/>
    <p:sldId id="275" r:id="rId18"/>
    <p:sldId id="277" r:id="rId19"/>
    <p:sldId id="278" r:id="rId20"/>
    <p:sldId id="276" r:id="rId21"/>
    <p:sldId id="27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184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86E003-FB15-AE40-9B7B-2DDD98C02F6E}" type="datetimeFigureOut">
              <a:rPr lang="en-US" smtClean="0"/>
              <a:t>14/11/19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81241B-D689-4F49-995A-9090E38D6901}" type="slidenum">
              <a:rPr lang="en-US" smtClean="0"/>
              <a:t>‹#›</a:t>
            </a:fld>
            <a:endParaRPr lang="en-US"/>
          </a:p>
        </p:txBody>
      </p:sp>
    </p:spTree>
    <p:extLst>
      <p:ext uri="{BB962C8B-B14F-4D97-AF65-F5344CB8AC3E}">
        <p14:creationId xmlns:p14="http://schemas.microsoft.com/office/powerpoint/2010/main" val="5742432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81241B-D689-4F49-995A-9090E38D6901}" type="slidenum">
              <a:rPr lang="en-US" smtClean="0"/>
              <a:t>17</a:t>
            </a:fld>
            <a:endParaRPr lang="en-US"/>
          </a:p>
        </p:txBody>
      </p:sp>
    </p:spTree>
    <p:extLst>
      <p:ext uri="{BB962C8B-B14F-4D97-AF65-F5344CB8AC3E}">
        <p14:creationId xmlns:p14="http://schemas.microsoft.com/office/powerpoint/2010/main" val="461984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657F2DF-24CA-434E-9CAA-97DD448075EF}" type="datetimeFigureOut">
              <a:rPr lang="en-US" smtClean="0"/>
              <a:t>14/11/19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1401323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57F2DF-24CA-434E-9CAA-97DD448075EF}" type="datetimeFigureOut">
              <a:rPr lang="en-US" smtClean="0"/>
              <a:t>14/11/19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1316254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57F2DF-24CA-434E-9CAA-97DD448075EF}" type="datetimeFigureOut">
              <a:rPr lang="en-US" smtClean="0"/>
              <a:t>14/11/19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3453148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57F2DF-24CA-434E-9CAA-97DD448075EF}" type="datetimeFigureOut">
              <a:rPr lang="en-US" smtClean="0"/>
              <a:t>14/11/19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211556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57F2DF-24CA-434E-9CAA-97DD448075EF}" type="datetimeFigureOut">
              <a:rPr lang="en-US" smtClean="0"/>
              <a:t>14/11/19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1469876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657F2DF-24CA-434E-9CAA-97DD448075EF}" type="datetimeFigureOut">
              <a:rPr lang="en-US" smtClean="0"/>
              <a:t>14/11/19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2351638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657F2DF-24CA-434E-9CAA-97DD448075EF}" type="datetimeFigureOut">
              <a:rPr lang="en-US" smtClean="0"/>
              <a:t>14/11/19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3734944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657F2DF-24CA-434E-9CAA-97DD448075EF}" type="datetimeFigureOut">
              <a:rPr lang="en-US" smtClean="0"/>
              <a:t>14/11/19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2896213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57F2DF-24CA-434E-9CAA-97DD448075EF}" type="datetimeFigureOut">
              <a:rPr lang="en-US" smtClean="0"/>
              <a:t>14/11/19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3260621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57F2DF-24CA-434E-9CAA-97DD448075EF}" type="datetimeFigureOut">
              <a:rPr lang="en-US" smtClean="0"/>
              <a:t>14/11/19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3331461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57F2DF-24CA-434E-9CAA-97DD448075EF}" type="datetimeFigureOut">
              <a:rPr lang="en-US" smtClean="0"/>
              <a:t>14/11/19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A68-BDC1-604E-A6DF-942ACDA6B75A}" type="slidenum">
              <a:rPr lang="en-US" smtClean="0"/>
              <a:t>‹#›</a:t>
            </a:fld>
            <a:endParaRPr lang="en-US"/>
          </a:p>
        </p:txBody>
      </p:sp>
    </p:spTree>
    <p:extLst>
      <p:ext uri="{BB962C8B-B14F-4D97-AF65-F5344CB8AC3E}">
        <p14:creationId xmlns:p14="http://schemas.microsoft.com/office/powerpoint/2010/main" val="30483364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7F2DF-24CA-434E-9CAA-97DD448075EF}" type="datetimeFigureOut">
              <a:rPr lang="en-US" smtClean="0"/>
              <a:t>14/11/19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B04A68-BDC1-604E-A6DF-942ACDA6B75A}" type="slidenum">
              <a:rPr lang="en-US" smtClean="0"/>
              <a:t>‹#›</a:t>
            </a:fld>
            <a:endParaRPr lang="en-US"/>
          </a:p>
        </p:txBody>
      </p:sp>
    </p:spTree>
    <p:extLst>
      <p:ext uri="{BB962C8B-B14F-4D97-AF65-F5344CB8AC3E}">
        <p14:creationId xmlns:p14="http://schemas.microsoft.com/office/powerpoint/2010/main" val="3392807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17600" y="2370667"/>
            <a:ext cx="7514107" cy="1785104"/>
          </a:xfrm>
          <a:prstGeom prst="rect">
            <a:avLst/>
          </a:prstGeom>
          <a:noFill/>
        </p:spPr>
        <p:txBody>
          <a:bodyPr wrap="square" rtlCol="0">
            <a:spAutoFit/>
          </a:bodyPr>
          <a:lstStyle/>
          <a:p>
            <a:r>
              <a:rPr lang="en-US" dirty="0" smtClean="0"/>
              <a:t>					  </a:t>
            </a:r>
            <a:r>
              <a:rPr lang="en-US" sz="2000" dirty="0" smtClean="0"/>
              <a:t> Lecture </a:t>
            </a:r>
            <a:r>
              <a:rPr lang="en-US" sz="2000" dirty="0"/>
              <a:t>7</a:t>
            </a:r>
            <a:r>
              <a:rPr lang="en-US" sz="2000" dirty="0" smtClean="0"/>
              <a:t>:</a:t>
            </a:r>
          </a:p>
          <a:p>
            <a:endParaRPr lang="en-US" dirty="0" smtClean="0"/>
          </a:p>
          <a:p>
            <a:r>
              <a:rPr lang="en-US" sz="2400" dirty="0" err="1" smtClean="0"/>
              <a:t>Challening</a:t>
            </a:r>
            <a:r>
              <a:rPr lang="en-US" sz="2400" dirty="0" smtClean="0"/>
              <a:t> God’s Creation: The invention of a Curious Human Nature</a:t>
            </a:r>
          </a:p>
          <a:p>
            <a:endParaRPr lang="en-US" sz="2400" dirty="0"/>
          </a:p>
        </p:txBody>
      </p:sp>
    </p:spTree>
    <p:extLst>
      <p:ext uri="{BB962C8B-B14F-4D97-AF65-F5344CB8AC3E}">
        <p14:creationId xmlns:p14="http://schemas.microsoft.com/office/powerpoint/2010/main" val="2697166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crak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1454"/>
            <a:ext cx="5867991" cy="5383888"/>
          </a:xfrm>
          <a:prstGeom prst="rect">
            <a:avLst/>
          </a:prstGeom>
        </p:spPr>
      </p:pic>
      <p:sp>
        <p:nvSpPr>
          <p:cNvPr id="4" name="TextBox 3"/>
          <p:cNvSpPr txBox="1"/>
          <p:nvPr/>
        </p:nvSpPr>
        <p:spPr>
          <a:xfrm>
            <a:off x="6185507" y="1100667"/>
            <a:ext cx="3154288" cy="646331"/>
          </a:xfrm>
          <a:prstGeom prst="rect">
            <a:avLst/>
          </a:prstGeom>
          <a:noFill/>
        </p:spPr>
        <p:txBody>
          <a:bodyPr wrap="square" rtlCol="0">
            <a:spAutoFit/>
          </a:bodyPr>
          <a:lstStyle/>
          <a:p>
            <a:r>
              <a:rPr lang="en-US" b="1" dirty="0" smtClean="0"/>
              <a:t>Cabinet of Curiosity/</a:t>
            </a:r>
          </a:p>
          <a:p>
            <a:r>
              <a:rPr lang="en-US" b="1" dirty="0" smtClean="0"/>
              <a:t>Cabinets of wonder </a:t>
            </a:r>
            <a:endParaRPr lang="en-US" b="1" dirty="0"/>
          </a:p>
        </p:txBody>
      </p:sp>
      <p:sp>
        <p:nvSpPr>
          <p:cNvPr id="5" name="TextBox 4"/>
          <p:cNvSpPr txBox="1"/>
          <p:nvPr/>
        </p:nvSpPr>
        <p:spPr>
          <a:xfrm>
            <a:off x="5867991" y="2046375"/>
            <a:ext cx="26927627" cy="3693319"/>
          </a:xfrm>
          <a:prstGeom prst="rect">
            <a:avLst/>
          </a:prstGeom>
          <a:noFill/>
        </p:spPr>
        <p:txBody>
          <a:bodyPr wrap="square" rtlCol="0">
            <a:spAutoFit/>
          </a:bodyPr>
          <a:lstStyle/>
          <a:p>
            <a:r>
              <a:rPr lang="en-US" dirty="0"/>
              <a:t>Contained precious material, </a:t>
            </a:r>
            <a:endParaRPr lang="en-US" dirty="0" smtClean="0"/>
          </a:p>
          <a:p>
            <a:r>
              <a:rPr lang="en-US" dirty="0" smtClean="0"/>
              <a:t>exotica </a:t>
            </a:r>
            <a:r>
              <a:rPr lang="en-US" dirty="0"/>
              <a:t>and antiques, </a:t>
            </a:r>
            <a:r>
              <a:rPr lang="en-US" dirty="0" smtClean="0"/>
              <a:t>specimens</a:t>
            </a:r>
          </a:p>
          <a:p>
            <a:r>
              <a:rPr lang="en-US" dirty="0" smtClean="0"/>
              <a:t> </a:t>
            </a:r>
            <a:r>
              <a:rPr lang="en-US" dirty="0"/>
              <a:t>of exquisite </a:t>
            </a:r>
            <a:r>
              <a:rPr lang="en-US" dirty="0" smtClean="0"/>
              <a:t>workmanship </a:t>
            </a:r>
          </a:p>
          <a:p>
            <a:r>
              <a:rPr lang="en-US" dirty="0" smtClean="0"/>
              <a:t>(</a:t>
            </a:r>
            <a:r>
              <a:rPr lang="en-US" dirty="0" err="1" smtClean="0"/>
              <a:t>artificalia</a:t>
            </a:r>
            <a:r>
              <a:rPr lang="en-US" dirty="0" smtClean="0"/>
              <a:t>), </a:t>
            </a:r>
            <a:r>
              <a:rPr lang="en-US" dirty="0"/>
              <a:t>and natural (</a:t>
            </a:r>
            <a:r>
              <a:rPr lang="en-US" dirty="0" err="1" smtClean="0"/>
              <a:t>naturalia</a:t>
            </a:r>
            <a:r>
              <a:rPr lang="en-US" dirty="0" smtClean="0"/>
              <a:t>).</a:t>
            </a:r>
          </a:p>
          <a:p>
            <a:endParaRPr lang="en-US" dirty="0"/>
          </a:p>
          <a:p>
            <a:r>
              <a:rPr lang="en-US" dirty="0" smtClean="0"/>
              <a:t>The </a:t>
            </a:r>
            <a:r>
              <a:rPr lang="en-US" dirty="0"/>
              <a:t>cabinets aimed at </a:t>
            </a:r>
            <a:r>
              <a:rPr lang="en-US" dirty="0" smtClean="0"/>
              <a:t>imitating</a:t>
            </a:r>
          </a:p>
          <a:p>
            <a:r>
              <a:rPr lang="en-US" dirty="0" smtClean="0"/>
              <a:t> </a:t>
            </a:r>
            <a:r>
              <a:rPr lang="en-US" dirty="0"/>
              <a:t>the interplay </a:t>
            </a:r>
            <a:r>
              <a:rPr lang="en-US" dirty="0" smtClean="0"/>
              <a:t>of the God-created </a:t>
            </a:r>
          </a:p>
          <a:p>
            <a:r>
              <a:rPr lang="en-US" dirty="0" smtClean="0"/>
              <a:t>micro</a:t>
            </a:r>
            <a:r>
              <a:rPr lang="en-US" dirty="0"/>
              <a:t>-</a:t>
            </a:r>
            <a:r>
              <a:rPr lang="en-US" dirty="0" smtClean="0"/>
              <a:t>macrocosm in order to </a:t>
            </a:r>
          </a:p>
          <a:p>
            <a:r>
              <a:rPr lang="en-US" dirty="0" err="1"/>
              <a:t>p</a:t>
            </a:r>
            <a:r>
              <a:rPr lang="en-US" dirty="0" err="1" smtClean="0"/>
              <a:t>rovoque</a:t>
            </a:r>
            <a:r>
              <a:rPr lang="en-US" dirty="0" smtClean="0"/>
              <a:t>  wonder and marvel at </a:t>
            </a:r>
          </a:p>
          <a:p>
            <a:r>
              <a:rPr lang="en-US" dirty="0" smtClean="0"/>
              <a:t>God’s creation in the dazzled on-</a:t>
            </a:r>
          </a:p>
          <a:p>
            <a:r>
              <a:rPr lang="en-US" dirty="0" smtClean="0"/>
              <a:t>looker. </a:t>
            </a:r>
          </a:p>
          <a:p>
            <a:endParaRPr lang="en-US" dirty="0"/>
          </a:p>
          <a:p>
            <a:endParaRPr lang="en-US" dirty="0"/>
          </a:p>
        </p:txBody>
      </p:sp>
    </p:spTree>
    <p:extLst>
      <p:ext uri="{BB962C8B-B14F-4D97-AF65-F5344CB8AC3E}">
        <p14:creationId xmlns:p14="http://schemas.microsoft.com/office/powerpoint/2010/main" val="40372892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itrattoMuseoFerranteImpera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23878" cy="6858000"/>
          </a:xfrm>
          <a:prstGeom prst="rect">
            <a:avLst/>
          </a:prstGeom>
        </p:spPr>
      </p:pic>
    </p:spTree>
    <p:extLst>
      <p:ext uri="{BB962C8B-B14F-4D97-AF65-F5344CB8AC3E}">
        <p14:creationId xmlns:p14="http://schemas.microsoft.com/office/powerpoint/2010/main" val="21982310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og+00+Lorenzo+lagati+pic+of+Ferdinando+Cospi+cabin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0304"/>
            <a:ext cx="9144000" cy="6108192"/>
          </a:xfrm>
          <a:prstGeom prst="rect">
            <a:avLst/>
          </a:prstGeom>
        </p:spPr>
      </p:pic>
    </p:spTree>
    <p:extLst>
      <p:ext uri="{BB962C8B-B14F-4D97-AF65-F5344CB8AC3E}">
        <p14:creationId xmlns:p14="http://schemas.microsoft.com/office/powerpoint/2010/main" val="35815801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usei_Wormiani_Histori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319" y="164592"/>
            <a:ext cx="8417306" cy="6693408"/>
          </a:xfrm>
          <a:prstGeom prst="rect">
            <a:avLst/>
          </a:prstGeom>
        </p:spPr>
      </p:pic>
    </p:spTree>
    <p:extLst>
      <p:ext uri="{BB962C8B-B14F-4D97-AF65-F5344CB8AC3E}">
        <p14:creationId xmlns:p14="http://schemas.microsoft.com/office/powerpoint/2010/main" val="22120843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hoenwiese-bildnis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01"/>
            <a:ext cx="4643994" cy="3845226"/>
          </a:xfrm>
          <a:prstGeom prst="rect">
            <a:avLst/>
          </a:prstGeom>
        </p:spPr>
      </p:pic>
      <p:pic>
        <p:nvPicPr>
          <p:cNvPr id="4" name="Picture 3" descr="gregorbac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1807" y="0"/>
            <a:ext cx="3175000" cy="3975100"/>
          </a:xfrm>
          <a:prstGeom prst="rect">
            <a:avLst/>
          </a:prstGeom>
        </p:spPr>
      </p:pic>
      <p:pic>
        <p:nvPicPr>
          <p:cNvPr id="5" name="Picture 4" descr="img_15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591" y="3408060"/>
            <a:ext cx="2159983" cy="3788607"/>
          </a:xfrm>
          <a:prstGeom prst="rect">
            <a:avLst/>
          </a:prstGeom>
        </p:spPr>
      </p:pic>
      <p:pic>
        <p:nvPicPr>
          <p:cNvPr id="6" name="Picture 5" descr="eec7bb45ad85caa6bd88aa5d54d9ea1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3242" y="3053603"/>
            <a:ext cx="3059985" cy="4007597"/>
          </a:xfrm>
          <a:prstGeom prst="rect">
            <a:avLst/>
          </a:prstGeom>
        </p:spPr>
      </p:pic>
      <p:sp>
        <p:nvSpPr>
          <p:cNvPr id="7" name="TextBox 6"/>
          <p:cNvSpPr txBox="1"/>
          <p:nvPr/>
        </p:nvSpPr>
        <p:spPr>
          <a:xfrm>
            <a:off x="6688667" y="4707467"/>
            <a:ext cx="4512737" cy="923330"/>
          </a:xfrm>
          <a:prstGeom prst="rect">
            <a:avLst/>
          </a:prstGeom>
          <a:noFill/>
        </p:spPr>
        <p:txBody>
          <a:bodyPr wrap="square" rtlCol="0">
            <a:spAutoFit/>
          </a:bodyPr>
          <a:lstStyle/>
          <a:p>
            <a:r>
              <a:rPr lang="en-US" dirty="0" smtClean="0"/>
              <a:t>Paintings and drawings </a:t>
            </a:r>
          </a:p>
          <a:p>
            <a:r>
              <a:rPr lang="en-US" dirty="0"/>
              <a:t>a</a:t>
            </a:r>
            <a:r>
              <a:rPr lang="en-US" dirty="0" smtClean="0"/>
              <a:t>re not yet held in </a:t>
            </a:r>
          </a:p>
          <a:p>
            <a:r>
              <a:rPr lang="en-US" dirty="0" smtClean="0"/>
              <a:t>separate collections</a:t>
            </a:r>
            <a:endParaRPr lang="en-US" dirty="0"/>
          </a:p>
        </p:txBody>
      </p:sp>
    </p:spTree>
    <p:extLst>
      <p:ext uri="{BB962C8B-B14F-4D97-AF65-F5344CB8AC3E}">
        <p14:creationId xmlns:p14="http://schemas.microsoft.com/office/powerpoint/2010/main" val="2468430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oseph-arnolds-the-curiosity-cabinet-of-the-dimpfel-family-of-wholesale-ironmongers-and-miners-from-regensbur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597" y="325964"/>
            <a:ext cx="7151994" cy="5363994"/>
          </a:xfrm>
          <a:prstGeom prst="rect">
            <a:avLst/>
          </a:prstGeom>
        </p:spPr>
      </p:pic>
      <p:sp>
        <p:nvSpPr>
          <p:cNvPr id="3" name="TextBox 2"/>
          <p:cNvSpPr txBox="1"/>
          <p:nvPr/>
        </p:nvSpPr>
        <p:spPr>
          <a:xfrm>
            <a:off x="135467" y="6248400"/>
            <a:ext cx="8775226" cy="369332"/>
          </a:xfrm>
          <a:prstGeom prst="rect">
            <a:avLst/>
          </a:prstGeom>
          <a:noFill/>
        </p:spPr>
        <p:txBody>
          <a:bodyPr wrap="square" rtlCol="0">
            <a:spAutoFit/>
          </a:bodyPr>
          <a:lstStyle/>
          <a:p>
            <a:r>
              <a:rPr lang="en-US" dirty="0" smtClean="0"/>
              <a:t>Cabinet of wonder of the Regensburg iron dealer and mining family Dimple (1608)</a:t>
            </a:r>
            <a:endParaRPr lang="en-US" dirty="0"/>
          </a:p>
        </p:txBody>
      </p:sp>
    </p:spTree>
    <p:extLst>
      <p:ext uri="{BB962C8B-B14F-4D97-AF65-F5344CB8AC3E}">
        <p14:creationId xmlns:p14="http://schemas.microsoft.com/office/powerpoint/2010/main" val="1963169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7199" y="1456267"/>
            <a:ext cx="5740401" cy="4524316"/>
          </a:xfrm>
          <a:prstGeom prst="rect">
            <a:avLst/>
          </a:prstGeom>
          <a:noFill/>
        </p:spPr>
        <p:txBody>
          <a:bodyPr wrap="square" rtlCol="0">
            <a:spAutoFit/>
          </a:bodyPr>
          <a:lstStyle/>
          <a:p>
            <a:endParaRPr lang="en-US" dirty="0" smtClean="0"/>
          </a:p>
          <a:p>
            <a:r>
              <a:rPr lang="en-US" b="1" dirty="0" smtClean="0"/>
              <a:t>The new advancement of knowledge ‘movement’ had </a:t>
            </a:r>
            <a:r>
              <a:rPr lang="en-US" b="1" dirty="0"/>
              <a:t>to meet two </a:t>
            </a:r>
            <a:r>
              <a:rPr lang="en-US" b="1" dirty="0" smtClean="0"/>
              <a:t>criteria in order to be accepted:</a:t>
            </a:r>
          </a:p>
          <a:p>
            <a:endParaRPr lang="en-US" dirty="0"/>
          </a:p>
          <a:p>
            <a:pPr marL="342900" indent="-342900">
              <a:buAutoNum type="arabicPeriod"/>
            </a:pPr>
            <a:r>
              <a:rPr lang="en-GB" dirty="0" smtClean="0"/>
              <a:t>The </a:t>
            </a:r>
            <a:r>
              <a:rPr lang="en-GB" dirty="0"/>
              <a:t>natural </a:t>
            </a:r>
            <a:r>
              <a:rPr lang="en-GB" dirty="0" smtClean="0"/>
              <a:t>philosopher</a:t>
            </a:r>
            <a:r>
              <a:rPr lang="en-GB" dirty="0"/>
              <a:t> </a:t>
            </a:r>
            <a:r>
              <a:rPr lang="en-GB" dirty="0" smtClean="0"/>
              <a:t>was </a:t>
            </a:r>
            <a:r>
              <a:rPr lang="en-GB" dirty="0"/>
              <a:t>required to embody certain virtues, in particular humility and </a:t>
            </a:r>
            <a:r>
              <a:rPr lang="en-GB" dirty="0" smtClean="0"/>
              <a:t>charity (not to appear ‘puffed up’ and self-obsessed)</a:t>
            </a:r>
          </a:p>
          <a:p>
            <a:pPr marL="342900" indent="-342900">
              <a:buAutoNum type="arabicPeriod"/>
            </a:pPr>
            <a:endParaRPr lang="en-GB" dirty="0" smtClean="0"/>
          </a:p>
          <a:p>
            <a:pPr marL="342900" indent="-342900">
              <a:buAutoNum type="arabicPeriod"/>
            </a:pPr>
            <a:r>
              <a:rPr lang="en-GB" dirty="0" smtClean="0"/>
              <a:t> The </a:t>
            </a:r>
            <a:r>
              <a:rPr lang="en-GB" dirty="0"/>
              <a:t>knowledge obtained </a:t>
            </a:r>
            <a:r>
              <a:rPr lang="en-GB" dirty="0" smtClean="0"/>
              <a:t>could not be ‘vain’ </a:t>
            </a:r>
            <a:r>
              <a:rPr lang="en-GB" dirty="0"/>
              <a:t>or </a:t>
            </a:r>
            <a:r>
              <a:rPr lang="en-GB" dirty="0" smtClean="0"/>
              <a:t>‘unprofitable’. It had to be ‘useful’ for general mankind. Moreover, it could not venture into ‘forbidden’ domains (e.g. magic, witchcraft but also, if to a lesser extent, to astrology or alchemy) </a:t>
            </a:r>
            <a:endParaRPr lang="en-GB" dirty="0"/>
          </a:p>
          <a:p>
            <a:r>
              <a:rPr lang="en-GB" dirty="0"/>
              <a:t> </a:t>
            </a:r>
          </a:p>
          <a:p>
            <a:endParaRPr lang="en-US" dirty="0" smtClean="0"/>
          </a:p>
          <a:p>
            <a:endParaRPr lang="en-US" dirty="0"/>
          </a:p>
        </p:txBody>
      </p:sp>
    </p:spTree>
    <p:extLst>
      <p:ext uri="{BB962C8B-B14F-4D97-AF65-F5344CB8AC3E}">
        <p14:creationId xmlns:p14="http://schemas.microsoft.com/office/powerpoint/2010/main" val="2312626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rancis_Bacon,_Viscount_St_Alban_from_NPG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7" y="0"/>
            <a:ext cx="5499232" cy="6858000"/>
          </a:xfrm>
          <a:prstGeom prst="rect">
            <a:avLst/>
          </a:prstGeom>
        </p:spPr>
      </p:pic>
      <p:sp>
        <p:nvSpPr>
          <p:cNvPr id="3" name="TextBox 2"/>
          <p:cNvSpPr txBox="1"/>
          <p:nvPr/>
        </p:nvSpPr>
        <p:spPr>
          <a:xfrm>
            <a:off x="5808134" y="1320800"/>
            <a:ext cx="3400572" cy="1754327"/>
          </a:xfrm>
          <a:prstGeom prst="rect">
            <a:avLst/>
          </a:prstGeom>
          <a:noFill/>
        </p:spPr>
        <p:txBody>
          <a:bodyPr wrap="square" rtlCol="0">
            <a:spAutoFit/>
          </a:bodyPr>
          <a:lstStyle/>
          <a:p>
            <a:r>
              <a:rPr lang="en-US" dirty="0"/>
              <a:t>Francis Bacon, </a:t>
            </a:r>
            <a:r>
              <a:rPr lang="en-US" dirty="0" smtClean="0"/>
              <a:t>1561</a:t>
            </a:r>
            <a:r>
              <a:rPr lang="en-US" dirty="0"/>
              <a:t> – </a:t>
            </a:r>
            <a:r>
              <a:rPr lang="en-US" dirty="0" smtClean="0"/>
              <a:t>1626) Lord Chancellor. Allegedly he died due to his experimentation with a frozen chicken which he conducted in order to understand food preservation!</a:t>
            </a:r>
            <a:endParaRPr lang="en-US" dirty="0"/>
          </a:p>
        </p:txBody>
      </p:sp>
      <p:sp>
        <p:nvSpPr>
          <p:cNvPr id="4" name="TextBox 3"/>
          <p:cNvSpPr txBox="1"/>
          <p:nvPr/>
        </p:nvSpPr>
        <p:spPr>
          <a:xfrm>
            <a:off x="5262165" y="4097867"/>
            <a:ext cx="4754372" cy="2862323"/>
          </a:xfrm>
          <a:prstGeom prst="rect">
            <a:avLst/>
          </a:prstGeom>
          <a:noFill/>
        </p:spPr>
        <p:txBody>
          <a:bodyPr wrap="square" rtlCol="0">
            <a:spAutoFit/>
          </a:bodyPr>
          <a:lstStyle/>
          <a:p>
            <a:r>
              <a:rPr lang="en-US" b="1" dirty="0"/>
              <a:t>Empiricism</a:t>
            </a:r>
            <a:r>
              <a:rPr lang="en-US" dirty="0"/>
              <a:t>:  a philosophical stance that </a:t>
            </a:r>
          </a:p>
          <a:p>
            <a:r>
              <a:rPr lang="en-US" dirty="0"/>
              <a:t>holds that all knowledge is rooted in the </a:t>
            </a:r>
          </a:p>
          <a:p>
            <a:r>
              <a:rPr lang="en-US" dirty="0"/>
              <a:t>senses and the experience that they </a:t>
            </a:r>
          </a:p>
          <a:p>
            <a:r>
              <a:rPr lang="en-US" dirty="0"/>
              <a:t>p</a:t>
            </a:r>
            <a:r>
              <a:rPr lang="en-US" dirty="0" smtClean="0"/>
              <a:t>rovide</a:t>
            </a:r>
          </a:p>
          <a:p>
            <a:endParaRPr lang="en-US" dirty="0"/>
          </a:p>
          <a:p>
            <a:r>
              <a:rPr lang="en-US" dirty="0" smtClean="0"/>
              <a:t>Bacon is celebrated as ‘the father’ of the </a:t>
            </a:r>
          </a:p>
          <a:p>
            <a:r>
              <a:rPr lang="en-US" dirty="0"/>
              <a:t>m</a:t>
            </a:r>
            <a:r>
              <a:rPr lang="en-US" dirty="0" smtClean="0"/>
              <a:t>odern scientific method.</a:t>
            </a:r>
          </a:p>
          <a:p>
            <a:r>
              <a:rPr lang="en-US" dirty="0" smtClean="0"/>
              <a:t>(we shall explore this in more detail </a:t>
            </a:r>
          </a:p>
          <a:p>
            <a:r>
              <a:rPr lang="en-US" dirty="0" smtClean="0"/>
              <a:t>next week! So, no panic about it now!)</a:t>
            </a:r>
            <a:endParaRPr lang="en-US" dirty="0"/>
          </a:p>
          <a:p>
            <a:endParaRPr lang="en-US" dirty="0"/>
          </a:p>
        </p:txBody>
      </p:sp>
    </p:spTree>
    <p:extLst>
      <p:ext uri="{BB962C8B-B14F-4D97-AF65-F5344CB8AC3E}">
        <p14:creationId xmlns:p14="http://schemas.microsoft.com/office/powerpoint/2010/main" val="61574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urbus_Francis_Bacon.jpg"/>
          <p:cNvPicPr>
            <a:picLocks noChangeAspect="1"/>
          </p:cNvPicPr>
          <p:nvPr/>
        </p:nvPicPr>
        <p:blipFill>
          <a:blip r:embed="rId2"/>
          <a:stretch>
            <a:fillRect/>
          </a:stretch>
        </p:blipFill>
        <p:spPr>
          <a:xfrm>
            <a:off x="0" y="831712"/>
            <a:ext cx="3990975" cy="4800601"/>
          </a:xfrm>
          <a:prstGeom prst="rect">
            <a:avLst/>
          </a:prstGeom>
        </p:spPr>
      </p:pic>
      <p:sp>
        <p:nvSpPr>
          <p:cNvPr id="8" name="TextBox 7"/>
          <p:cNvSpPr txBox="1"/>
          <p:nvPr/>
        </p:nvSpPr>
        <p:spPr>
          <a:xfrm>
            <a:off x="5287818" y="3071092"/>
            <a:ext cx="3377459" cy="646331"/>
          </a:xfrm>
          <a:prstGeom prst="rect">
            <a:avLst/>
          </a:prstGeom>
          <a:noFill/>
        </p:spPr>
        <p:txBody>
          <a:bodyPr wrap="square" rtlCol="0">
            <a:spAutoFit/>
          </a:bodyPr>
          <a:lstStyle/>
          <a:p>
            <a:endParaRPr lang="en-US" dirty="0" smtClean="0"/>
          </a:p>
          <a:p>
            <a:endParaRPr lang="en-US" dirty="0" smtClean="0"/>
          </a:p>
        </p:txBody>
      </p:sp>
      <p:sp>
        <p:nvSpPr>
          <p:cNvPr id="6" name="TextBox 5"/>
          <p:cNvSpPr txBox="1"/>
          <p:nvPr/>
        </p:nvSpPr>
        <p:spPr>
          <a:xfrm>
            <a:off x="3990975" y="1"/>
            <a:ext cx="4932892" cy="6463309"/>
          </a:xfrm>
          <a:prstGeom prst="rect">
            <a:avLst/>
          </a:prstGeom>
          <a:noFill/>
        </p:spPr>
        <p:txBody>
          <a:bodyPr wrap="square" rtlCol="0">
            <a:spAutoFit/>
          </a:bodyPr>
          <a:lstStyle/>
          <a:p>
            <a:endParaRPr lang="en-GB" dirty="0" smtClean="0"/>
          </a:p>
          <a:p>
            <a:endParaRPr lang="en-GB" dirty="0"/>
          </a:p>
          <a:p>
            <a:endParaRPr lang="en-GB" dirty="0" smtClean="0"/>
          </a:p>
          <a:p>
            <a:r>
              <a:rPr lang="en-GB" dirty="0" smtClean="0"/>
              <a:t>‘</a:t>
            </a:r>
            <a:r>
              <a:rPr lang="en-GB" dirty="0"/>
              <a:t>So as what so ever is not God but parcel of the world, he hath </a:t>
            </a:r>
            <a:r>
              <a:rPr lang="en-GB" b="1" i="1" dirty="0"/>
              <a:t>fitted it for the comprehension of man's mind</a:t>
            </a:r>
            <a:r>
              <a:rPr lang="en-GB" dirty="0"/>
              <a:t>, if man will open and dilate the powers of understanding as he may. But yet evermore it must be remembered that the least part of the knowledge passed to man by this so large a charter from God must be subject to that use for which God hath granted it; which is the </a:t>
            </a:r>
            <a:r>
              <a:rPr lang="en-GB" b="1" i="1" dirty="0"/>
              <a:t>benefit and relief of the state and society of man</a:t>
            </a:r>
            <a:r>
              <a:rPr lang="en-GB" dirty="0"/>
              <a:t>; for otherwise all manner of knowledge </a:t>
            </a:r>
            <a:r>
              <a:rPr lang="en-GB" dirty="0" err="1"/>
              <a:t>becometh</a:t>
            </a:r>
            <a:r>
              <a:rPr lang="en-GB" dirty="0"/>
              <a:t> malign and serpentine, and therefore as carrying the quality of the serpent's sting and malice it </a:t>
            </a:r>
            <a:r>
              <a:rPr lang="en-GB" dirty="0" err="1" smtClean="0"/>
              <a:t>maketh</a:t>
            </a:r>
            <a:r>
              <a:rPr lang="en-GB" dirty="0" smtClean="0"/>
              <a:t> </a:t>
            </a:r>
            <a:r>
              <a:rPr lang="en-GB" dirty="0"/>
              <a:t>the mind of man to swell</a:t>
            </a:r>
            <a:r>
              <a:rPr lang="en-GB"/>
              <a:t>; </a:t>
            </a:r>
            <a:r>
              <a:rPr lang="en-GB" smtClean="0"/>
              <a:t>as the </a:t>
            </a:r>
            <a:r>
              <a:rPr lang="en-GB" dirty="0"/>
              <a:t>Scripture </a:t>
            </a:r>
            <a:r>
              <a:rPr lang="en-GB" dirty="0" err="1"/>
              <a:t>saith</a:t>
            </a:r>
            <a:r>
              <a:rPr lang="en-GB" dirty="0"/>
              <a:t> excellently: </a:t>
            </a:r>
            <a:r>
              <a:rPr lang="en-GB" b="1" dirty="0"/>
              <a:t>knowledge </a:t>
            </a:r>
            <a:r>
              <a:rPr lang="en-GB" b="1" dirty="0" err="1"/>
              <a:t>bloweth</a:t>
            </a:r>
            <a:r>
              <a:rPr lang="en-GB" b="1" dirty="0"/>
              <a:t> up, but charity </a:t>
            </a:r>
            <a:r>
              <a:rPr lang="en-GB" b="1" dirty="0" err="1"/>
              <a:t>buildeth</a:t>
            </a:r>
            <a:r>
              <a:rPr lang="en-GB" b="1" dirty="0"/>
              <a:t> up</a:t>
            </a:r>
            <a:r>
              <a:rPr lang="en-GB" dirty="0"/>
              <a:t>.</a:t>
            </a:r>
            <a:r>
              <a:rPr lang="en-GB" dirty="0" smtClean="0"/>
              <a:t>’</a:t>
            </a:r>
          </a:p>
          <a:p>
            <a:endParaRPr lang="en-GB" dirty="0"/>
          </a:p>
          <a:p>
            <a:r>
              <a:rPr lang="en-GB" i="1" dirty="0" err="1" smtClean="0"/>
              <a:t>Valerius</a:t>
            </a:r>
            <a:r>
              <a:rPr lang="en-GB" i="1" dirty="0" smtClean="0"/>
              <a:t> Terminus: Of the Interpretation of Nature </a:t>
            </a:r>
            <a:r>
              <a:rPr lang="en-GB" dirty="0" smtClean="0"/>
              <a:t>(1603), p.3.</a:t>
            </a:r>
            <a:endParaRPr lang="en-GB" i="1" dirty="0"/>
          </a:p>
          <a:p>
            <a:endParaRPr lang="en-US" dirty="0"/>
          </a:p>
          <a:p>
            <a:endParaRPr lang="en-US" dirty="0"/>
          </a:p>
        </p:txBody>
      </p:sp>
    </p:spTree>
    <p:extLst>
      <p:ext uri="{BB962C8B-B14F-4D97-AF65-F5344CB8AC3E}">
        <p14:creationId xmlns:p14="http://schemas.microsoft.com/office/powerpoint/2010/main" val="1463896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on-1.jpg"/>
          <p:cNvPicPr>
            <a:picLocks noChangeAspect="1"/>
          </p:cNvPicPr>
          <p:nvPr/>
        </p:nvPicPr>
        <p:blipFill>
          <a:blip r:embed="rId2"/>
          <a:stretch>
            <a:fillRect/>
          </a:stretch>
        </p:blipFill>
        <p:spPr>
          <a:xfrm>
            <a:off x="0" y="254000"/>
            <a:ext cx="3775075" cy="6858000"/>
          </a:xfrm>
          <a:prstGeom prst="rect">
            <a:avLst/>
          </a:prstGeom>
        </p:spPr>
      </p:pic>
      <p:sp>
        <p:nvSpPr>
          <p:cNvPr id="2" name="TextBox 1"/>
          <p:cNvSpPr txBox="1"/>
          <p:nvPr/>
        </p:nvSpPr>
        <p:spPr>
          <a:xfrm>
            <a:off x="4267201" y="1066800"/>
            <a:ext cx="5781872" cy="369332"/>
          </a:xfrm>
          <a:prstGeom prst="rect">
            <a:avLst/>
          </a:prstGeom>
          <a:noFill/>
        </p:spPr>
        <p:txBody>
          <a:bodyPr wrap="square" rtlCol="0">
            <a:spAutoFit/>
          </a:bodyPr>
          <a:lstStyle/>
          <a:p>
            <a:r>
              <a:rPr lang="en-US" dirty="0"/>
              <a:t>The Advancement of Learning (</a:t>
            </a:r>
            <a:r>
              <a:rPr lang="en-US" dirty="0" smtClean="0"/>
              <a:t>1605) </a:t>
            </a:r>
            <a:endParaRPr lang="en-US" dirty="0"/>
          </a:p>
        </p:txBody>
      </p:sp>
      <p:sp>
        <p:nvSpPr>
          <p:cNvPr id="5" name="TextBox 4"/>
          <p:cNvSpPr txBox="1"/>
          <p:nvPr/>
        </p:nvSpPr>
        <p:spPr>
          <a:xfrm>
            <a:off x="4267201" y="1657138"/>
            <a:ext cx="3723602" cy="3416320"/>
          </a:xfrm>
          <a:prstGeom prst="rect">
            <a:avLst/>
          </a:prstGeom>
          <a:noFill/>
        </p:spPr>
        <p:txBody>
          <a:bodyPr wrap="square" rtlCol="0">
            <a:spAutoFit/>
          </a:bodyPr>
          <a:lstStyle/>
          <a:p>
            <a:r>
              <a:rPr lang="en-US" dirty="0"/>
              <a:t>The Great Instauration (</a:t>
            </a:r>
            <a:r>
              <a:rPr lang="en-US" dirty="0" smtClean="0"/>
              <a:t>1620)</a:t>
            </a:r>
          </a:p>
          <a:p>
            <a:endParaRPr lang="en-US" dirty="0" smtClean="0"/>
          </a:p>
          <a:p>
            <a:r>
              <a:rPr lang="en-US" dirty="0" err="1" smtClean="0"/>
              <a:t>Novum</a:t>
            </a:r>
            <a:r>
              <a:rPr lang="en-US" dirty="0" smtClean="0"/>
              <a:t> </a:t>
            </a:r>
            <a:r>
              <a:rPr lang="en-US" dirty="0" err="1"/>
              <a:t>Organum</a:t>
            </a:r>
            <a:r>
              <a:rPr lang="en-US" dirty="0"/>
              <a:t> (1620</a:t>
            </a:r>
            <a:r>
              <a:rPr lang="en-US" dirty="0" smtClean="0"/>
              <a:t>)</a:t>
            </a:r>
          </a:p>
          <a:p>
            <a:endParaRPr lang="en-US" dirty="0" smtClean="0"/>
          </a:p>
          <a:p>
            <a:r>
              <a:rPr lang="en-US" dirty="0" smtClean="0"/>
              <a:t>New Atlantis (1627)</a:t>
            </a:r>
          </a:p>
          <a:p>
            <a:endParaRPr lang="en-US" dirty="0"/>
          </a:p>
          <a:p>
            <a:r>
              <a:rPr lang="en-US" i="1" dirty="0"/>
              <a:t>Sylva </a:t>
            </a:r>
            <a:r>
              <a:rPr lang="en-US" i="1" dirty="0" err="1"/>
              <a:t>Sylvarum</a:t>
            </a:r>
            <a:r>
              <a:rPr lang="en-US" i="1" dirty="0"/>
              <a:t>, or Natural History</a:t>
            </a:r>
            <a:r>
              <a:rPr lang="en-US" dirty="0"/>
              <a:t> (1627)</a:t>
            </a:r>
            <a:endParaRPr lang="en-US" dirty="0" smtClean="0"/>
          </a:p>
          <a:p>
            <a:endParaRPr lang="en-US" dirty="0"/>
          </a:p>
          <a:p>
            <a:endParaRPr lang="en-US" dirty="0"/>
          </a:p>
          <a:p>
            <a:endParaRPr lang="en-US" dirty="0" smtClean="0"/>
          </a:p>
          <a:p>
            <a:r>
              <a:rPr lang="en-US" dirty="0" smtClean="0"/>
              <a:t> </a:t>
            </a:r>
            <a:endParaRPr lang="en-US" dirty="0"/>
          </a:p>
        </p:txBody>
      </p:sp>
      <p:sp>
        <p:nvSpPr>
          <p:cNvPr id="8" name="TextBox 7"/>
          <p:cNvSpPr txBox="1"/>
          <p:nvPr/>
        </p:nvSpPr>
        <p:spPr>
          <a:xfrm>
            <a:off x="4020079" y="4251519"/>
            <a:ext cx="5311343" cy="1200329"/>
          </a:xfrm>
          <a:prstGeom prst="rect">
            <a:avLst/>
          </a:prstGeom>
          <a:noFill/>
        </p:spPr>
        <p:txBody>
          <a:bodyPr wrap="square" rtlCol="0">
            <a:spAutoFit/>
          </a:bodyPr>
          <a:lstStyle/>
          <a:p>
            <a:r>
              <a:rPr lang="en-US" dirty="0" smtClean="0"/>
              <a:t>Daniel </a:t>
            </a:r>
            <a:r>
              <a:rPr lang="en-US" dirty="0"/>
              <a:t>12:4, "Many shall go to and fro, </a:t>
            </a:r>
            <a:r>
              <a:rPr lang="en-US" dirty="0" smtClean="0"/>
              <a:t>and</a:t>
            </a:r>
          </a:p>
          <a:p>
            <a:r>
              <a:rPr lang="en-US" dirty="0" smtClean="0"/>
              <a:t> </a:t>
            </a:r>
            <a:r>
              <a:rPr lang="en-US" dirty="0"/>
              <a:t>knowledge shall be increased </a:t>
            </a:r>
          </a:p>
          <a:p>
            <a:r>
              <a:rPr lang="en-US" dirty="0" smtClean="0"/>
              <a:t>(see title page of </a:t>
            </a:r>
            <a:r>
              <a:rPr lang="en-US" dirty="0" err="1" smtClean="0"/>
              <a:t>Novum</a:t>
            </a:r>
            <a:r>
              <a:rPr lang="en-US" dirty="0" smtClean="0"/>
              <a:t> </a:t>
            </a:r>
            <a:r>
              <a:rPr lang="en-US" dirty="0" err="1" smtClean="0"/>
              <a:t>Organum</a:t>
            </a:r>
            <a:r>
              <a:rPr lang="en-US" dirty="0" smtClean="0"/>
              <a:t>)</a:t>
            </a:r>
          </a:p>
          <a:p>
            <a:endParaRPr lang="en-US" b="1" dirty="0" smtClean="0"/>
          </a:p>
        </p:txBody>
      </p:sp>
    </p:spTree>
    <p:extLst>
      <p:ext uri="{BB962C8B-B14F-4D97-AF65-F5344CB8AC3E}">
        <p14:creationId xmlns:p14="http://schemas.microsoft.com/office/powerpoint/2010/main" val="7199983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816"/>
            <a:ext cx="8229600" cy="5668348"/>
          </a:xfrm>
        </p:spPr>
        <p:txBody>
          <a:bodyPr/>
          <a:lstStyle/>
          <a:p>
            <a:pPr marL="0" indent="0">
              <a:buNone/>
            </a:pPr>
            <a:r>
              <a:rPr lang="en-GB" dirty="0" smtClean="0"/>
              <a:t>“Christians </a:t>
            </a:r>
            <a:r>
              <a:rPr lang="en-GB" dirty="0"/>
              <a:t>have special knowledge of the extent to which curiosity is a natural and evil in man. The desire to increase in wisdom and in knowledge: that was the first ruin of mankind. That is the path by which it hurled itself into eternal </a:t>
            </a:r>
            <a:r>
              <a:rPr lang="en-GB" dirty="0" smtClean="0"/>
              <a:t>damnation”. </a:t>
            </a:r>
          </a:p>
          <a:p>
            <a:endParaRPr lang="en-GB" dirty="0"/>
          </a:p>
          <a:p>
            <a:pPr marL="0" indent="0">
              <a:buNone/>
            </a:pPr>
            <a:r>
              <a:rPr lang="en-GB" sz="2000" dirty="0" smtClean="0"/>
              <a:t>Michel de Montaigne, </a:t>
            </a:r>
            <a:r>
              <a:rPr lang="en-GB" sz="2000" i="1" dirty="0" smtClean="0"/>
              <a:t>An</a:t>
            </a:r>
            <a:r>
              <a:rPr lang="en-GB" sz="2000" dirty="0" smtClean="0"/>
              <a:t> </a:t>
            </a:r>
            <a:r>
              <a:rPr lang="en-GB" sz="2000" i="1" dirty="0"/>
              <a:t>Apology for Raymond </a:t>
            </a:r>
            <a:r>
              <a:rPr lang="en-GB" sz="2000" i="1" dirty="0" err="1" smtClean="0"/>
              <a:t>Sebond</a:t>
            </a:r>
            <a:r>
              <a:rPr lang="en-GB" sz="2000" i="1" dirty="0" smtClean="0"/>
              <a:t>, </a:t>
            </a:r>
            <a:r>
              <a:rPr lang="en-GB" sz="2000" dirty="0" smtClean="0"/>
              <a:t>1580</a:t>
            </a:r>
            <a:endParaRPr lang="en-GB" sz="2000" dirty="0"/>
          </a:p>
          <a:p>
            <a:endParaRPr lang="en-US" dirty="0"/>
          </a:p>
        </p:txBody>
      </p:sp>
    </p:spTree>
    <p:extLst>
      <p:ext uri="{BB962C8B-B14F-4D97-AF65-F5344CB8AC3E}">
        <p14:creationId xmlns:p14="http://schemas.microsoft.com/office/powerpoint/2010/main" val="1032392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42933" y="1896533"/>
            <a:ext cx="3725334" cy="2585323"/>
          </a:xfrm>
          <a:prstGeom prst="rect">
            <a:avLst/>
          </a:prstGeom>
        </p:spPr>
        <p:txBody>
          <a:bodyPr wrap="square">
            <a:spAutoFit/>
          </a:bodyPr>
          <a:lstStyle/>
          <a:p>
            <a:r>
              <a:rPr lang="en-GB" dirty="0"/>
              <a:t>"that they consider what are the true ends of knowledge, and that they seek it not either for pleasure of the mind, or for contention or for superiority to others, or for profit, or fame, or power, or any of these inferior things; </a:t>
            </a:r>
            <a:r>
              <a:rPr lang="en-GB" b="1" dirty="0"/>
              <a:t>but for the benefit and use of life; and that they perfect and govern it in </a:t>
            </a:r>
            <a:r>
              <a:rPr lang="en-GB" b="1" dirty="0" smtClean="0"/>
              <a:t>charity</a:t>
            </a:r>
            <a:r>
              <a:rPr lang="en-GB" dirty="0" smtClean="0"/>
              <a:t>’ </a:t>
            </a:r>
            <a:endParaRPr lang="en-US" dirty="0"/>
          </a:p>
        </p:txBody>
      </p:sp>
      <p:pic>
        <p:nvPicPr>
          <p:cNvPr id="5" name="Picture 4" descr="Pourbus_Francis_Bacon.jpg"/>
          <p:cNvPicPr>
            <a:picLocks noChangeAspect="1"/>
          </p:cNvPicPr>
          <p:nvPr/>
        </p:nvPicPr>
        <p:blipFill>
          <a:blip r:embed="rId2"/>
          <a:stretch>
            <a:fillRect/>
          </a:stretch>
        </p:blipFill>
        <p:spPr>
          <a:xfrm>
            <a:off x="474133" y="831712"/>
            <a:ext cx="3990975" cy="4800601"/>
          </a:xfrm>
          <a:prstGeom prst="rect">
            <a:avLst/>
          </a:prstGeom>
        </p:spPr>
      </p:pic>
    </p:spTree>
    <p:extLst>
      <p:ext uri="{BB962C8B-B14F-4D97-AF65-F5344CB8AC3E}">
        <p14:creationId xmlns:p14="http://schemas.microsoft.com/office/powerpoint/2010/main" val="30224829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8626_200811241602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267" y="846667"/>
            <a:ext cx="7112000" cy="4470400"/>
          </a:xfrm>
          <a:prstGeom prst="rect">
            <a:avLst/>
          </a:prstGeom>
        </p:spPr>
      </p:pic>
      <p:sp>
        <p:nvSpPr>
          <p:cNvPr id="5" name="TextBox 4"/>
          <p:cNvSpPr txBox="1"/>
          <p:nvPr/>
        </p:nvSpPr>
        <p:spPr>
          <a:xfrm>
            <a:off x="948267" y="5706533"/>
            <a:ext cx="7645898" cy="646331"/>
          </a:xfrm>
          <a:prstGeom prst="rect">
            <a:avLst/>
          </a:prstGeom>
          <a:noFill/>
        </p:spPr>
        <p:txBody>
          <a:bodyPr wrap="square" rtlCol="0">
            <a:spAutoFit/>
          </a:bodyPr>
          <a:lstStyle/>
          <a:p>
            <a:r>
              <a:rPr lang="en-US" dirty="0" smtClean="0"/>
              <a:t>Royal Society, founded in 1660. Francis Bacon is on the right; Charles II </a:t>
            </a:r>
            <a:endParaRPr lang="en-US" dirty="0"/>
          </a:p>
          <a:p>
            <a:r>
              <a:rPr lang="en-US" dirty="0" smtClean="0"/>
              <a:t>in the middle </a:t>
            </a:r>
            <a:endParaRPr lang="en-US" dirty="0"/>
          </a:p>
        </p:txBody>
      </p:sp>
    </p:spTree>
    <p:extLst>
      <p:ext uri="{BB962C8B-B14F-4D97-AF65-F5344CB8AC3E}">
        <p14:creationId xmlns:p14="http://schemas.microsoft.com/office/powerpoint/2010/main" val="42731330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45067" y="-1880145"/>
            <a:ext cx="7992533" cy="8679298"/>
          </a:xfrm>
          <a:prstGeom prst="rect">
            <a:avLst/>
          </a:prstGeom>
        </p:spPr>
        <p:txBody>
          <a:bodyPr wrap="square">
            <a:spAutoFit/>
          </a:bodyPr>
          <a:lstStyle/>
          <a:p>
            <a:r>
              <a:rPr lang="en-GB" dirty="0" smtClean="0"/>
              <a:t>‘</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r>
              <a:rPr lang="en-GB" dirty="0" smtClean="0"/>
              <a:t>‘Twenty</a:t>
            </a:r>
            <a:r>
              <a:rPr lang="en-GB" dirty="0"/>
              <a:t>-first-century economies are rewarding those who have an unquenchable desire to discover, learn and accumulate a wide range of knowledge</a:t>
            </a:r>
            <a:r>
              <a:rPr lang="en-GB" dirty="0" smtClean="0"/>
              <a:t>. </a:t>
            </a:r>
            <a:r>
              <a:rPr lang="en-GB" b="1" dirty="0" smtClean="0"/>
              <a:t>It’s no longer just about who or what you know, but how much you </a:t>
            </a:r>
            <a:r>
              <a:rPr lang="en-GB" b="1" i="1" dirty="0" smtClean="0"/>
              <a:t>want</a:t>
            </a:r>
            <a:r>
              <a:rPr lang="en-GB" b="1" dirty="0" smtClean="0"/>
              <a:t> to know</a:t>
            </a:r>
            <a:r>
              <a:rPr lang="en-GB" dirty="0" smtClean="0"/>
              <a:t>. </a:t>
            </a:r>
            <a:r>
              <a:rPr lang="en-GB" dirty="0"/>
              <a:t>The curious are more likely to stay in education for longer. </a:t>
            </a:r>
            <a:r>
              <a:rPr lang="en-GB" b="1" dirty="0"/>
              <a:t>A hungry mind </a:t>
            </a:r>
            <a:r>
              <a:rPr lang="en-GB" dirty="0" smtClean="0"/>
              <a:t>isn’t </a:t>
            </a:r>
            <a:r>
              <a:rPr lang="en-GB" dirty="0"/>
              <a:t>the only trait you need to do well at </a:t>
            </a:r>
            <a:r>
              <a:rPr lang="en-GB" dirty="0" smtClean="0"/>
              <a:t>school… it </a:t>
            </a:r>
            <a:r>
              <a:rPr lang="en-GB" dirty="0"/>
              <a:t>is </a:t>
            </a:r>
            <a:r>
              <a:rPr lang="en-GB" b="1" dirty="0"/>
              <a:t>the best single predictor of achievement, allied as it is with the other two quantifiably important traits: intelligence and conscientiousness. </a:t>
            </a:r>
            <a:r>
              <a:rPr lang="en-GB" dirty="0"/>
              <a:t>Students entering the workplace need to stay curious, because the wages for routine intellectual work, even in professional industries such as accountancy and law, are falling. Technology is rapidly taking over tasks historically performed by human beings, and </a:t>
            </a:r>
            <a:r>
              <a:rPr lang="en-GB" b="1" dirty="0"/>
              <a:t>it’s no longer enough to be merely competent or smart: computers are both. But no computer can yet be said to be curious</a:t>
            </a:r>
            <a:r>
              <a:rPr lang="en-GB" dirty="0"/>
              <a:t>. As the technology writer Kevin Kelly puts it, “Machines are for answers; humans are for questions</a:t>
            </a:r>
            <a:r>
              <a:rPr lang="en-GB" dirty="0" smtClean="0"/>
              <a:t>.</a:t>
            </a:r>
          </a:p>
          <a:p>
            <a:r>
              <a:rPr lang="en-GB" dirty="0" smtClean="0"/>
              <a:t>….</a:t>
            </a:r>
            <a:endParaRPr lang="en-GB" dirty="0"/>
          </a:p>
          <a:p>
            <a:r>
              <a:rPr lang="en-GB" dirty="0"/>
              <a:t>Industries are growing more complex and unpredictable and employers are increasingly looking for curious learners: people with an aptitude for cognitively demanding work and a thirst for knowledge…</a:t>
            </a:r>
            <a:r>
              <a:rPr lang="en-GB" b="1" dirty="0"/>
              <a:t>Curiosity may be a fundamental human trait but intellectual curiosity is hard work. It requires a willingness to learn things that can seem pointless at the time but turn out to be useful later, and to perform boring tasks such as writing out equations over and over again</a:t>
            </a:r>
            <a:r>
              <a:rPr lang="en-GB" dirty="0"/>
              <a:t>…’</a:t>
            </a:r>
          </a:p>
          <a:p>
            <a:endParaRPr lang="en-GB" dirty="0" smtClean="0"/>
          </a:p>
          <a:p>
            <a:r>
              <a:rPr lang="en-GB" dirty="0" smtClean="0"/>
              <a:t>Ian </a:t>
            </a:r>
            <a:r>
              <a:rPr lang="en-GB" dirty="0"/>
              <a:t>Leslie, http://</a:t>
            </a:r>
            <a:r>
              <a:rPr lang="en-GB" dirty="0" err="1"/>
              <a:t>www.newstatesman.com</a:t>
            </a:r>
            <a:r>
              <a:rPr lang="en-GB" dirty="0"/>
              <a:t>/culture/2014/05/why-curiosity-will-rule-modern-world</a:t>
            </a:r>
          </a:p>
        </p:txBody>
      </p:sp>
    </p:spTree>
    <p:extLst>
      <p:ext uri="{BB962C8B-B14F-4D97-AF65-F5344CB8AC3E}">
        <p14:creationId xmlns:p14="http://schemas.microsoft.com/office/powerpoint/2010/main" val="932648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75980" y="541867"/>
            <a:ext cx="4747886" cy="5632312"/>
          </a:xfrm>
          <a:prstGeom prst="rect">
            <a:avLst/>
          </a:prstGeom>
        </p:spPr>
        <p:txBody>
          <a:bodyPr wrap="square">
            <a:spAutoFit/>
          </a:bodyPr>
          <a:lstStyle/>
          <a:p>
            <a:r>
              <a:rPr lang="en-GB" dirty="0"/>
              <a:t>‘</a:t>
            </a:r>
            <a:r>
              <a:rPr lang="en-GB" b="1" dirty="0"/>
              <a:t>I suspect I might be one of the most curious entrepreneurs alive today</a:t>
            </a:r>
            <a:r>
              <a:rPr lang="en-GB" dirty="0"/>
              <a:t>, </a:t>
            </a:r>
            <a:r>
              <a:rPr lang="en-GB" b="1" dirty="0"/>
              <a:t>in that most entrepreneurs just specialize in one area, because I keep on</a:t>
            </a:r>
            <a:r>
              <a:rPr lang="en-GB" dirty="0"/>
              <a:t> - you know, I'll fly in America on - have done for many years on dirty, horrible, big American carriers, and my curiosity drives me to think I can do better. "Let's set up Virgin America." Somebody tells me that 80 per cent of the species in the ocean have not been discovered, so I think, well, maybe we should try to build a submarine to go down to the bottom of the oceans and explore them</a:t>
            </a:r>
            <a:r>
              <a:rPr lang="en-GB" dirty="0" smtClean="0"/>
              <a:t>…</a:t>
            </a:r>
          </a:p>
          <a:p>
            <a:endParaRPr lang="en-GB" dirty="0"/>
          </a:p>
          <a:p>
            <a:r>
              <a:rPr lang="en-GB" dirty="0" smtClean="0"/>
              <a:t>I </a:t>
            </a:r>
            <a:r>
              <a:rPr lang="en-GB" dirty="0"/>
              <a:t>love learning, and I just find that my general motto in life - "Screw it, just do it" - is great fun. Sometimes we fall flat on our face. Sometimes we succeed. But I'm learning all the time because I'm a curious person.</a:t>
            </a:r>
            <a:r>
              <a:rPr lang="en-GB" dirty="0" smtClean="0"/>
              <a:t>’</a:t>
            </a:r>
          </a:p>
          <a:p>
            <a:endParaRPr lang="en-GB" dirty="0" smtClean="0"/>
          </a:p>
          <a:p>
            <a:r>
              <a:rPr lang="en-GB" dirty="0" smtClean="0"/>
              <a:t>Sir Richard Branson</a:t>
            </a:r>
            <a:endParaRPr lang="en-GB" dirty="0"/>
          </a:p>
        </p:txBody>
      </p:sp>
      <p:pic>
        <p:nvPicPr>
          <p:cNvPr id="7" name="Picture 6" descr="o-RICHARD-BRANSON-STEWARDESS-faceboo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 y="1557892"/>
            <a:ext cx="4175962" cy="3140149"/>
          </a:xfrm>
          <a:prstGeom prst="rect">
            <a:avLst/>
          </a:prstGeom>
        </p:spPr>
      </p:pic>
    </p:spTree>
    <p:extLst>
      <p:ext uri="{BB962C8B-B14F-4D97-AF65-F5344CB8AC3E}">
        <p14:creationId xmlns:p14="http://schemas.microsoft.com/office/powerpoint/2010/main" val="278051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0279" y="1398526"/>
            <a:ext cx="6634222" cy="4801315"/>
          </a:xfrm>
          <a:prstGeom prst="rect">
            <a:avLst/>
          </a:prstGeom>
          <a:noFill/>
        </p:spPr>
        <p:txBody>
          <a:bodyPr wrap="square" rtlCol="0">
            <a:spAutoFit/>
          </a:bodyPr>
          <a:lstStyle/>
          <a:p>
            <a:r>
              <a:rPr lang="en-US" dirty="0" smtClean="0"/>
              <a:t>Among the ancient authorities ‘curiosity’ was not inherently ‘bad’:</a:t>
            </a:r>
          </a:p>
          <a:p>
            <a:endParaRPr lang="en-US" dirty="0"/>
          </a:p>
          <a:p>
            <a:r>
              <a:rPr lang="en-US" dirty="0" smtClean="0"/>
              <a:t>Aristotle saw it as a human trait but was not too interested in discussing it in detail.</a:t>
            </a:r>
          </a:p>
          <a:p>
            <a:endParaRPr lang="en-US" dirty="0"/>
          </a:p>
          <a:p>
            <a:r>
              <a:rPr lang="en-US" dirty="0" smtClean="0"/>
              <a:t>The Roman philosopher Seneca – who discussed it a lot   – was not negative either,  just cautious. Too much, he thought is not good because it imbalances the character of a person.</a:t>
            </a:r>
          </a:p>
          <a:p>
            <a:endParaRPr lang="en-US" dirty="0"/>
          </a:p>
          <a:p>
            <a:endParaRPr lang="en-US" dirty="0" smtClean="0"/>
          </a:p>
          <a:p>
            <a:r>
              <a:rPr lang="en-GB" dirty="0"/>
              <a:t>	</a:t>
            </a:r>
            <a:r>
              <a:rPr lang="en-GB" dirty="0" smtClean="0"/>
              <a:t>‘The </a:t>
            </a:r>
            <a:r>
              <a:rPr lang="en-GB" dirty="0"/>
              <a:t>desire to know more than enough is a form of </a:t>
            </a:r>
            <a:r>
              <a:rPr lang="en-GB" dirty="0" smtClean="0"/>
              <a:t>	intemperance</a:t>
            </a:r>
            <a:r>
              <a:rPr lang="en-GB" dirty="0"/>
              <a:t>’. </a:t>
            </a:r>
            <a:endParaRPr lang="en-GB" dirty="0" smtClean="0"/>
          </a:p>
          <a:p>
            <a:endParaRPr lang="en-GB" dirty="0"/>
          </a:p>
          <a:p>
            <a:endParaRPr lang="en-GB" dirty="0" smtClean="0"/>
          </a:p>
          <a:p>
            <a:r>
              <a:rPr lang="en-GB" dirty="0" smtClean="0"/>
              <a:t>So, before the advent of Christianity ‘curiosity’ seemed not be have been a particular problem.</a:t>
            </a:r>
            <a:endParaRPr lang="en-GB" dirty="0"/>
          </a:p>
          <a:p>
            <a:r>
              <a:rPr lang="en-US" dirty="0" smtClean="0"/>
              <a:t> </a:t>
            </a:r>
            <a:endParaRPr lang="en-US" dirty="0"/>
          </a:p>
        </p:txBody>
      </p:sp>
      <p:sp>
        <p:nvSpPr>
          <p:cNvPr id="3" name="TextBox 2"/>
          <p:cNvSpPr txBox="1"/>
          <p:nvPr/>
        </p:nvSpPr>
        <p:spPr>
          <a:xfrm>
            <a:off x="1871408" y="818866"/>
            <a:ext cx="2555094" cy="369332"/>
          </a:xfrm>
          <a:prstGeom prst="rect">
            <a:avLst/>
          </a:prstGeom>
          <a:noFill/>
        </p:spPr>
        <p:txBody>
          <a:bodyPr wrap="none" rtlCol="0">
            <a:spAutoFit/>
          </a:bodyPr>
          <a:lstStyle/>
          <a:p>
            <a:r>
              <a:rPr lang="en-US" b="1" dirty="0" smtClean="0"/>
              <a:t>The Career of ‘Curiosity’:</a:t>
            </a:r>
            <a:endParaRPr lang="en-US" b="1" dirty="0"/>
          </a:p>
        </p:txBody>
      </p:sp>
    </p:spTree>
    <p:extLst>
      <p:ext uri="{BB962C8B-B14F-4D97-AF65-F5344CB8AC3E}">
        <p14:creationId xmlns:p14="http://schemas.microsoft.com/office/powerpoint/2010/main" val="310677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Augustine-ic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869" y="702736"/>
            <a:ext cx="4173434" cy="5474796"/>
          </a:xfrm>
          <a:prstGeom prst="rect">
            <a:avLst/>
          </a:prstGeom>
        </p:spPr>
      </p:pic>
      <p:sp>
        <p:nvSpPr>
          <p:cNvPr id="3" name="TextBox 2"/>
          <p:cNvSpPr txBox="1"/>
          <p:nvPr/>
        </p:nvSpPr>
        <p:spPr>
          <a:xfrm>
            <a:off x="4538133" y="1515533"/>
            <a:ext cx="3962399" cy="4524316"/>
          </a:xfrm>
          <a:prstGeom prst="rect">
            <a:avLst/>
          </a:prstGeom>
          <a:noFill/>
        </p:spPr>
        <p:txBody>
          <a:bodyPr wrap="square" rtlCol="0">
            <a:spAutoFit/>
          </a:bodyPr>
          <a:lstStyle/>
          <a:p>
            <a:endParaRPr lang="en-US" dirty="0" smtClean="0"/>
          </a:p>
          <a:p>
            <a:endParaRPr lang="en-US" dirty="0"/>
          </a:p>
          <a:p>
            <a:r>
              <a:rPr lang="en-US" dirty="0" err="1" smtClean="0"/>
              <a:t>Augustinus</a:t>
            </a:r>
            <a:r>
              <a:rPr lang="en-US" dirty="0" smtClean="0"/>
              <a:t> of Hippo (354 – 430 BC)</a:t>
            </a:r>
          </a:p>
          <a:p>
            <a:endParaRPr lang="en-US" dirty="0"/>
          </a:p>
          <a:p>
            <a:r>
              <a:rPr lang="en-US" i="1" dirty="0" smtClean="0"/>
              <a:t>The Confessions</a:t>
            </a:r>
            <a:r>
              <a:rPr lang="en-US" dirty="0" smtClean="0"/>
              <a:t>: autobiography in 13 volumes written by Augustine when he was around 40 years old. It outlines his sinful youth and eventual conversion to Christianity. It is considered to be the first autobiographical work in the West and became a model for many other autobiographical writers during the Middle Ages until roughly the 17</a:t>
            </a:r>
            <a:r>
              <a:rPr lang="en-US" baseline="30000" dirty="0" smtClean="0"/>
              <a:t>th</a:t>
            </a:r>
            <a:r>
              <a:rPr lang="en-US" dirty="0" smtClean="0"/>
              <a:t> century. </a:t>
            </a:r>
          </a:p>
          <a:p>
            <a:endParaRPr lang="en-US" dirty="0"/>
          </a:p>
          <a:p>
            <a:endParaRPr lang="en-US" i="1" dirty="0"/>
          </a:p>
        </p:txBody>
      </p:sp>
    </p:spTree>
    <p:extLst>
      <p:ext uri="{BB962C8B-B14F-4D97-AF65-F5344CB8AC3E}">
        <p14:creationId xmlns:p14="http://schemas.microsoft.com/office/powerpoint/2010/main" val="1029800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05467" y="892877"/>
            <a:ext cx="5452533" cy="4801315"/>
          </a:xfrm>
          <a:prstGeom prst="rect">
            <a:avLst/>
          </a:prstGeom>
        </p:spPr>
        <p:txBody>
          <a:bodyPr wrap="square">
            <a:spAutoFit/>
          </a:bodyPr>
          <a:lstStyle/>
          <a:p>
            <a:r>
              <a:rPr lang="en-GB" b="1" dirty="0" smtClean="0"/>
              <a:t>1. Curiosity and the sin of lust:</a:t>
            </a:r>
            <a:endParaRPr lang="en-GB" dirty="0" smtClean="0"/>
          </a:p>
          <a:p>
            <a:endParaRPr lang="en-GB" dirty="0" smtClean="0"/>
          </a:p>
          <a:p>
            <a:r>
              <a:rPr lang="en-GB" dirty="0" smtClean="0"/>
              <a:t>‘</a:t>
            </a:r>
            <a:r>
              <a:rPr lang="en-GB" dirty="0"/>
              <a:t>Besides this there is yet another form of temptation still more complex in its  peril. For in addition to the fleshly appetite which strives for the gratification of all senses and pleasures--in which its slaves perish because they separate themselves from thee-</a:t>
            </a:r>
            <a:r>
              <a:rPr lang="en-GB" b="1" dirty="0"/>
              <a:t>-there is also a certain vain and curious longing in the soul, rooted in the same bodily senses, which is cloaked under the name of </a:t>
            </a:r>
          </a:p>
          <a:p>
            <a:r>
              <a:rPr lang="en-GB" b="1" dirty="0"/>
              <a:t>knowledge and learning</a:t>
            </a:r>
            <a:r>
              <a:rPr lang="en-GB" dirty="0"/>
              <a:t>; not having pleasure in the flesh, but striving for new experiences through the flesh</a:t>
            </a:r>
            <a:r>
              <a:rPr lang="en-GB" dirty="0" smtClean="0"/>
              <a:t>.</a:t>
            </a:r>
          </a:p>
          <a:p>
            <a:endParaRPr lang="en-GB" dirty="0"/>
          </a:p>
          <a:p>
            <a:r>
              <a:rPr lang="en-GB" dirty="0" smtClean="0"/>
              <a:t>This </a:t>
            </a:r>
            <a:r>
              <a:rPr lang="en-GB" dirty="0"/>
              <a:t>longing--since its origin is our appetite for learning, and since </a:t>
            </a:r>
            <a:r>
              <a:rPr lang="en-GB" b="1" dirty="0"/>
              <a:t>the sight is the chief of our senses in the acquisition of knowledge--is called in the divine language “the lust of the eyes</a:t>
            </a:r>
            <a:r>
              <a:rPr lang="en-GB" dirty="0" smtClean="0"/>
              <a:t>.’ (Augustine</a:t>
            </a:r>
            <a:r>
              <a:rPr lang="en-GB" i="1" dirty="0" smtClean="0"/>
              <a:t>, Confessions</a:t>
            </a:r>
            <a:r>
              <a:rPr lang="en-GB" dirty="0" smtClean="0"/>
              <a:t>)</a:t>
            </a:r>
            <a:endParaRPr lang="en-GB" dirty="0"/>
          </a:p>
          <a:p>
            <a:r>
              <a:rPr lang="en-US" dirty="0"/>
              <a:t> </a:t>
            </a:r>
            <a:endParaRPr lang="en-GB" dirty="0"/>
          </a:p>
        </p:txBody>
      </p:sp>
    </p:spTree>
    <p:extLst>
      <p:ext uri="{BB962C8B-B14F-4D97-AF65-F5344CB8AC3E}">
        <p14:creationId xmlns:p14="http://schemas.microsoft.com/office/powerpoint/2010/main" val="415643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31333" y="846668"/>
            <a:ext cx="5926667" cy="4247317"/>
          </a:xfrm>
          <a:prstGeom prst="rect">
            <a:avLst/>
          </a:prstGeom>
        </p:spPr>
        <p:txBody>
          <a:bodyPr wrap="square">
            <a:spAutoFit/>
          </a:bodyPr>
          <a:lstStyle/>
          <a:p>
            <a:r>
              <a:rPr lang="en-US" b="1" dirty="0" smtClean="0"/>
              <a:t>2. Curiosity related to the sin of pride:</a:t>
            </a:r>
          </a:p>
          <a:p>
            <a:endParaRPr lang="en-US" dirty="0"/>
          </a:p>
          <a:p>
            <a:r>
              <a:rPr lang="en-US" dirty="0" smtClean="0"/>
              <a:t>‘</a:t>
            </a:r>
            <a:r>
              <a:rPr lang="en-US" dirty="0"/>
              <a:t>investigate the works of nature, which do not concern us and which it is useless to know, but which people desire to know only for the sake of knowing’. </a:t>
            </a:r>
            <a:endParaRPr lang="en-US" dirty="0" smtClean="0"/>
          </a:p>
          <a:p>
            <a:endParaRPr lang="en-US" dirty="0"/>
          </a:p>
          <a:p>
            <a:r>
              <a:rPr lang="en-US" dirty="0"/>
              <a:t>‘The proud cannot find you (God), even though with curious skills they number the stars and grains of sand, and measure the starry heavens, and track the courses of the planets…</a:t>
            </a:r>
            <a:r>
              <a:rPr lang="en-US" b="1" dirty="0"/>
              <a:t>People that do not know these things marvel and are amazed, and those that know them exult and are puffed up. </a:t>
            </a:r>
            <a:r>
              <a:rPr lang="en-US" dirty="0"/>
              <a:t>And turning from your light impious pride, they foresee an eclipse of the sun far in the future but even in the present do not see their own eclipse’</a:t>
            </a:r>
            <a:r>
              <a:rPr lang="en-GB" dirty="0" smtClean="0">
                <a:effectLst/>
              </a:rPr>
              <a:t> </a:t>
            </a:r>
            <a:endParaRPr lang="en-US" dirty="0" smtClean="0"/>
          </a:p>
          <a:p>
            <a:endParaRPr lang="en-US" dirty="0"/>
          </a:p>
        </p:txBody>
      </p:sp>
      <p:sp>
        <p:nvSpPr>
          <p:cNvPr id="2" name="TextBox 1"/>
          <p:cNvSpPr txBox="1"/>
          <p:nvPr/>
        </p:nvSpPr>
        <p:spPr>
          <a:xfrm>
            <a:off x="558800" y="5486400"/>
            <a:ext cx="8348059" cy="369332"/>
          </a:xfrm>
          <a:prstGeom prst="rect">
            <a:avLst/>
          </a:prstGeom>
          <a:noFill/>
        </p:spPr>
        <p:txBody>
          <a:bodyPr wrap="square" rtlCol="0">
            <a:spAutoFit/>
          </a:bodyPr>
          <a:lstStyle/>
          <a:p>
            <a:r>
              <a:rPr lang="en-US" dirty="0" smtClean="0"/>
              <a:t>‘Wonder’ is the appropriate way to approach the natural world, according to Augustine</a:t>
            </a:r>
            <a:endParaRPr lang="en-US" dirty="0"/>
          </a:p>
        </p:txBody>
      </p:sp>
    </p:spTree>
    <p:extLst>
      <p:ext uri="{BB962C8B-B14F-4D97-AF65-F5344CB8AC3E}">
        <p14:creationId xmlns:p14="http://schemas.microsoft.com/office/powerpoint/2010/main" val="22815284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43986" y="1305446"/>
            <a:ext cx="9420216" cy="1200329"/>
          </a:xfrm>
          <a:prstGeom prst="rect">
            <a:avLst/>
          </a:prstGeom>
          <a:noFill/>
        </p:spPr>
        <p:txBody>
          <a:bodyPr wrap="square" rtlCol="0">
            <a:spAutoFit/>
          </a:bodyPr>
          <a:lstStyle/>
          <a:p>
            <a:r>
              <a:rPr lang="en-US" dirty="0" smtClean="0"/>
              <a:t>Thomas Aquinas (1225 – 1274), Dominican</a:t>
            </a:r>
          </a:p>
          <a:p>
            <a:r>
              <a:rPr lang="en-US" dirty="0"/>
              <a:t>f</a:t>
            </a:r>
            <a:r>
              <a:rPr lang="en-US" dirty="0" smtClean="0"/>
              <a:t>riar and priest. </a:t>
            </a:r>
            <a:r>
              <a:rPr lang="en-US" dirty="0"/>
              <a:t>H</a:t>
            </a:r>
            <a:r>
              <a:rPr lang="en-US" dirty="0" smtClean="0"/>
              <a:t>e is was known for his attempt to</a:t>
            </a:r>
          </a:p>
          <a:p>
            <a:r>
              <a:rPr lang="en-US" dirty="0" smtClean="0"/>
              <a:t>synthesize Aristotelian philosophy with the </a:t>
            </a:r>
          </a:p>
          <a:p>
            <a:r>
              <a:rPr lang="en-US" dirty="0" smtClean="0"/>
              <a:t>principles of </a:t>
            </a:r>
            <a:r>
              <a:rPr lang="en-US" dirty="0"/>
              <a:t>C</a:t>
            </a:r>
            <a:r>
              <a:rPr lang="en-US" dirty="0" smtClean="0"/>
              <a:t>hristianity. </a:t>
            </a:r>
            <a:endParaRPr lang="en-US" dirty="0"/>
          </a:p>
        </p:txBody>
      </p:sp>
      <p:sp>
        <p:nvSpPr>
          <p:cNvPr id="3" name="TextBox 2"/>
          <p:cNvSpPr txBox="1"/>
          <p:nvPr/>
        </p:nvSpPr>
        <p:spPr>
          <a:xfrm>
            <a:off x="4021861" y="3510590"/>
            <a:ext cx="4939127" cy="1477328"/>
          </a:xfrm>
          <a:prstGeom prst="rect">
            <a:avLst/>
          </a:prstGeom>
          <a:noFill/>
        </p:spPr>
        <p:txBody>
          <a:bodyPr wrap="square" rtlCol="0">
            <a:spAutoFit/>
          </a:bodyPr>
          <a:lstStyle/>
          <a:p>
            <a:r>
              <a:rPr lang="en-US" dirty="0" err="1" smtClean="0"/>
              <a:t>Albertus</a:t>
            </a:r>
            <a:r>
              <a:rPr lang="en-US" dirty="0" smtClean="0"/>
              <a:t> Magnus (before 1200 –1280), also</a:t>
            </a:r>
          </a:p>
          <a:p>
            <a:r>
              <a:rPr lang="en-US" dirty="0" smtClean="0"/>
              <a:t> known as Albert the Great, was a Catholic bishop </a:t>
            </a:r>
          </a:p>
          <a:p>
            <a:r>
              <a:rPr lang="en-US" dirty="0" smtClean="0"/>
              <a:t>and became a Catholic saint</a:t>
            </a:r>
          </a:p>
          <a:p>
            <a:r>
              <a:rPr lang="en-US" dirty="0" smtClean="0"/>
              <a:t>First important commentaries on all of Aristotle’s writings.</a:t>
            </a:r>
            <a:endParaRPr lang="en-US" dirty="0"/>
          </a:p>
        </p:txBody>
      </p:sp>
      <p:pic>
        <p:nvPicPr>
          <p:cNvPr id="4" name="Picture 3" descr="Vincenzo_onofri,_sant'alberto_magno,_149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15154"/>
            <a:ext cx="3743986" cy="3135657"/>
          </a:xfrm>
          <a:prstGeom prst="rect">
            <a:avLst/>
          </a:prstGeom>
        </p:spPr>
      </p:pic>
      <p:pic>
        <p:nvPicPr>
          <p:cNvPr id="6" name="Picture 5" descr="watermar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86" y="16056"/>
            <a:ext cx="2771977" cy="2771977"/>
          </a:xfrm>
          <a:prstGeom prst="rect">
            <a:avLst/>
          </a:prstGeom>
        </p:spPr>
      </p:pic>
      <p:sp>
        <p:nvSpPr>
          <p:cNvPr id="7" name="TextBox 6"/>
          <p:cNvSpPr txBox="1"/>
          <p:nvPr/>
        </p:nvSpPr>
        <p:spPr>
          <a:xfrm>
            <a:off x="3743986" y="211695"/>
            <a:ext cx="5348859" cy="646331"/>
          </a:xfrm>
          <a:prstGeom prst="rect">
            <a:avLst/>
          </a:prstGeom>
          <a:noFill/>
        </p:spPr>
        <p:txBody>
          <a:bodyPr wrap="square" rtlCol="0">
            <a:spAutoFit/>
          </a:bodyPr>
          <a:lstStyle/>
          <a:p>
            <a:r>
              <a:rPr lang="en-US" b="1" dirty="0" smtClean="0"/>
              <a:t>Problem: How to align the vice of curiosity with</a:t>
            </a:r>
          </a:p>
          <a:p>
            <a:r>
              <a:rPr lang="en-US" b="1" dirty="0"/>
              <a:t>i</a:t>
            </a:r>
            <a:r>
              <a:rPr lang="en-US" b="1" dirty="0" smtClean="0"/>
              <a:t>nterests in Aristotelian natural philosophy? </a:t>
            </a:r>
            <a:endParaRPr lang="en-US" b="1" dirty="0"/>
          </a:p>
        </p:txBody>
      </p:sp>
      <p:sp>
        <p:nvSpPr>
          <p:cNvPr id="8" name="TextBox 7"/>
          <p:cNvSpPr txBox="1"/>
          <p:nvPr/>
        </p:nvSpPr>
        <p:spPr>
          <a:xfrm>
            <a:off x="4021861" y="5257065"/>
            <a:ext cx="5246525" cy="1477328"/>
          </a:xfrm>
          <a:prstGeom prst="rect">
            <a:avLst/>
          </a:prstGeom>
          <a:noFill/>
        </p:spPr>
        <p:txBody>
          <a:bodyPr wrap="square" rtlCol="0">
            <a:spAutoFit/>
          </a:bodyPr>
          <a:lstStyle/>
          <a:p>
            <a:r>
              <a:rPr lang="en-GB" dirty="0"/>
              <a:t>‘…however, much it abounds, knowledge of the </a:t>
            </a:r>
            <a:r>
              <a:rPr lang="en-GB" dirty="0" smtClean="0"/>
              <a:t>truth</a:t>
            </a:r>
          </a:p>
          <a:p>
            <a:r>
              <a:rPr lang="en-GB" dirty="0" smtClean="0"/>
              <a:t> </a:t>
            </a:r>
            <a:r>
              <a:rPr lang="en-GB" dirty="0"/>
              <a:t>is not bad, but good. The desire for good is not </a:t>
            </a:r>
            <a:endParaRPr lang="en-GB" dirty="0" smtClean="0"/>
          </a:p>
          <a:p>
            <a:r>
              <a:rPr lang="en-GB" dirty="0" smtClean="0"/>
              <a:t>wicked</a:t>
            </a:r>
            <a:r>
              <a:rPr lang="en-GB" dirty="0"/>
              <a:t>. Therefore no wrongful curiosity can attend </a:t>
            </a:r>
            <a:endParaRPr lang="en-GB" dirty="0" smtClean="0"/>
          </a:p>
          <a:p>
            <a:r>
              <a:rPr lang="en-GB" dirty="0" smtClean="0"/>
              <a:t>intellectual </a:t>
            </a:r>
            <a:r>
              <a:rPr lang="en-GB" dirty="0"/>
              <a:t>knowledge’</a:t>
            </a:r>
            <a:r>
              <a:rPr lang="en-GB" dirty="0" smtClean="0">
                <a:effectLst/>
              </a:rPr>
              <a:t> </a:t>
            </a:r>
          </a:p>
          <a:p>
            <a:r>
              <a:rPr lang="en-GB" dirty="0" smtClean="0"/>
              <a:t>(Thomas Aquinas)</a:t>
            </a:r>
            <a:endParaRPr lang="en-US" dirty="0"/>
          </a:p>
        </p:txBody>
      </p:sp>
    </p:spTree>
    <p:extLst>
      <p:ext uri="{BB962C8B-B14F-4D97-AF65-F5344CB8AC3E}">
        <p14:creationId xmlns:p14="http://schemas.microsoft.com/office/powerpoint/2010/main" val="22358556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881</TotalTime>
  <Words>1513</Words>
  <Application>Microsoft Macintosh PowerPoint</Application>
  <PresentationFormat>On-screen Show (4:3)</PresentationFormat>
  <Paragraphs>129</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54</cp:revision>
  <dcterms:created xsi:type="dcterms:W3CDTF">2014-11-16T18:01:39Z</dcterms:created>
  <dcterms:modified xsi:type="dcterms:W3CDTF">2019-11-14T12:33:40Z</dcterms:modified>
</cp:coreProperties>
</file>