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82" r:id="rId6"/>
    <p:sldId id="260" r:id="rId7"/>
    <p:sldId id="261" r:id="rId8"/>
    <p:sldId id="264" r:id="rId9"/>
    <p:sldId id="285" r:id="rId10"/>
    <p:sldId id="284" r:id="rId11"/>
    <p:sldId id="279" r:id="rId12"/>
    <p:sldId id="280" r:id="rId13"/>
    <p:sldId id="263" r:id="rId14"/>
    <p:sldId id="281" r:id="rId15"/>
    <p:sldId id="262" r:id="rId16"/>
    <p:sldId id="265" r:id="rId17"/>
    <p:sldId id="266" r:id="rId18"/>
    <p:sldId id="268" r:id="rId19"/>
    <p:sldId id="269" r:id="rId20"/>
    <p:sldId id="271" r:id="rId21"/>
    <p:sldId id="272" r:id="rId22"/>
    <p:sldId id="276" r:id="rId23"/>
    <p:sldId id="277" r:id="rId24"/>
    <p:sldId id="278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11"/>
  </p:normalViewPr>
  <p:slideViewPr>
    <p:cSldViewPr snapToGrid="0" snapToObjects="1">
      <p:cViewPr varScale="1">
        <p:scale>
          <a:sx n="109" d="100"/>
          <a:sy n="109" d="100"/>
        </p:scale>
        <p:origin x="14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9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48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8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4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0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1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7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9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5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B7889-8E8F-344C-8348-9DCC3B0112C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74E49-94F0-5B4C-8BDD-BD1684BC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8815" y="22787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6523" y="1594338"/>
            <a:ext cx="85109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			         Mind, Body and Society</a:t>
            </a:r>
          </a:p>
          <a:p>
            <a:r>
              <a:rPr lang="en-US" sz="2400" b="1" dirty="0"/>
              <a:t>				Lecture 9, term II, 2022/23</a:t>
            </a:r>
          </a:p>
          <a:p>
            <a:endParaRPr lang="en-US" sz="2400" b="1" dirty="0"/>
          </a:p>
          <a:p>
            <a:r>
              <a:rPr lang="en-US" sz="3200" b="1" dirty="0"/>
              <a:t>   The History of the History of Medicine, </a:t>
            </a:r>
          </a:p>
          <a:p>
            <a:r>
              <a:rPr lang="en-US" sz="3200" b="1" dirty="0"/>
              <a:t>						1960-today</a:t>
            </a:r>
          </a:p>
          <a:p>
            <a:endParaRPr lang="en-US" sz="3200" b="1" dirty="0"/>
          </a:p>
          <a:p>
            <a:r>
              <a:rPr lang="en-US" sz="2400" b="1"/>
              <a:t>                                       Dr</a:t>
            </a:r>
            <a:r>
              <a:rPr lang="en-US" sz="2400" b="1" dirty="0"/>
              <a:t> Claudia Stein </a:t>
            </a:r>
          </a:p>
          <a:p>
            <a:endParaRPr lang="en-US" sz="2400" b="1" dirty="0"/>
          </a:p>
          <a:p>
            <a:r>
              <a:rPr lang="en-US" sz="2400" b="1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76022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allisto.ggsrv.com/imgsrv/FastFetch/UBER1/ZI-0300-2004-SPR00-LASON-138-1">
            <a:extLst>
              <a:ext uri="{FF2B5EF4-FFF2-40B4-BE49-F238E27FC236}">
                <a16:creationId xmlns:a16="http://schemas.microsoft.com/office/drawing/2014/main" id="{29179400-7894-274B-A27A-F102A21EE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016"/>
            <a:ext cx="61610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36DD72-6707-B149-9DC4-F57FFBF52EEE}"/>
              </a:ext>
            </a:extLst>
          </p:cNvPr>
          <p:cNvSpPr txBox="1"/>
          <p:nvPr/>
        </p:nvSpPr>
        <p:spPr>
          <a:xfrm>
            <a:off x="6161087" y="1559170"/>
            <a:ext cx="27993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Vaginal self-examination</a:t>
            </a:r>
          </a:p>
          <a:p>
            <a:r>
              <a:rPr lang="en-US" dirty="0"/>
              <a:t>groups  as a way to explore the female body and defy male medical domination over it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8BFC15-9AC5-AD46-B3A6-B84C0D3480BA}"/>
              </a:ext>
            </a:extLst>
          </p:cNvPr>
          <p:cNvSpPr txBox="1"/>
          <p:nvPr/>
        </p:nvSpPr>
        <p:spPr>
          <a:xfrm>
            <a:off x="6518031" y="375138"/>
            <a:ext cx="2511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 know your body is to </a:t>
            </a:r>
          </a:p>
          <a:p>
            <a:r>
              <a:rPr lang="en-US" b="1" dirty="0"/>
              <a:t>have power!</a:t>
            </a:r>
          </a:p>
        </p:txBody>
      </p:sp>
    </p:spTree>
    <p:extLst>
      <p:ext uri="{BB962C8B-B14F-4D97-AF65-F5344CB8AC3E}">
        <p14:creationId xmlns:p14="http://schemas.microsoft.com/office/powerpoint/2010/main" val="184930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990600"/>
            <a:ext cx="6502400" cy="4876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722DE4-ACE7-1C47-882B-5E9936672F35}"/>
              </a:ext>
            </a:extLst>
          </p:cNvPr>
          <p:cNvSpPr txBox="1"/>
          <p:nvPr/>
        </p:nvSpPr>
        <p:spPr>
          <a:xfrm>
            <a:off x="597877" y="504092"/>
            <a:ext cx="871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authority of modern medicine is also shattered by various medical scandals…….</a:t>
            </a:r>
          </a:p>
        </p:txBody>
      </p:sp>
    </p:spTree>
    <p:extLst>
      <p:ext uri="{BB962C8B-B14F-4D97-AF65-F5344CB8AC3E}">
        <p14:creationId xmlns:p14="http://schemas.microsoft.com/office/powerpoint/2010/main" val="844097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7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4646" y="5767754"/>
            <a:ext cx="276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Thalidomide</a:t>
            </a:r>
            <a:r>
              <a:rPr lang="en-US" dirty="0"/>
              <a:t> </a:t>
            </a:r>
            <a:r>
              <a:rPr lang="en-US" b="1" dirty="0"/>
              <a:t>Scandal 1960s</a:t>
            </a:r>
          </a:p>
        </p:txBody>
      </p:sp>
    </p:spTree>
    <p:extLst>
      <p:ext uri="{BB962C8B-B14F-4D97-AF65-F5344CB8AC3E}">
        <p14:creationId xmlns:p14="http://schemas.microsoft.com/office/powerpoint/2010/main" val="1993679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4432" y="1055077"/>
            <a:ext cx="7433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Niklas</a:t>
            </a:r>
            <a:r>
              <a:rPr lang="en-US" dirty="0"/>
              <a:t> Jewson, ‘The Disappearance of the Sick Man from Medical Cosmology’, </a:t>
            </a:r>
            <a:r>
              <a:rPr lang="en-US" i="1" dirty="0"/>
              <a:t>Sociology</a:t>
            </a:r>
            <a:r>
              <a:rPr lang="en-US" dirty="0"/>
              <a:t>, 10 (1976), 225-44</a:t>
            </a:r>
          </a:p>
          <a:p>
            <a:endParaRPr lang="en-US" dirty="0"/>
          </a:p>
          <a:p>
            <a:r>
              <a:rPr lang="en-GB" dirty="0"/>
              <a:t>Ivan </a:t>
            </a:r>
            <a:r>
              <a:rPr lang="en-GB" dirty="0" err="1"/>
              <a:t>Illich</a:t>
            </a:r>
            <a:r>
              <a:rPr lang="en-GB" dirty="0"/>
              <a:t>, </a:t>
            </a:r>
            <a:r>
              <a:rPr lang="en-GB" i="1" dirty="0"/>
              <a:t>Limits to Medicine </a:t>
            </a:r>
            <a:r>
              <a:rPr lang="en-GB" dirty="0"/>
              <a:t>(1976); </a:t>
            </a:r>
          </a:p>
          <a:p>
            <a:r>
              <a:rPr lang="en-GB" i="1" dirty="0"/>
              <a:t>-- </a:t>
            </a:r>
            <a:r>
              <a:rPr lang="en-GB" i="1" dirty="0" err="1"/>
              <a:t>Medicial</a:t>
            </a:r>
            <a:r>
              <a:rPr lang="en-GB" i="1" dirty="0"/>
              <a:t> Nemesis: The </a:t>
            </a:r>
            <a:r>
              <a:rPr lang="en-GB" i="1" dirty="0" err="1"/>
              <a:t>Expropritation</a:t>
            </a:r>
            <a:r>
              <a:rPr lang="en-GB" i="1" dirty="0"/>
              <a:t> of Health </a:t>
            </a:r>
            <a:r>
              <a:rPr lang="en-GB" dirty="0"/>
              <a:t>(1974) </a:t>
            </a:r>
          </a:p>
          <a:p>
            <a:endParaRPr lang="en-GB" dirty="0"/>
          </a:p>
          <a:p>
            <a:r>
              <a:rPr lang="en-GB" dirty="0"/>
              <a:t>Influence of neo-Marxist understandings of power and historical development; everything is based on economic structures of a given society; suppression of the working classes (</a:t>
            </a:r>
            <a:r>
              <a:rPr lang="en-GB" dirty="0" err="1"/>
              <a:t>proletaria</a:t>
            </a:r>
            <a:r>
              <a:rPr lang="en-GB" dirty="0"/>
              <a:t>) (by the elites (bourgeoisie), doctors are part of the supressing system</a:t>
            </a:r>
          </a:p>
          <a:p>
            <a:endParaRPr lang="en-GB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This neo-Marxist view is reflected in the term: Medicalisation </a:t>
            </a:r>
          </a:p>
          <a:p>
            <a:endParaRPr lang="en-GB" dirty="0"/>
          </a:p>
          <a:p>
            <a:r>
              <a:rPr lang="en-GB" dirty="0"/>
              <a:t>	def. the process by which nonmedical human conditions and problems 	(being gay, or having a liking for alcohol) come to be treated as a 	biological condition, and thus turned into subjects of medical study.</a:t>
            </a:r>
            <a:r>
              <a:rPr lang="en-GB" dirty="0">
                <a:effectLst/>
              </a:rPr>
              <a:t> 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4432" y="492369"/>
            <a:ext cx="7338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leads to an Increasing critique of the medical profession and a questioning of the ‘great heroes’ and progress stories</a:t>
            </a:r>
          </a:p>
        </p:txBody>
      </p:sp>
    </p:spTree>
    <p:extLst>
      <p:ext uri="{BB962C8B-B14F-4D97-AF65-F5344CB8AC3E}">
        <p14:creationId xmlns:p14="http://schemas.microsoft.com/office/powerpoint/2010/main" val="4034537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8185" y="1371600"/>
            <a:ext cx="58498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Characteristics of the ‘new’ social history of medical history in the 1960s: </a:t>
            </a:r>
          </a:p>
          <a:p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Medical history as a way ‘to empower’ those who are suppressed (women, indigenous groups etc.)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On the political liberal left; neo-Marxist, this has effect on their understanding of how power works (from above, related to the productive forces; alienation from the ‘real’ medicine and the ‘real’ body through the professional establishment, patient voice is ‘silenced’ by profession)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A tendency to use sociology as an inspiration and method for work (quantitative data, sociological models and theories)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157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pl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" y="1081202"/>
            <a:ext cx="5111994" cy="5111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0423" y="6284931"/>
            <a:ext cx="377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Edward Palmer Thompson, 1924-1993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2671" y="1398666"/>
            <a:ext cx="4141884" cy="66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 Making of the English Working Class</a:t>
            </a:r>
            <a:r>
              <a:rPr lang="en-US" dirty="0"/>
              <a:t>,</a:t>
            </a:r>
          </a:p>
          <a:p>
            <a:r>
              <a:rPr lang="en-US" dirty="0"/>
              <a:t>1963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7446" y="3464945"/>
            <a:ext cx="3941641" cy="66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Aimed at discovering the ‘experience’ of the poor and neglected in history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7446" y="4639326"/>
            <a:ext cx="39697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Re-discovery of historical narrative  and a turn away from sociology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Historians turn to anthropology….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6185" y="257908"/>
            <a:ext cx="7753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The ‘new’ social history of medicine is also shaped by developments in wider history writing in the 1960s and 1970s: the history ‘from below’</a:t>
            </a:r>
          </a:p>
        </p:txBody>
      </p:sp>
    </p:spTree>
    <p:extLst>
      <p:ext uri="{BB962C8B-B14F-4D97-AF65-F5344CB8AC3E}">
        <p14:creationId xmlns:p14="http://schemas.microsoft.com/office/powerpoint/2010/main" val="742173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311" y="150666"/>
            <a:ext cx="69320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‘Cultural Turn’ from the 1980: the Cultural History of Medicine</a:t>
            </a:r>
          </a:p>
          <a:p>
            <a:endParaRPr lang="en-US" b="1" dirty="0"/>
          </a:p>
          <a:p>
            <a:r>
              <a:rPr lang="en-US" b="1" dirty="0"/>
              <a:t>Anthropology</a:t>
            </a:r>
          </a:p>
          <a:p>
            <a:r>
              <a:rPr lang="en-US" dirty="0"/>
              <a:t>the study of humans, past and present. It aims to understand the complexity of </a:t>
            </a:r>
            <a:r>
              <a:rPr lang="en-US" b="1" i="1" dirty="0"/>
              <a:t>cultures </a:t>
            </a:r>
            <a:r>
              <a:rPr lang="en-US" dirty="0"/>
              <a:t>across all of human history and thus draws and builds upon knowledge from the social and biological sciences as well as the humanities and physical sciences.</a:t>
            </a:r>
          </a:p>
          <a:p>
            <a:endParaRPr lang="en-US" dirty="0"/>
          </a:p>
          <a:p>
            <a:r>
              <a:rPr lang="en-US" dirty="0"/>
              <a:t>Influential is the work of the American anthropologist:</a:t>
            </a:r>
          </a:p>
          <a:p>
            <a:r>
              <a:rPr lang="en-US" dirty="0"/>
              <a:t>Clifford Geertz,’ Thick Description: Towards an Interpretative Theory of Culture’, in ibid, </a:t>
            </a:r>
            <a:r>
              <a:rPr lang="en-US" i="1" dirty="0"/>
              <a:t>The Interpretation of Culture: Selected Essays </a:t>
            </a:r>
            <a:r>
              <a:rPr lang="en-US" dirty="0"/>
              <a:t>(1973)</a:t>
            </a:r>
          </a:p>
          <a:p>
            <a:endParaRPr lang="en-US" dirty="0"/>
          </a:p>
          <a:p>
            <a:r>
              <a:rPr lang="en-US" dirty="0"/>
              <a:t>Major impact on the history of medicine: Arthur </a:t>
            </a:r>
            <a:r>
              <a:rPr lang="en-US" dirty="0" err="1"/>
              <a:t>Kleinmann</a:t>
            </a:r>
            <a:r>
              <a:rPr lang="en-US" dirty="0"/>
              <a:t>, </a:t>
            </a:r>
            <a:r>
              <a:rPr lang="en-US" i="1" dirty="0"/>
              <a:t>Patients and Healers in the Context of Culture</a:t>
            </a:r>
            <a:r>
              <a:rPr lang="en-US" dirty="0"/>
              <a:t> (1980)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37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tvm0511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6" y="918002"/>
            <a:ext cx="5133119" cy="3671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926" y="5144173"/>
            <a:ext cx="365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Roy Porter, 1946-2002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808" y="6026646"/>
            <a:ext cx="908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‘The Patient’s View: A History from Below’ – excellent example to see how scholars moved </a:t>
            </a:r>
          </a:p>
          <a:p>
            <a:r>
              <a:rPr lang="en-US" dirty="0"/>
              <a:t>from the ‘new’ social history of medicine to the cultural history of medicine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1045" y="1743423"/>
            <a:ext cx="2995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‘new’ cultural history</a:t>
            </a:r>
          </a:p>
          <a:p>
            <a:r>
              <a:rPr lang="en-US" dirty="0"/>
              <a:t>of medicine  </a:t>
            </a:r>
          </a:p>
        </p:txBody>
      </p:sp>
    </p:spTree>
    <p:extLst>
      <p:ext uri="{BB962C8B-B14F-4D97-AF65-F5344CB8AC3E}">
        <p14:creationId xmlns:p14="http://schemas.microsoft.com/office/powerpoint/2010/main" val="4085485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142" y="1832429"/>
            <a:ext cx="62230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Lingustic</a:t>
            </a:r>
            <a:r>
              <a:rPr lang="en-US" dirty="0"/>
              <a:t> Turn: </a:t>
            </a:r>
          </a:p>
          <a:p>
            <a:endParaRPr lang="en-US" dirty="0"/>
          </a:p>
          <a:p>
            <a:r>
              <a:rPr lang="en-US" dirty="0"/>
              <a:t>Analytical turn upon, or </a:t>
            </a:r>
            <a:r>
              <a:rPr lang="en-US" dirty="0" err="1"/>
              <a:t>problematisation</a:t>
            </a:r>
            <a:r>
              <a:rPr lang="en-US" dirty="0"/>
              <a:t> of words/language used in a given field of study. Also used to refer to the ‘turn’ to linguistic philosophy in the late 20</a:t>
            </a:r>
            <a:r>
              <a:rPr lang="en-US" baseline="30000" dirty="0"/>
              <a:t>th</a:t>
            </a:r>
            <a:r>
              <a:rPr lang="en-US" dirty="0"/>
              <a:t> century in the humanities and social sciences. </a:t>
            </a:r>
          </a:p>
        </p:txBody>
      </p:sp>
    </p:spTree>
    <p:extLst>
      <p:ext uri="{BB962C8B-B14F-4D97-AF65-F5344CB8AC3E}">
        <p14:creationId xmlns:p14="http://schemas.microsoft.com/office/powerpoint/2010/main" val="475084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20482" name="Picture 6" descr="3094430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4324350" cy="56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1" y="5987143"/>
            <a:ext cx="344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Ferdinand de Saussure, 1857-1913</a:t>
            </a:r>
          </a:p>
        </p:txBody>
      </p:sp>
      <p:pic>
        <p:nvPicPr>
          <p:cNvPr id="5" name="Picture 4" descr="Cours_de_linguistique_générale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585" y="0"/>
            <a:ext cx="2956275" cy="4463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4857" y="5043714"/>
            <a:ext cx="4009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Cours de linguistique générale</a:t>
            </a:r>
            <a:r>
              <a:rPr lang="fr-FR" dirty="0"/>
              <a:t> (1916)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4075" y="5659438"/>
            <a:ext cx="4933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Lingustics</a:t>
            </a:r>
            <a:r>
              <a:rPr lang="en-US" dirty="0"/>
              <a:t>: scientific study of language in broadly three aspects: language form, language meaning, and language in context</a:t>
            </a:r>
          </a:p>
        </p:txBody>
      </p:sp>
    </p:spTree>
    <p:extLst>
      <p:ext uri="{BB962C8B-B14F-4D97-AF65-F5344CB8AC3E}">
        <p14:creationId xmlns:p14="http://schemas.microsoft.com/office/powerpoint/2010/main" val="138649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9538" y="2121877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‘Historiography’ has two meanings:</a:t>
            </a:r>
          </a:p>
          <a:p>
            <a:pPr lvl="0"/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/>
              <a:t>A body of work written on a specific historical topic (i.e. the historiography of the history of anatomy) </a:t>
            </a:r>
          </a:p>
          <a:p>
            <a:pPr marL="285750" lvl="0" indent="-285750">
              <a:buFont typeface="Arial"/>
              <a:buChar char="•"/>
            </a:pPr>
            <a:endParaRPr lang="en-GB" dirty="0"/>
          </a:p>
          <a:p>
            <a:pPr marL="285750" lvl="0" indent="-285750">
              <a:buFont typeface="Arial"/>
              <a:buChar char="•"/>
            </a:pPr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/>
              <a:t>the study of the theories and methodology used by  historians and the development of history writing as an academic discipline. </a:t>
            </a:r>
          </a:p>
          <a:p>
            <a:pPr marL="285750" lvl="0" indent="-285750">
              <a:buFont typeface="Arial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680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308" y="0"/>
            <a:ext cx="66596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During the ‘</a:t>
            </a:r>
            <a:r>
              <a:rPr lang="en-US" b="1" dirty="0" err="1"/>
              <a:t>lingustic</a:t>
            </a:r>
            <a:r>
              <a:rPr lang="en-US" b="1" dirty="0"/>
              <a:t> turn’ Saussure’s ideas were applied to the understanding of wider human culture; central claims became :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Reality is </a:t>
            </a:r>
            <a:r>
              <a:rPr lang="en-US" dirty="0" err="1"/>
              <a:t>unrepresentable</a:t>
            </a:r>
            <a:r>
              <a:rPr lang="en-US" dirty="0"/>
              <a:t> in any form of human culture (whether written, spoken, visual or dramatic) </a:t>
            </a:r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No authoritative account can exists of anything. Nobody can know everything, and there is never one authority on a given subject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endParaRPr lang="en-US" dirty="0"/>
          </a:p>
          <a:p>
            <a:endParaRPr lang="en-GB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pPr marL="285750" indent="-285750">
              <a:buFont typeface="Wingdings" charset="2"/>
              <a:buChar char="v"/>
            </a:pPr>
            <a:endParaRPr lang="en-GB" dirty="0"/>
          </a:p>
          <a:p>
            <a:pPr marL="285750" indent="-285750">
              <a:buFont typeface="Wingdings" charset="2"/>
              <a:buChar char="v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2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FR04243_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60463"/>
            <a:ext cx="64801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287713" y="6294438"/>
            <a:ext cx="3621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Michel Foucault 1926-1984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4400" y="422031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most influential philosopher and historian inspired by the linguistic theories ... </a:t>
            </a:r>
          </a:p>
        </p:txBody>
      </p:sp>
    </p:spTree>
    <p:extLst>
      <p:ext uri="{BB962C8B-B14F-4D97-AF65-F5344CB8AC3E}">
        <p14:creationId xmlns:p14="http://schemas.microsoft.com/office/powerpoint/2010/main" val="1099990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97804153077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761" y="985837"/>
            <a:ext cx="2119313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 descr="04152673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80" y="985837"/>
            <a:ext cx="2147888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 descr="s14298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69" y="985837"/>
            <a:ext cx="2112963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091800-91E7-D949-B47F-153424A4B115}"/>
              </a:ext>
            </a:extLst>
          </p:cNvPr>
          <p:cNvSpPr txBox="1"/>
          <p:nvPr/>
        </p:nvSpPr>
        <p:spPr>
          <a:xfrm>
            <a:off x="621323" y="199293"/>
            <a:ext cx="821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Foucault’s philosophical works are all ‘histories’ and most of the them deal with the  medicine and the life sciences from the Middle Ages to the present (1980s)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988A32-8485-0F40-BDE9-34437FD92591}"/>
              </a:ext>
            </a:extLst>
          </p:cNvPr>
          <p:cNvSpPr txBox="1"/>
          <p:nvPr/>
        </p:nvSpPr>
        <p:spPr>
          <a:xfrm>
            <a:off x="117230" y="4548554"/>
            <a:ext cx="8827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Central Claims: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is always directed at the human body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aims to make it docile and obedient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Medicine/life sciences are central players in these games of power over the human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Medical/life sciences knowledge is not ‘neutral’ or ‘objective’ but part of the complex nexus of ‘power/knowledge’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Scientific/medical knowledge is not universally true; knowledge is not ‘discovered’ but constructed in a specific society</a:t>
            </a:r>
          </a:p>
        </p:txBody>
      </p:sp>
    </p:spTree>
    <p:extLst>
      <p:ext uri="{BB962C8B-B14F-4D97-AF65-F5344CB8AC3E}">
        <p14:creationId xmlns:p14="http://schemas.microsoft.com/office/powerpoint/2010/main" val="4023040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27" y="430474"/>
            <a:ext cx="3960000" cy="6107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2958" y="2152373"/>
            <a:ext cx="423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History writing as a ‘critique of the present’</a:t>
            </a:r>
          </a:p>
        </p:txBody>
      </p:sp>
    </p:spTree>
    <p:extLst>
      <p:ext uri="{BB962C8B-B14F-4D97-AF65-F5344CB8AC3E}">
        <p14:creationId xmlns:p14="http://schemas.microsoft.com/office/powerpoint/2010/main" val="2508671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1hbEnu7aCL._SX331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2" y="520700"/>
            <a:ext cx="4229100" cy="6337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5385" y="1781908"/>
            <a:ext cx="281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History of the Body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A4728-C924-184E-AE59-54AB15A0D474}"/>
              </a:ext>
            </a:extLst>
          </p:cNvPr>
          <p:cNvSpPr txBox="1"/>
          <p:nvPr/>
        </p:nvSpPr>
        <p:spPr>
          <a:xfrm>
            <a:off x="4934712" y="773724"/>
            <a:ext cx="4243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these claims develop a new area</a:t>
            </a:r>
          </a:p>
          <a:p>
            <a:r>
              <a:rPr lang="en-US" dirty="0"/>
              <a:t>of study in the history of medicine:</a:t>
            </a:r>
          </a:p>
        </p:txBody>
      </p:sp>
    </p:spTree>
    <p:extLst>
      <p:ext uri="{BB962C8B-B14F-4D97-AF65-F5344CB8AC3E}">
        <p14:creationId xmlns:p14="http://schemas.microsoft.com/office/powerpoint/2010/main" val="615606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FB6A09-689E-A949-B30D-943F48D04D1C}"/>
              </a:ext>
            </a:extLst>
          </p:cNvPr>
          <p:cNvSpPr txBox="1"/>
          <p:nvPr/>
        </p:nvSpPr>
        <p:spPr>
          <a:xfrm>
            <a:off x="1066800" y="1160585"/>
            <a:ext cx="66116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			</a:t>
            </a:r>
            <a:r>
              <a:rPr lang="en-US" b="1" dirty="0"/>
              <a:t>Where are we now?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Global approaches (global cultural history of medicine)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Medicine and health consumption/consumerism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and visual culture of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Animals and the history of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history of emotion (developed out of the history of the body)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5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4911" y="469666"/>
            <a:ext cx="706295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Theory</a:t>
            </a:r>
            <a:r>
              <a:rPr lang="en-GB" sz="2400" dirty="0"/>
              <a:t>:</a:t>
            </a:r>
          </a:p>
          <a:p>
            <a:r>
              <a:rPr lang="en-GB" sz="2400" dirty="0"/>
              <a:t>A theory is a system of assumptions, principles, and relationships posited to explain a specified set of phenomena. (For example, Michel Foucault’s theories of power/knowledge)</a:t>
            </a:r>
          </a:p>
          <a:p>
            <a:endParaRPr lang="en-GB" sz="2400" dirty="0"/>
          </a:p>
          <a:p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b="1" dirty="0"/>
              <a:t>Methodology: </a:t>
            </a:r>
          </a:p>
          <a:p>
            <a:r>
              <a:rPr lang="en-GB" sz="2400" dirty="0"/>
              <a:t>A methodology is often a whole set of methods developed according to a theory about how best to research and learn about natural or social phenomena. 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537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pD2y73i201211091451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87" y="735651"/>
            <a:ext cx="566420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7440" y="5647431"/>
            <a:ext cx="3877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Karl </a:t>
            </a:r>
            <a:r>
              <a:rPr lang="en-US" dirty="0" err="1"/>
              <a:t>Sudhoff</a:t>
            </a:r>
            <a:r>
              <a:rPr lang="en-US" dirty="0"/>
              <a:t>, 1853-1938</a:t>
            </a:r>
          </a:p>
          <a:p>
            <a:r>
              <a:rPr lang="en-US" dirty="0"/>
              <a:t>	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D4EEAA-2547-1F42-9C2E-1A4F80629571}"/>
              </a:ext>
            </a:extLst>
          </p:cNvPr>
          <p:cNvSpPr txBox="1"/>
          <p:nvPr/>
        </p:nvSpPr>
        <p:spPr>
          <a:xfrm>
            <a:off x="6330462" y="1395046"/>
            <a:ext cx="28752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Sudhoff</a:t>
            </a:r>
            <a:r>
              <a:rPr lang="en-US" dirty="0"/>
              <a:t> founded the first</a:t>
            </a:r>
          </a:p>
          <a:p>
            <a:r>
              <a:rPr lang="en-US" dirty="0"/>
              <a:t>Institute for the History of </a:t>
            </a:r>
          </a:p>
          <a:p>
            <a:r>
              <a:rPr lang="en-US" dirty="0"/>
              <a:t>Medicine in Leipzig in 1906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43F7B3-B3CD-034F-81C3-A850D5228C7A}"/>
              </a:ext>
            </a:extLst>
          </p:cNvPr>
          <p:cNvSpPr txBox="1"/>
          <p:nvPr/>
        </p:nvSpPr>
        <p:spPr>
          <a:xfrm>
            <a:off x="855786" y="164123"/>
            <a:ext cx="7890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When does the history of medicine begin? </a:t>
            </a:r>
          </a:p>
        </p:txBody>
      </p:sp>
    </p:spTree>
    <p:extLst>
      <p:ext uri="{BB962C8B-B14F-4D97-AF65-F5344CB8AC3E}">
        <p14:creationId xmlns:p14="http://schemas.microsoft.com/office/powerpoint/2010/main" val="314990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s://upload.wikimedia.org/wikipedia/commons/1/1b/Henry_E._Sigerist_1929.jpg">
            <a:extLst>
              <a:ext uri="{FF2B5EF4-FFF2-40B4-BE49-F238E27FC236}">
                <a16:creationId xmlns:a16="http://schemas.microsoft.com/office/drawing/2014/main" id="{18127937-93CC-8C40-8F46-D164598B0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38" y="691662"/>
            <a:ext cx="3822700" cy="520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D5EBF4-BF9B-D44E-BA7A-6D60CA0A41DE}"/>
              </a:ext>
            </a:extLst>
          </p:cNvPr>
          <p:cNvSpPr txBox="1"/>
          <p:nvPr/>
        </p:nvSpPr>
        <p:spPr>
          <a:xfrm>
            <a:off x="1465384" y="6201508"/>
            <a:ext cx="341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Henry </a:t>
            </a:r>
            <a:r>
              <a:rPr lang="en-US" dirty="0" err="1"/>
              <a:t>E.Sigerist</a:t>
            </a:r>
            <a:r>
              <a:rPr lang="en-US" dirty="0"/>
              <a:t>, 1891-1897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25A0C2-1DDF-2541-8A32-A900C2DCFED8}"/>
              </a:ext>
            </a:extLst>
          </p:cNvPr>
          <p:cNvSpPr txBox="1"/>
          <p:nvPr/>
        </p:nvSpPr>
        <p:spPr>
          <a:xfrm>
            <a:off x="5111263" y="1230923"/>
            <a:ext cx="47853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Director at  John Hopkins University </a:t>
            </a:r>
          </a:p>
          <a:p>
            <a:r>
              <a:rPr lang="en-GB" dirty="0"/>
              <a:t>Institute for the History of Medicine,</a:t>
            </a:r>
          </a:p>
          <a:p>
            <a:r>
              <a:rPr lang="en-GB" dirty="0"/>
              <a:t>1932-1937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1DBB02-423D-484E-A43D-E7EC1321C396}"/>
              </a:ext>
            </a:extLst>
          </p:cNvPr>
          <p:cNvSpPr txBox="1"/>
          <p:nvPr/>
        </p:nvSpPr>
        <p:spPr>
          <a:xfrm>
            <a:off x="4958862" y="4384432"/>
            <a:ext cx="4269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 believes in ‘social medicine’ (i.e. medicine for all) and is fascinated by the medical system of the USSR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D473C1-D9A9-0F46-A049-4FC5C7F43AC3}"/>
              </a:ext>
            </a:extLst>
          </p:cNvPr>
          <p:cNvSpPr txBox="1"/>
          <p:nvPr/>
        </p:nvSpPr>
        <p:spPr>
          <a:xfrm>
            <a:off x="5240215" y="1090246"/>
            <a:ext cx="374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History of medicine goes to America..</a:t>
            </a:r>
          </a:p>
        </p:txBody>
      </p:sp>
    </p:spTree>
    <p:extLst>
      <p:ext uri="{BB962C8B-B14F-4D97-AF65-F5344CB8AC3E}">
        <p14:creationId xmlns:p14="http://schemas.microsoft.com/office/powerpoint/2010/main" val="3523901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0982" y="1614279"/>
            <a:ext cx="51667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 the analysis of text (very much focused on classical medicine; not material or visual objects)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on ‘thinking’ rather then medical ‘practice’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on ‘great men’, great doctors and the progressive development of the medical profession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/>
              <a:t>In sum: a celebratory story of ‘progress’ and ‘discoveries’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289538" y="1336431"/>
            <a:ext cx="533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 was the History of Medicine before 1960s:</a:t>
            </a:r>
          </a:p>
        </p:txBody>
      </p:sp>
    </p:spTree>
    <p:extLst>
      <p:ext uri="{BB962C8B-B14F-4D97-AF65-F5344CB8AC3E}">
        <p14:creationId xmlns:p14="http://schemas.microsoft.com/office/powerpoint/2010/main" val="2110074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i.pinimg.com/736x/b9/7f/79/b97f79baf4a194511fddc6ca3fde09e5.jpg">
            <a:extLst>
              <a:ext uri="{FF2B5EF4-FFF2-40B4-BE49-F238E27FC236}">
                <a16:creationId xmlns:a16="http://schemas.microsoft.com/office/drawing/2014/main" id="{DBAE945A-FD43-F640-92ED-554BECE4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514" y="1456593"/>
            <a:ext cx="6420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E2063F-32D1-E040-83EA-7A715F4AE735}"/>
              </a:ext>
            </a:extLst>
          </p:cNvPr>
          <p:cNvSpPr txBox="1"/>
          <p:nvPr/>
        </p:nvSpPr>
        <p:spPr>
          <a:xfrm>
            <a:off x="1770185" y="597877"/>
            <a:ext cx="4356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Everything changes in the 1960s and 70s……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9CAB06-B6AB-2C40-B3FF-BB0E4573CB72}"/>
              </a:ext>
            </a:extLst>
          </p:cNvPr>
          <p:cNvSpPr txBox="1"/>
          <p:nvPr/>
        </p:nvSpPr>
        <p:spPr>
          <a:xfrm>
            <a:off x="574431" y="5943600"/>
            <a:ext cx="8727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Civil rights movement, women’s liberation movement. anti-war movements, anti-psychiatry movement...traditional authorities were challenged (including that of the</a:t>
            </a:r>
          </a:p>
          <a:p>
            <a:r>
              <a:rPr lang="en-US" dirty="0"/>
              <a:t>medical establishment)</a:t>
            </a:r>
          </a:p>
        </p:txBody>
      </p:sp>
    </p:spTree>
    <p:extLst>
      <p:ext uri="{BB962C8B-B14F-4D97-AF65-F5344CB8AC3E}">
        <p14:creationId xmlns:p14="http://schemas.microsoft.com/office/powerpoint/2010/main" val="1571106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BOS-founders-680x4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8" y="168523"/>
            <a:ext cx="8636000" cy="568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808" y="6177312"/>
            <a:ext cx="879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Founding members of ‘Our Bodies Ourselves’ of the Boston Women’s Collective</a:t>
            </a:r>
          </a:p>
        </p:txBody>
      </p:sp>
    </p:spTree>
    <p:extLst>
      <p:ext uri="{BB962C8B-B14F-4D97-AF65-F5344CB8AC3E}">
        <p14:creationId xmlns:p14="http://schemas.microsoft.com/office/powerpoint/2010/main" val="101954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www.ourbodiesourselves.org/cms/assets/uploads/2014/04/Women-and-Their-Bodies-cover.jpg">
            <a:extLst>
              <a:ext uri="{FF2B5EF4-FFF2-40B4-BE49-F238E27FC236}">
                <a16:creationId xmlns:a16="http://schemas.microsoft.com/office/drawing/2014/main" id="{603396BC-9699-DA41-A314-803178E85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11" y="0"/>
            <a:ext cx="456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14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1069</Words>
  <Application>Microsoft Macintosh PowerPoint</Application>
  <PresentationFormat>On-screen Show (4:3)</PresentationFormat>
  <Paragraphs>150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claudiastein</dc:creator>
  <cp:lastModifiedBy>Stein, Claudia</cp:lastModifiedBy>
  <cp:revision>29</cp:revision>
  <dcterms:created xsi:type="dcterms:W3CDTF">2015-10-14T06:49:04Z</dcterms:created>
  <dcterms:modified xsi:type="dcterms:W3CDTF">2023-03-07T23:24:05Z</dcterms:modified>
</cp:coreProperties>
</file>