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69" r:id="rId4"/>
    <p:sldId id="273" r:id="rId5"/>
    <p:sldId id="259" r:id="rId6"/>
    <p:sldId id="270" r:id="rId7"/>
    <p:sldId id="271" r:id="rId8"/>
    <p:sldId id="261" r:id="rId9"/>
    <p:sldId id="260" r:id="rId10"/>
    <p:sldId id="263" r:id="rId11"/>
    <p:sldId id="264" r:id="rId12"/>
    <p:sldId id="262" r:id="rId13"/>
    <p:sldId id="265" r:id="rId14"/>
    <p:sldId id="266" r:id="rId15"/>
    <p:sldId id="267" r:id="rId16"/>
    <p:sldId id="268" r:id="rId17"/>
    <p:sldId id="274" r:id="rId18"/>
  </p:sldIdLst>
  <p:sldSz cx="12192000" cy="6858000"/>
  <p:notesSz cx="6888163" cy="100218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825" autoAdjust="0"/>
  </p:normalViewPr>
  <p:slideViewPr>
    <p:cSldViewPr snapToGrid="0">
      <p:cViewPr varScale="1">
        <p:scale>
          <a:sx n="80" d="100"/>
          <a:sy n="80" d="100"/>
        </p:scale>
        <p:origin x="-84" y="-6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835"/>
          </a:xfrm>
          <a:prstGeom prst="rect">
            <a:avLst/>
          </a:prstGeom>
        </p:spPr>
        <p:txBody>
          <a:bodyPr vert="horz" lIns="96625" tIns="48312" rIns="96625" bIns="48312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835"/>
          </a:xfrm>
          <a:prstGeom prst="rect">
            <a:avLst/>
          </a:prstGeom>
        </p:spPr>
        <p:txBody>
          <a:bodyPr vert="horz" lIns="96625" tIns="48312" rIns="96625" bIns="48312" rtlCol="0"/>
          <a:lstStyle>
            <a:lvl1pPr algn="r">
              <a:defRPr sz="1300"/>
            </a:lvl1pPr>
          </a:lstStyle>
          <a:p>
            <a:fld id="{97B72065-201A-4957-96D7-F05D4572F573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1863" cy="3382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25" tIns="48312" rIns="96625" bIns="48312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823034"/>
            <a:ext cx="5510530" cy="3946118"/>
          </a:xfrm>
          <a:prstGeom prst="rect">
            <a:avLst/>
          </a:prstGeom>
        </p:spPr>
        <p:txBody>
          <a:bodyPr vert="horz" lIns="96625" tIns="48312" rIns="96625" bIns="4831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9055"/>
            <a:ext cx="2984871" cy="502834"/>
          </a:xfrm>
          <a:prstGeom prst="rect">
            <a:avLst/>
          </a:prstGeom>
        </p:spPr>
        <p:txBody>
          <a:bodyPr vert="horz" lIns="96625" tIns="48312" rIns="96625" bIns="48312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9055"/>
            <a:ext cx="2984871" cy="502834"/>
          </a:xfrm>
          <a:prstGeom prst="rect">
            <a:avLst/>
          </a:prstGeom>
        </p:spPr>
        <p:txBody>
          <a:bodyPr vert="horz" lIns="96625" tIns="48312" rIns="96625" bIns="48312" rtlCol="0" anchor="b"/>
          <a:lstStyle>
            <a:lvl1pPr algn="r">
              <a:defRPr sz="1300"/>
            </a:lvl1pPr>
          </a:lstStyle>
          <a:p>
            <a:fld id="{B8627159-1245-4F04-B2D8-EE4375C9D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395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7159-1245-4F04-B2D8-EE4375C9D09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110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1833C-9EF7-4725-96DA-FE25D5D9053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7656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171" indent="-181171"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1833C-9EF7-4725-96DA-FE25D5D9053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1970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171" indent="-181171">
              <a:buFont typeface="Arial" pitchFamily="34" charset="0"/>
              <a:buChar char="•"/>
            </a:pPr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1833C-9EF7-4725-96DA-FE25D5D9053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6723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171" indent="-181171">
              <a:buFont typeface="Arial" pitchFamily="34" charset="0"/>
              <a:buChar char="•"/>
            </a:pPr>
            <a:endParaRPr lang="en-GB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1833C-9EF7-4725-96DA-FE25D5D9053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0161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171" indent="-181171"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1833C-9EF7-4725-96DA-FE25D5D9053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2507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1pPr>
            <a:lvl2pPr marL="40082454" indent="-39599331">
              <a:defRPr sz="25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2pPr>
            <a:lvl3pPr>
              <a:defRPr sz="25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3pPr>
            <a:lvl4pPr>
              <a:defRPr sz="25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4pPr>
            <a:lvl5pPr>
              <a:defRPr sz="25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5pPr>
            <a:lvl6pPr marL="48312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6pPr>
            <a:lvl7pPr marL="966246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7pPr>
            <a:lvl8pPr marL="144937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8pPr>
            <a:lvl9pPr marL="19324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9pPr>
          </a:lstStyle>
          <a:p>
            <a:fld id="{33391876-150B-4C9F-A174-401228B1E830}" type="slidenum">
              <a:rPr lang="en-US" sz="1300"/>
              <a:pPr/>
              <a:t>15</a:t>
            </a:fld>
            <a:endParaRPr lang="en-US" sz="1300"/>
          </a:p>
        </p:txBody>
      </p:sp>
      <p:sp>
        <p:nvSpPr>
          <p:cNvPr id="33795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952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1833C-9EF7-4725-96DA-FE25D5D9053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065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171" indent="-181171">
              <a:buFont typeface="Arial" panose="020B0604020202020204" pitchFamily="34" charset="0"/>
              <a:buChar char="•"/>
            </a:pPr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7159-1245-4F04-B2D8-EE4375C9D09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15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171" indent="-181171">
              <a:buFont typeface="Arial" pitchFamily="34" charset="0"/>
              <a:buChar char="•"/>
            </a:pPr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E3091D-EB42-48B6-8BA8-6000BF3ECBD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278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1833C-9EF7-4725-96DA-FE25D5D9053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772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1833C-9EF7-4725-96DA-FE25D5D9053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7864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E3091D-EB42-48B6-8BA8-6000BF3ECBD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0815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171" indent="-181171">
              <a:buFont typeface="Arial" panose="020B0604020202020204" pitchFamily="34" charset="0"/>
              <a:buChar char="•"/>
            </a:pPr>
            <a:endParaRPr lang="en-GB" sz="13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27159-1245-4F04-B2D8-EE4375C9D09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6652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171" indent="-181171">
              <a:buFont typeface="Arial" pitchFamily="34" charset="0"/>
              <a:buChar char="•"/>
            </a:pPr>
            <a:endParaRPr lang="en-GB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1833C-9EF7-4725-96DA-FE25D5D9053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127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171" indent="-181171"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1833C-9EF7-4725-96DA-FE25D5D9053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533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A21B-30EB-4E78-802F-474B7E1828B6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8146-7E11-4ECF-B7A9-168ACCA33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046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A21B-30EB-4E78-802F-474B7E1828B6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8146-7E11-4ECF-B7A9-168ACCA33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395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A21B-30EB-4E78-802F-474B7E1828B6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8146-7E11-4ECF-B7A9-168ACCA33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728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3C336901-5051-4FD6-817B-70267234C1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402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A21B-30EB-4E78-802F-474B7E1828B6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8146-7E11-4ECF-B7A9-168ACCA33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850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A21B-30EB-4E78-802F-474B7E1828B6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8146-7E11-4ECF-B7A9-168ACCA33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348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A21B-30EB-4E78-802F-474B7E1828B6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8146-7E11-4ECF-B7A9-168ACCA33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01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A21B-30EB-4E78-802F-474B7E1828B6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8146-7E11-4ECF-B7A9-168ACCA33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455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A21B-30EB-4E78-802F-474B7E1828B6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8146-7E11-4ECF-B7A9-168ACCA33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414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A21B-30EB-4E78-802F-474B7E1828B6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8146-7E11-4ECF-B7A9-168ACCA33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186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A21B-30EB-4E78-802F-474B7E1828B6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8146-7E11-4ECF-B7A9-168ACCA33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37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A21B-30EB-4E78-802F-474B7E1828B6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8146-7E11-4ECF-B7A9-168ACCA33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837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1A21B-30EB-4E78-802F-474B7E1828B6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18146-7E11-4ECF-B7A9-168ACCA33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595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en/a/a6/Hitler_jugend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19000" r="17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54169"/>
            <a:ext cx="9144000" cy="1860982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Nazi Germany:</a:t>
            </a:r>
            <a:br>
              <a:rPr lang="en-US" sz="5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</a:br>
            <a:r>
              <a:rPr lang="en-US" sz="5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The ‘Folk Community’</a:t>
            </a:r>
            <a:endParaRPr lang="en-GB" sz="5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94482"/>
            <a:ext cx="9144000" cy="1655762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HI290- History of Germany</a:t>
            </a:r>
            <a:endParaRPr lang="en-GB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3311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8213" y="260350"/>
            <a:ext cx="7772400" cy="1143000"/>
          </a:xfrm>
        </p:spPr>
        <p:txBody>
          <a:bodyPr/>
          <a:lstStyle/>
          <a:p>
            <a:pPr algn="ctr" eaLnBrk="1" hangingPunct="1"/>
            <a:r>
              <a:rPr lang="en-GB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‘</a:t>
            </a:r>
            <a:r>
              <a:rPr lang="en-GB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Asocials</a:t>
            </a:r>
            <a:r>
              <a:rPr lang="en-GB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’</a:t>
            </a:r>
            <a:endPara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72264" y="1628776"/>
            <a:ext cx="4650492" cy="47529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400" dirty="0"/>
              <a:t>Racial theory of hereditary illnesses (criminality, alcoholism), rendering sufferers ‘unfit for community’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/>
              <a:t>‘Workshy’ &amp; prostitutes targeted from 1936 on, becoming significant proportion of concentration camp population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</p:txBody>
      </p:sp>
      <p:pic>
        <p:nvPicPr>
          <p:cNvPr id="26628" name="Picture 4" descr="Nazi propaganda: &quot;This will be the result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144" y="1628776"/>
            <a:ext cx="4824412" cy="3446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834144" y="5300664"/>
            <a:ext cx="48244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1800" dirty="0"/>
              <a:t>‘This is how it would end.’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045414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Euthanasia</a:t>
            </a:r>
            <a:endPara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sz="2200" dirty="0"/>
              <a:t>Financial savings on mentally handicapped.</a:t>
            </a:r>
          </a:p>
          <a:p>
            <a:pPr eaLnBrk="1" hangingPunct="1">
              <a:lnSpc>
                <a:spcPct val="90000"/>
              </a:lnSpc>
            </a:pPr>
            <a:r>
              <a:rPr lang="en-GB" sz="2200" dirty="0"/>
              <a:t>Killings in sanatoria. Around 360,000 people killed, many of them children, by 1939.</a:t>
            </a:r>
          </a:p>
          <a:p>
            <a:pPr eaLnBrk="1" hangingPunct="1">
              <a:lnSpc>
                <a:spcPct val="90000"/>
              </a:lnSpc>
            </a:pPr>
            <a:r>
              <a:rPr lang="en-GB" sz="2200" dirty="0"/>
              <a:t>‘T4’ programme under Viktor </a:t>
            </a:r>
            <a:r>
              <a:rPr lang="en-GB" sz="2200" dirty="0" err="1"/>
              <a:t>Brack</a:t>
            </a:r>
            <a:r>
              <a:rPr lang="en-GB" sz="2200" dirty="0"/>
              <a:t> experiments with gas vans. As many as 93,000 killed by 1941.</a:t>
            </a:r>
          </a:p>
          <a:p>
            <a:pPr eaLnBrk="1" hangingPunct="1">
              <a:lnSpc>
                <a:spcPct val="90000"/>
              </a:lnSpc>
            </a:pPr>
            <a:r>
              <a:rPr lang="en-GB" sz="2200" dirty="0"/>
              <a:t>Bishop Galen of M</a:t>
            </a:r>
            <a:r>
              <a:rPr lang="en-US" sz="2200" dirty="0">
                <a:cs typeface="Arial" charset="0"/>
              </a:rPr>
              <a:t>ü</a:t>
            </a:r>
            <a:r>
              <a:rPr lang="en-GB" sz="2200" dirty="0" err="1"/>
              <a:t>nster</a:t>
            </a:r>
            <a:r>
              <a:rPr lang="en-GB" sz="2200" dirty="0"/>
              <a:t> leads Catholic opposition (euthanasia becomes clandestine from 1941)</a:t>
            </a:r>
          </a:p>
          <a:p>
            <a:pPr eaLnBrk="1" hangingPunct="1">
              <a:lnSpc>
                <a:spcPct val="90000"/>
              </a:lnSpc>
            </a:pPr>
            <a:r>
              <a:rPr lang="en-GB" sz="2200" dirty="0"/>
              <a:t>Key text: Michael </a:t>
            </a:r>
            <a:r>
              <a:rPr lang="en-GB" sz="2200" dirty="0" err="1"/>
              <a:t>Burleigh</a:t>
            </a:r>
            <a:r>
              <a:rPr lang="en-GB" sz="2200" dirty="0"/>
              <a:t>, </a:t>
            </a:r>
            <a:r>
              <a:rPr lang="en-GB" sz="2200" i="1" dirty="0"/>
              <a:t>Death and Deliverance</a:t>
            </a:r>
            <a:endParaRPr lang="en-US" sz="22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  <p:pic>
        <p:nvPicPr>
          <p:cNvPr id="27652" name="Picture 4" descr="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692" y="1690688"/>
            <a:ext cx="2585508" cy="3114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5" descr="T4-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1719617"/>
            <a:ext cx="2672292" cy="3123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6175374" y="4914511"/>
            <a:ext cx="259291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800" dirty="0"/>
              <a:t>Victor </a:t>
            </a:r>
            <a:r>
              <a:rPr lang="en-GB" sz="1800" dirty="0" err="1"/>
              <a:t>Brack</a:t>
            </a:r>
            <a:r>
              <a:rPr lang="en-GB" sz="1800" dirty="0"/>
              <a:t>, architect of the ‘T4’ euthanasia programme</a:t>
            </a:r>
            <a:endParaRPr lang="en-US" sz="1800" dirty="0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8920692" y="4940004"/>
            <a:ext cx="258550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800" dirty="0"/>
              <a:t>Bishop Galen of Muenster, outspoken critic of euthanasia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688355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Homosexuals</a:t>
            </a:r>
            <a:endPara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GB" sz="2100" dirty="0"/>
              <a:t>Gay men targeted as “failing their reproductive duties”.</a:t>
            </a:r>
          </a:p>
          <a:p>
            <a:pPr eaLnBrk="1" hangingPunct="1"/>
            <a:r>
              <a:rPr lang="en-GB" sz="2100" dirty="0"/>
              <a:t>1936: penal code amended to make it easier to prosecute homosexuals.</a:t>
            </a:r>
          </a:p>
          <a:p>
            <a:pPr eaLnBrk="1" hangingPunct="1"/>
            <a:r>
              <a:rPr lang="en-GB" sz="2100" dirty="0"/>
              <a:t>4,000 arrests between 1933 and 1935; 22,000 between 1936 and 1938. </a:t>
            </a:r>
          </a:p>
          <a:p>
            <a:pPr eaLnBrk="1" hangingPunct="1"/>
            <a:r>
              <a:rPr lang="en-GB" sz="2100" dirty="0"/>
              <a:t>Homosexuals incarcerated in concentration camps with pink triangle.</a:t>
            </a:r>
          </a:p>
          <a:p>
            <a:pPr eaLnBrk="1" hangingPunct="1"/>
            <a:r>
              <a:rPr lang="en-US" sz="2100" dirty="0"/>
              <a:t>50% of gay men in camps died.</a:t>
            </a:r>
          </a:p>
          <a:p>
            <a:pPr eaLnBrk="1" hangingPunct="1"/>
            <a:r>
              <a:rPr lang="en-US" sz="2100" dirty="0"/>
              <a:t>Around 2,000 men castrated as a “cure” for homosexuality.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976533" y="1662204"/>
            <a:ext cx="3353275" cy="4390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6019800" y="6176963"/>
            <a:ext cx="558799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1600" dirty="0"/>
              <a:t>Nazi chart alleging that one homosexual man can ‘contaminate’ 28 others; note the pseudo-scientific diagram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10679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8213" y="333375"/>
            <a:ext cx="7772400" cy="1143000"/>
          </a:xfrm>
        </p:spPr>
        <p:txBody>
          <a:bodyPr/>
          <a:lstStyle/>
          <a:p>
            <a:pPr algn="ctr" eaLnBrk="1" hangingPunct="1"/>
            <a:r>
              <a:rPr lang="en-GB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Roma and Sinti gypsies</a:t>
            </a:r>
            <a:endPara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34478" y="1724026"/>
            <a:ext cx="4886678" cy="4568825"/>
          </a:xfrm>
        </p:spPr>
        <p:txBody>
          <a:bodyPr/>
          <a:lstStyle/>
          <a:p>
            <a:pPr eaLnBrk="1" hangingPunct="1"/>
            <a:r>
              <a:rPr lang="en-GB" sz="2400" dirty="0" err="1"/>
              <a:t>Sinti</a:t>
            </a:r>
            <a:r>
              <a:rPr lang="en-GB" sz="2400" dirty="0"/>
              <a:t> &amp; Roma labelled workshy.</a:t>
            </a:r>
          </a:p>
          <a:p>
            <a:pPr eaLnBrk="1" hangingPunct="1"/>
            <a:r>
              <a:rPr lang="en-GB" sz="2400" dirty="0"/>
              <a:t>Ethnographic studies of gypsies as Indo-European migrants.</a:t>
            </a:r>
          </a:p>
          <a:p>
            <a:pPr eaLnBrk="1" hangingPunct="1"/>
            <a:r>
              <a:rPr lang="en-GB" sz="2400" dirty="0"/>
              <a:t>From 1938 laws directly aimed at Gypsies similar to those aimed at Jews.</a:t>
            </a:r>
          </a:p>
          <a:p>
            <a:pPr eaLnBrk="1" hangingPunct="1"/>
            <a:r>
              <a:rPr lang="en-GB" sz="2400" dirty="0"/>
              <a:t>Proportionally as many gypsies died in Holocaust as Jews.</a:t>
            </a:r>
            <a:endParaRPr lang="en-US" sz="2400" dirty="0"/>
          </a:p>
        </p:txBody>
      </p:sp>
      <p:pic>
        <p:nvPicPr>
          <p:cNvPr id="28676" name="Picture 4" descr="7470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032" y="1724026"/>
            <a:ext cx="5130801" cy="3367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342144" y="5155408"/>
            <a:ext cx="45370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1800" dirty="0"/>
              <a:t>Gypsies await their fate at </a:t>
            </a:r>
            <a:r>
              <a:rPr lang="en-GB" sz="1800" dirty="0" err="1"/>
              <a:t>Belzec</a:t>
            </a:r>
            <a:r>
              <a:rPr lang="en-GB" sz="1800" dirty="0"/>
              <a:t> camp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16022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Varieties of Antisemitism</a:t>
            </a:r>
            <a:endPara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600" dirty="0" smtClean="0"/>
              <a:t>Religious </a:t>
            </a:r>
            <a:r>
              <a:rPr lang="en-GB" sz="3600" dirty="0" err="1" smtClean="0"/>
              <a:t>antisemitism</a:t>
            </a:r>
            <a:r>
              <a:rPr lang="en-GB" sz="3600" dirty="0" smtClean="0"/>
              <a:t>, dating back to medieval period</a:t>
            </a:r>
          </a:p>
          <a:p>
            <a:pPr eaLnBrk="1" hangingPunct="1"/>
            <a:r>
              <a:rPr lang="en-GB" sz="3600" dirty="0" smtClean="0"/>
              <a:t>Economic </a:t>
            </a:r>
            <a:r>
              <a:rPr lang="en-GB" sz="3600" dirty="0" err="1" smtClean="0"/>
              <a:t>antisemitism</a:t>
            </a:r>
            <a:r>
              <a:rPr lang="en-GB" sz="3600" dirty="0" smtClean="0"/>
              <a:t>: emancipation of Jewish Germans post-1871 coincided with economic depression</a:t>
            </a:r>
          </a:p>
          <a:p>
            <a:pPr eaLnBrk="1" hangingPunct="1"/>
            <a:r>
              <a:rPr lang="en-GB" sz="3600" dirty="0" smtClean="0"/>
              <a:t>Biological </a:t>
            </a:r>
            <a:r>
              <a:rPr lang="en-GB" sz="3600" dirty="0" err="1" smtClean="0"/>
              <a:t>antisemitism</a:t>
            </a:r>
            <a:r>
              <a:rPr lang="en-GB" sz="3600" dirty="0" smtClean="0"/>
              <a:t>: Social Darwinism; </a:t>
            </a:r>
            <a:r>
              <a:rPr lang="en-GB" sz="3600" dirty="0" err="1" smtClean="0"/>
              <a:t>organicist</a:t>
            </a:r>
            <a:r>
              <a:rPr lang="en-GB" sz="3600" dirty="0" smtClean="0"/>
              <a:t> view of body politic; Jews as parasites ‘contaminating’ Aryan blood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115987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64547"/>
            <a:ext cx="7772400" cy="1144964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Assimilation Rejected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219200"/>
            <a:ext cx="8305800" cy="51816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dirty="0"/>
              <a:t>1933 April Boycott of Jewish Businesses</a:t>
            </a:r>
            <a:endParaRPr lang="en-US" dirty="0" smtClean="0"/>
          </a:p>
        </p:txBody>
      </p:sp>
      <p:sp>
        <p:nvSpPr>
          <p:cNvPr id="32772" name="Rectangle 5"/>
          <p:cNvSpPr>
            <a:spLocks noChangeArrowheads="1"/>
          </p:cNvSpPr>
          <p:nvPr/>
        </p:nvSpPr>
        <p:spPr bwMode="auto">
          <a:xfrm>
            <a:off x="6477001" y="3490913"/>
            <a:ext cx="2841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2774" name="Picture 7" descr="boycott3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285" y="1825347"/>
            <a:ext cx="4087812" cy="4135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Picture 8" descr="boycott1a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100" y="1774666"/>
            <a:ext cx="5035903" cy="4160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338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16769"/>
            <a:ext cx="10515600" cy="13255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GB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Nuremberg Race Laws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4820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1933: Law for the Restoration of the Professional Civil Service.</a:t>
            </a:r>
          </a:p>
          <a:p>
            <a:r>
              <a:rPr lang="en-US" dirty="0"/>
              <a:t>1933: Law against the Overcrowding of German Schools.</a:t>
            </a:r>
          </a:p>
          <a:p>
            <a:r>
              <a:rPr lang="en-US" dirty="0"/>
              <a:t>1935: Reich Citizenship Act.</a:t>
            </a:r>
          </a:p>
          <a:p>
            <a:r>
              <a:rPr lang="en-US" dirty="0"/>
              <a:t>1935: Law for the Protection of German Blood and </a:t>
            </a:r>
            <a:r>
              <a:rPr lang="en-US" dirty="0" err="1"/>
              <a:t>Honour</a:t>
            </a:r>
            <a:r>
              <a:rPr lang="en-US" dirty="0"/>
              <a:t>.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529688" y="1317592"/>
            <a:ext cx="2957689" cy="5394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6187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Times New Roman"/>
              </a:rPr>
              <a:t>The idea of a </a:t>
            </a:r>
            <a:r>
              <a:rPr lang="en-US" i="1" dirty="0" err="1">
                <a:cs typeface="Times New Roman"/>
              </a:rPr>
              <a:t>Volksgemeinschaft</a:t>
            </a:r>
            <a:r>
              <a:rPr lang="en-US" dirty="0">
                <a:cs typeface="Times New Roman"/>
              </a:rPr>
              <a:t> more a notion than a </a:t>
            </a:r>
            <a:r>
              <a:rPr lang="en-US" dirty="0" smtClean="0">
                <a:cs typeface="Times New Roman"/>
              </a:rPr>
              <a:t>reality</a:t>
            </a:r>
          </a:p>
          <a:p>
            <a:r>
              <a:rPr lang="en-US" dirty="0" smtClean="0">
                <a:cs typeface="Times New Roman"/>
              </a:rPr>
              <a:t>Strong </a:t>
            </a:r>
            <a:r>
              <a:rPr lang="en-US" dirty="0">
                <a:cs typeface="Times New Roman"/>
              </a:rPr>
              <a:t>gender components; state interfering with family and private </a:t>
            </a:r>
            <a:r>
              <a:rPr lang="en-US" dirty="0" smtClean="0">
                <a:cs typeface="Times New Roman"/>
              </a:rPr>
              <a:t>sphere → Totalitarian?</a:t>
            </a:r>
            <a:endParaRPr lang="en-US" dirty="0">
              <a:cs typeface="Times New Roman"/>
            </a:endParaRPr>
          </a:p>
          <a:p>
            <a:r>
              <a:rPr lang="en-US" dirty="0">
                <a:cs typeface="Times New Roman"/>
              </a:rPr>
              <a:t>Based on exclusion of those who did not fit in racially and biologically (“non-Aryans,” “</a:t>
            </a:r>
            <a:r>
              <a:rPr lang="en-US" dirty="0" err="1">
                <a:cs typeface="Times New Roman"/>
              </a:rPr>
              <a:t>asocials</a:t>
            </a:r>
            <a:r>
              <a:rPr lang="en-US" dirty="0">
                <a:cs typeface="Times New Roman"/>
              </a:rPr>
              <a:t>,” homosexuals, those sexually “deviant,” criminals, hereditary ill)</a:t>
            </a:r>
          </a:p>
          <a:p>
            <a:r>
              <a:rPr lang="en-US" dirty="0" smtClean="0">
                <a:cs typeface="Times New Roman"/>
              </a:rPr>
              <a:t>Provided the basis for genocide </a:t>
            </a:r>
          </a:p>
          <a:p>
            <a:endParaRPr lang="en-US" dirty="0">
              <a:cs typeface="Times New Roman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6511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Volksgemeinschaft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 (Folk Community)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cs typeface="Times New Roman"/>
              </a:rPr>
              <a:t>Idea of an equal community of racial comrades</a:t>
            </a:r>
          </a:p>
          <a:p>
            <a:r>
              <a:rPr lang="en-US" dirty="0" smtClean="0">
                <a:cs typeface="Times New Roman"/>
              </a:rPr>
              <a:t>Everyone’s participation</a:t>
            </a:r>
          </a:p>
          <a:p>
            <a:r>
              <a:rPr lang="en-US" dirty="0" smtClean="0">
                <a:cs typeface="Times New Roman"/>
              </a:rPr>
              <a:t>Equality defined racially and socially</a:t>
            </a:r>
          </a:p>
          <a:p>
            <a:r>
              <a:rPr lang="en-US" dirty="0" smtClean="0">
                <a:cs typeface="Times New Roman"/>
              </a:rPr>
              <a:t>Based on exclusion of those who did not fit in racially and biologically (“non-Aryans,” “</a:t>
            </a:r>
            <a:r>
              <a:rPr lang="en-US" dirty="0" err="1" smtClean="0">
                <a:cs typeface="Times New Roman"/>
              </a:rPr>
              <a:t>asocials</a:t>
            </a:r>
            <a:r>
              <a:rPr lang="en-US" dirty="0" smtClean="0">
                <a:cs typeface="Times New Roman"/>
              </a:rPr>
              <a:t>,” homosexuals, those sexually “deviant,” criminals, hereditary ill)</a:t>
            </a:r>
          </a:p>
          <a:p>
            <a:r>
              <a:rPr lang="en-US" dirty="0" smtClean="0">
                <a:cs typeface="Times New Roman"/>
              </a:rPr>
              <a:t>Eugenics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200025" y="1565981"/>
            <a:ext cx="3148528" cy="4351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000790" y="5934670"/>
            <a:ext cx="35469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cs typeface="Times New Roman"/>
              </a:rPr>
              <a:t>“I have been expelled from the folk community”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781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8213" y="260350"/>
            <a:ext cx="7772400" cy="1143000"/>
          </a:xfrm>
        </p:spPr>
        <p:txBody>
          <a:bodyPr/>
          <a:lstStyle/>
          <a:p>
            <a:pPr algn="ctr"/>
            <a:r>
              <a:rPr lang="en-GB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Education and Youth</a:t>
            </a:r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6172199" y="1600200"/>
            <a:ext cx="4687711" cy="4852988"/>
          </a:xfrm>
        </p:spPr>
        <p:txBody>
          <a:bodyPr>
            <a:normAutofit/>
          </a:bodyPr>
          <a:lstStyle/>
          <a:p>
            <a:r>
              <a:rPr lang="en-GB" sz="2000" dirty="0"/>
              <a:t>‘Co-ordination’ of education </a:t>
            </a:r>
            <a:r>
              <a:rPr lang="en-GB" sz="2000" dirty="0" smtClean="0"/>
              <a:t>system:</a:t>
            </a:r>
            <a:endParaRPr lang="en-GB" sz="2000" dirty="0"/>
          </a:p>
          <a:p>
            <a:pPr lvl="1"/>
            <a:r>
              <a:rPr lang="en-GB" sz="2000" dirty="0"/>
              <a:t>‘Politically unreliable’ teachers sacked.</a:t>
            </a:r>
          </a:p>
          <a:p>
            <a:pPr lvl="1"/>
            <a:r>
              <a:rPr lang="en-GB" sz="2000" dirty="0"/>
              <a:t>Curriculum brought into line with Nazi ideology.</a:t>
            </a:r>
          </a:p>
          <a:p>
            <a:r>
              <a:rPr lang="en-GB" sz="2000" dirty="0"/>
              <a:t>Youth Organizations:</a:t>
            </a:r>
          </a:p>
          <a:p>
            <a:pPr lvl="1"/>
            <a:r>
              <a:rPr lang="en-GB" sz="2000" i="1" dirty="0" err="1"/>
              <a:t>Deutsches</a:t>
            </a:r>
            <a:r>
              <a:rPr lang="en-GB" sz="2000" i="1" dirty="0"/>
              <a:t> </a:t>
            </a:r>
            <a:r>
              <a:rPr lang="en-GB" sz="2000" i="1" dirty="0" err="1"/>
              <a:t>Jungvolk</a:t>
            </a:r>
            <a:r>
              <a:rPr lang="en-GB" sz="2000" dirty="0"/>
              <a:t> (German Young People, DJ) – Boys aged 10-14.</a:t>
            </a:r>
          </a:p>
          <a:p>
            <a:pPr lvl="1"/>
            <a:r>
              <a:rPr lang="en-GB" sz="2000" i="1" dirty="0"/>
              <a:t>Hitler </a:t>
            </a:r>
            <a:r>
              <a:rPr lang="en-GB" sz="2000" i="1" dirty="0" err="1"/>
              <a:t>Jugend</a:t>
            </a:r>
            <a:r>
              <a:rPr lang="en-GB" sz="2000" dirty="0"/>
              <a:t> (Hitler Youth) – Boys aged 14-18.</a:t>
            </a:r>
          </a:p>
          <a:p>
            <a:pPr lvl="1"/>
            <a:r>
              <a:rPr lang="en-GB" sz="2000" i="1" dirty="0" err="1"/>
              <a:t>Jungm</a:t>
            </a:r>
            <a:r>
              <a:rPr lang="en-US" sz="2000" i="1" dirty="0" err="1">
                <a:cs typeface="Arial" charset="0"/>
              </a:rPr>
              <a:t>ädelbund</a:t>
            </a:r>
            <a:r>
              <a:rPr lang="en-US" sz="2000" dirty="0">
                <a:cs typeface="Arial" charset="0"/>
              </a:rPr>
              <a:t> (League of Young Girls) – Girls aged 10-14.</a:t>
            </a:r>
          </a:p>
          <a:p>
            <a:pPr lvl="1"/>
            <a:r>
              <a:rPr lang="en-US" sz="2000" i="1" dirty="0">
                <a:cs typeface="Arial" charset="0"/>
              </a:rPr>
              <a:t>Bund </a:t>
            </a:r>
            <a:r>
              <a:rPr lang="en-US" sz="2000" i="1" dirty="0" err="1">
                <a:cs typeface="Arial" charset="0"/>
              </a:rPr>
              <a:t>Deutscher</a:t>
            </a:r>
            <a:r>
              <a:rPr lang="en-US" sz="2000" i="1" dirty="0">
                <a:cs typeface="Arial" charset="0"/>
              </a:rPr>
              <a:t> </a:t>
            </a:r>
            <a:r>
              <a:rPr lang="en-US" sz="2000" i="1" dirty="0" err="1">
                <a:cs typeface="Arial" charset="0"/>
              </a:rPr>
              <a:t>Mädel</a:t>
            </a:r>
            <a:r>
              <a:rPr lang="en-US" sz="2000" dirty="0">
                <a:cs typeface="Arial" charset="0"/>
              </a:rPr>
              <a:t> (League of German Girls, BDM) – Girls aged 14-18.</a:t>
            </a:r>
          </a:p>
        </p:txBody>
      </p:sp>
      <p:pic>
        <p:nvPicPr>
          <p:cNvPr id="287751" name="Picture 7" descr="File:Hitler jugend.jpg">
            <a:hlinkClick r:id="rId3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98613" y="1516239"/>
            <a:ext cx="3446462" cy="4824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30075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7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7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87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87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87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87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87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87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87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6" grpId="0"/>
      <p:bldP spid="2877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Economic Revival, 1933-36</a:t>
            </a:r>
          </a:p>
        </p:txBody>
      </p:sp>
      <p:sp>
        <p:nvSpPr>
          <p:cNvPr id="276489" name="Rectangle 9"/>
          <p:cNvSpPr>
            <a:spLocks noGrp="1" noChangeArrowheads="1"/>
          </p:cNvSpPr>
          <p:nvPr>
            <p:ph sz="half" idx="1"/>
          </p:nvPr>
        </p:nvSpPr>
        <p:spPr>
          <a:xfrm>
            <a:off x="838200" y="1552074"/>
            <a:ext cx="4900863" cy="4624889"/>
          </a:xfrm>
        </p:spPr>
        <p:txBody>
          <a:bodyPr>
            <a:noAutofit/>
          </a:bodyPr>
          <a:lstStyle/>
          <a:p>
            <a:pPr algn="just"/>
            <a:r>
              <a:rPr lang="en-GB" sz="1800" dirty="0"/>
              <a:t>F</a:t>
            </a:r>
            <a:r>
              <a:rPr lang="en-GB" sz="1800" dirty="0" smtClean="0"/>
              <a:t>inancier </a:t>
            </a:r>
            <a:r>
              <a:rPr lang="en-GB" sz="1800" dirty="0"/>
              <a:t>Hjalmar Schacht appointed President of the </a:t>
            </a:r>
            <a:r>
              <a:rPr lang="en-GB" sz="1800" dirty="0" err="1"/>
              <a:t>Reichsbank</a:t>
            </a:r>
            <a:r>
              <a:rPr lang="en-GB" sz="1800" dirty="0"/>
              <a:t> (1933-39) </a:t>
            </a:r>
            <a:r>
              <a:rPr lang="en-GB" sz="1800" dirty="0" smtClean="0"/>
              <a:t>and </a:t>
            </a:r>
            <a:r>
              <a:rPr lang="en-GB" sz="1800" dirty="0"/>
              <a:t>Minister of Economics (1934-37</a:t>
            </a:r>
            <a:r>
              <a:rPr lang="en-GB" sz="1800" dirty="0" smtClean="0"/>
              <a:t>) with virtual dictatorial powers over the economy </a:t>
            </a:r>
            <a:r>
              <a:rPr lang="en-GB" sz="1800" dirty="0"/>
              <a:t>– demonstrates the Nazis need to keep big business on side.</a:t>
            </a:r>
          </a:p>
          <a:p>
            <a:pPr algn="just"/>
            <a:r>
              <a:rPr lang="en-GB" sz="1800" dirty="0"/>
              <a:t>The priority to stimulate investment in the economy – this facilitated and led by state </a:t>
            </a:r>
            <a:r>
              <a:rPr lang="en-GB" sz="1800" dirty="0" smtClean="0"/>
              <a:t>intervention: low interest rates, programme of public works.</a:t>
            </a:r>
            <a:endParaRPr lang="en-GB" sz="1800" dirty="0"/>
          </a:p>
          <a:p>
            <a:pPr lvl="0" algn="just"/>
            <a:r>
              <a:rPr lang="en-GB" sz="1800" dirty="0" smtClean="0">
                <a:ea typeface="ＭＳ Ｐゴシック" pitchFamily="1" charset="-128"/>
              </a:rPr>
              <a:t>1933-1936: </a:t>
            </a:r>
            <a:r>
              <a:rPr lang="en-GB" sz="1800" dirty="0">
                <a:ea typeface="ＭＳ Ｐゴシック" pitchFamily="1" charset="-128"/>
              </a:rPr>
              <a:t>public investment tripled and government expenditure increased by 70</a:t>
            </a:r>
            <a:r>
              <a:rPr lang="en-GB" sz="1800" dirty="0" smtClean="0">
                <a:ea typeface="ＭＳ Ｐゴシック" pitchFamily="1" charset="-128"/>
              </a:rPr>
              <a:t>%</a:t>
            </a:r>
            <a:endParaRPr lang="en-GB" sz="1800" dirty="0" smtClean="0"/>
          </a:p>
          <a:p>
            <a:pPr algn="just">
              <a:lnSpc>
                <a:spcPct val="90000"/>
              </a:lnSpc>
            </a:pPr>
            <a:r>
              <a:rPr lang="en-GB" sz="1800" dirty="0" smtClean="0"/>
              <a:t>Sept</a:t>
            </a:r>
            <a:r>
              <a:rPr lang="en-GB" sz="1800" dirty="0"/>
              <a:t>. 1934: ‘New Plan’ introduces state control of trade &amp; currency exchange. Bilateral trade agreements with South America and the Balkans.</a:t>
            </a:r>
          </a:p>
          <a:p>
            <a:pPr algn="just">
              <a:lnSpc>
                <a:spcPct val="90000"/>
              </a:lnSpc>
            </a:pPr>
            <a:r>
              <a:rPr lang="en-GB" sz="1800" dirty="0"/>
              <a:t>By 1935 Germany had a trade surplus, unemployment was down to 1.7 million and industrial output had risen by 49.5%</a:t>
            </a:r>
          </a:p>
        </p:txBody>
      </p:sp>
      <p:sp>
        <p:nvSpPr>
          <p:cNvPr id="276494" name="Text Box 14"/>
          <p:cNvSpPr txBox="1">
            <a:spLocks noChangeArrowheads="1"/>
          </p:cNvSpPr>
          <p:nvPr/>
        </p:nvSpPr>
        <p:spPr bwMode="auto">
          <a:xfrm>
            <a:off x="6873947" y="6057567"/>
            <a:ext cx="418005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1400" dirty="0"/>
              <a:t>‘The Fight Against Unemployment’: Graph</a:t>
            </a:r>
          </a:p>
          <a:p>
            <a:pPr algn="ctr"/>
            <a:r>
              <a:rPr lang="en-GB" sz="1400" dirty="0"/>
              <a:t>Presented by the Reich Ministry of Employment (1934)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221" y="1584993"/>
            <a:ext cx="4069889" cy="4351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5659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6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6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6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6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Labour: Peasants and Workers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283653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193" y="1690688"/>
            <a:ext cx="3014058" cy="4351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3651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1135944" y="1825625"/>
            <a:ext cx="4586111" cy="435133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GB" sz="1800" i="1" dirty="0" err="1" smtClean="0"/>
              <a:t>Blut</a:t>
            </a:r>
            <a:r>
              <a:rPr lang="en-GB" sz="1800" i="1" dirty="0" smtClean="0"/>
              <a:t> und Boden  </a:t>
            </a:r>
            <a:r>
              <a:rPr lang="en-GB" sz="1800" dirty="0" smtClean="0"/>
              <a:t>(Blood and Soil): the German peasantry were the ‘blood spring’ of the </a:t>
            </a:r>
            <a:r>
              <a:rPr lang="en-GB" sz="1800" i="1" dirty="0" smtClean="0"/>
              <a:t>Volksgemeinschaft </a:t>
            </a:r>
            <a:r>
              <a:rPr lang="en-GB" sz="1800" dirty="0" smtClean="0"/>
              <a:t>and farmers had a vital role to play in making the country self-sufficient. However, the Nazis unable to curb urbanisation.</a:t>
            </a:r>
          </a:p>
          <a:p>
            <a:pPr algn="just"/>
            <a:r>
              <a:rPr lang="en-GB" sz="1800" dirty="0" smtClean="0"/>
              <a:t>The </a:t>
            </a:r>
            <a:r>
              <a:rPr lang="en-GB" sz="1800" dirty="0"/>
              <a:t>state-run trade union, the </a:t>
            </a:r>
            <a:r>
              <a:rPr lang="en-GB" sz="1800" i="1" dirty="0"/>
              <a:t>Deutsche </a:t>
            </a:r>
            <a:r>
              <a:rPr lang="en-GB" sz="1800" i="1" dirty="0" err="1"/>
              <a:t>Arbeitsfront</a:t>
            </a:r>
            <a:r>
              <a:rPr lang="en-GB" sz="1800" i="1" dirty="0"/>
              <a:t> </a:t>
            </a:r>
            <a:r>
              <a:rPr lang="en-GB" sz="1800" dirty="0"/>
              <a:t>(DAF), was the largest Nazi organization with a membership of 22 million by 1939.</a:t>
            </a:r>
          </a:p>
          <a:p>
            <a:pPr algn="just"/>
            <a:r>
              <a:rPr lang="en-GB" sz="1800" dirty="0"/>
              <a:t>It was responsible for setting wages and working hours, organizing training, dealing with strikes and absenteeism and supervising working conditions.</a:t>
            </a:r>
          </a:p>
          <a:p>
            <a:pPr algn="just"/>
            <a:r>
              <a:rPr lang="en-GB" sz="1800" i="1" dirty="0"/>
              <a:t>Kraft </a:t>
            </a:r>
            <a:r>
              <a:rPr lang="en-GB" sz="1800" i="1" dirty="0" err="1"/>
              <a:t>durch</a:t>
            </a:r>
            <a:r>
              <a:rPr lang="en-GB" sz="1800" i="1" dirty="0"/>
              <a:t> </a:t>
            </a:r>
            <a:r>
              <a:rPr lang="en-GB" sz="1800" i="1" dirty="0" err="1"/>
              <a:t>Freunde</a:t>
            </a:r>
            <a:r>
              <a:rPr lang="en-GB" sz="1800" dirty="0"/>
              <a:t> (</a:t>
            </a:r>
            <a:r>
              <a:rPr lang="en-GB" sz="1800" dirty="0" err="1"/>
              <a:t>KdF</a:t>
            </a:r>
            <a:r>
              <a:rPr lang="en-GB" sz="1800" dirty="0"/>
              <a:t>, Strength through Joy) provided opportunities for loyal workers to go on cheap holidays, participate in cultural visits or access sporting facilities.</a:t>
            </a:r>
            <a:r>
              <a:rPr lang="en-GB" sz="24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481533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3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Religion</a:t>
            </a:r>
          </a:p>
        </p:txBody>
      </p:sp>
      <p:sp>
        <p:nvSpPr>
          <p:cNvPr id="30720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838200" y="1825625"/>
            <a:ext cx="5069305" cy="4351338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90000"/>
              </a:lnSpc>
            </a:pPr>
            <a:r>
              <a:rPr lang="en-GB" sz="1800" dirty="0"/>
              <a:t>The German population 75% Protestant and 25% Catholic in the 1930s</a:t>
            </a:r>
            <a:r>
              <a:rPr lang="en-GB" sz="1800" dirty="0" smtClean="0"/>
              <a:t>. </a:t>
            </a:r>
          </a:p>
          <a:p>
            <a:pPr algn="just">
              <a:lnSpc>
                <a:spcPct val="90000"/>
              </a:lnSpc>
            </a:pPr>
            <a:r>
              <a:rPr lang="en-GB" sz="1800" dirty="0" smtClean="0"/>
              <a:t>National </a:t>
            </a:r>
            <a:r>
              <a:rPr lang="en-GB" sz="1800" dirty="0"/>
              <a:t>Socialism fundamentally </a:t>
            </a:r>
            <a:r>
              <a:rPr lang="en-GB" sz="1800" dirty="0" smtClean="0"/>
              <a:t>anti-Christian.</a:t>
            </a:r>
          </a:p>
          <a:p>
            <a:pPr algn="just">
              <a:lnSpc>
                <a:spcPct val="90000"/>
              </a:lnSpc>
            </a:pPr>
            <a:r>
              <a:rPr lang="en-GB" sz="1800" dirty="0" smtClean="0"/>
              <a:t>Some Nazis favoured </a:t>
            </a:r>
            <a:r>
              <a:rPr lang="en-GB" sz="1800" dirty="0"/>
              <a:t>a kind of </a:t>
            </a:r>
            <a:r>
              <a:rPr lang="en-GB" sz="1800" i="1" dirty="0"/>
              <a:t>v</a:t>
            </a:r>
            <a:r>
              <a:rPr lang="en-US" sz="1800" i="1" dirty="0" err="1">
                <a:cs typeface="Arial" charset="0"/>
              </a:rPr>
              <a:t>ölkisch</a:t>
            </a:r>
            <a:r>
              <a:rPr lang="en-US" sz="1800" dirty="0">
                <a:cs typeface="Arial" charset="0"/>
              </a:rPr>
              <a:t> neo-paganism</a:t>
            </a:r>
            <a:r>
              <a:rPr lang="en-US" sz="1800" dirty="0" smtClean="0">
                <a:cs typeface="Arial" charset="0"/>
              </a:rPr>
              <a:t>, </a:t>
            </a:r>
            <a:r>
              <a:rPr lang="en-US" sz="1800" dirty="0" err="1" smtClean="0">
                <a:cs typeface="Arial" charset="0"/>
              </a:rPr>
              <a:t>eg</a:t>
            </a:r>
            <a:r>
              <a:rPr lang="en-US" sz="1800" dirty="0" smtClean="0">
                <a:cs typeface="Arial" charset="0"/>
              </a:rPr>
              <a:t>. </a:t>
            </a:r>
            <a:r>
              <a:rPr lang="en-US" sz="1800" dirty="0">
                <a:cs typeface="Arial" charset="0"/>
              </a:rPr>
              <a:t>the German Faith Movement.</a:t>
            </a:r>
          </a:p>
          <a:p>
            <a:pPr algn="just">
              <a:lnSpc>
                <a:spcPct val="90000"/>
              </a:lnSpc>
            </a:pPr>
            <a:r>
              <a:rPr lang="en-US" sz="1800" dirty="0" smtClean="0">
                <a:cs typeface="Arial" charset="0"/>
              </a:rPr>
              <a:t>Hitler </a:t>
            </a:r>
            <a:r>
              <a:rPr lang="en-US" sz="1800" dirty="0">
                <a:cs typeface="Arial" charset="0"/>
              </a:rPr>
              <a:t>recognized that, at least in the short-term, the established churches had to be conciliated.</a:t>
            </a:r>
          </a:p>
          <a:p>
            <a:pPr algn="just">
              <a:lnSpc>
                <a:spcPct val="90000"/>
              </a:lnSpc>
            </a:pPr>
            <a:r>
              <a:rPr lang="en-US" sz="1800" dirty="0">
                <a:cs typeface="Arial" charset="0"/>
              </a:rPr>
              <a:t>July 1933: Concordat with the Vatican promises religious freedom for Catholics in exchange for a promise to keep out of politics.</a:t>
            </a:r>
          </a:p>
          <a:p>
            <a:pPr algn="just">
              <a:lnSpc>
                <a:spcPct val="90000"/>
              </a:lnSpc>
            </a:pPr>
            <a:r>
              <a:rPr lang="en-US" sz="1800" dirty="0">
                <a:cs typeface="Arial" charset="0"/>
              </a:rPr>
              <a:t>Attempts to ‘co-ordinate’ the Protestant churches:</a:t>
            </a:r>
          </a:p>
          <a:p>
            <a:pPr lvl="1" algn="just">
              <a:lnSpc>
                <a:spcPct val="90000"/>
              </a:lnSpc>
            </a:pPr>
            <a:r>
              <a:rPr lang="en-US" sz="1600" dirty="0">
                <a:cs typeface="Arial" charset="0"/>
              </a:rPr>
              <a:t>The German Christians sought to merge Protestantism with Nazi ideology.</a:t>
            </a:r>
          </a:p>
          <a:p>
            <a:pPr lvl="1" algn="just">
              <a:lnSpc>
                <a:spcPct val="90000"/>
              </a:lnSpc>
            </a:pPr>
            <a:r>
              <a:rPr lang="en-US" sz="1600" dirty="0">
                <a:cs typeface="Arial" charset="0"/>
              </a:rPr>
              <a:t>July 1933: new church constitution introduced and Ludwig Müller appointed Reich Bishop.</a:t>
            </a:r>
          </a:p>
          <a:p>
            <a:pPr algn="just">
              <a:lnSpc>
                <a:spcPct val="90000"/>
              </a:lnSpc>
            </a:pPr>
            <a:r>
              <a:rPr lang="en-US" sz="1800" dirty="0">
                <a:cs typeface="Arial" charset="0"/>
              </a:rPr>
              <a:t>The Nazis never fully succeeded in their aims, but while individual Christians were among the opposition to Hitler, the churches took a more pragmatic view. </a:t>
            </a:r>
          </a:p>
          <a:p>
            <a:pPr algn="just">
              <a:lnSpc>
                <a:spcPct val="90000"/>
              </a:lnSpc>
            </a:pPr>
            <a:endParaRPr lang="en-US" sz="1800" dirty="0">
              <a:cs typeface="Arial" charset="0"/>
            </a:endParaRPr>
          </a:p>
          <a:p>
            <a:pPr algn="just">
              <a:lnSpc>
                <a:spcPct val="90000"/>
              </a:lnSpc>
            </a:pPr>
            <a:endParaRPr lang="en-GB" sz="18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643" y="2122198"/>
            <a:ext cx="5181600" cy="2915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2226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07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7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07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7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072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02" grpId="0"/>
      <p:bldP spid="30720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Women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GB" sz="1800" dirty="0" smtClean="0"/>
              <a:t>National Socialist Women’s League (</a:t>
            </a:r>
            <a:r>
              <a:rPr lang="en-GB" sz="1800" i="1" dirty="0" err="1" smtClean="0">
                <a:effectLst/>
              </a:rPr>
              <a:t>Nationalsozialistische</a:t>
            </a:r>
            <a:r>
              <a:rPr lang="en-GB" sz="1800" i="1" dirty="0" smtClean="0">
                <a:effectLst/>
              </a:rPr>
              <a:t> </a:t>
            </a:r>
            <a:r>
              <a:rPr lang="en-GB" sz="1800" i="1" dirty="0" err="1" smtClean="0">
                <a:effectLst/>
              </a:rPr>
              <a:t>Frauenschaft</a:t>
            </a:r>
            <a:r>
              <a:rPr lang="en-GB" sz="1800" dirty="0" smtClean="0"/>
              <a:t>): founded Oct. 1931 through a merger of existing nationalist and right-wing women’s associations.</a:t>
            </a:r>
          </a:p>
          <a:p>
            <a:pPr algn="just"/>
            <a:r>
              <a:rPr lang="en-GB" sz="1800" dirty="0" smtClean="0"/>
              <a:t>From 1934 </a:t>
            </a:r>
            <a:r>
              <a:rPr lang="en-GB" sz="1800" dirty="0" smtClean="0">
                <a:effectLst/>
              </a:rPr>
              <a:t>led by Reich's Women's Leader (</a:t>
            </a:r>
            <a:r>
              <a:rPr lang="en-GB" sz="1800" i="1" dirty="0" err="1" smtClean="0">
                <a:effectLst/>
              </a:rPr>
              <a:t>Reichsfrauenführerin</a:t>
            </a:r>
            <a:r>
              <a:rPr lang="en-GB" sz="1800" dirty="0" smtClean="0">
                <a:effectLst/>
              </a:rPr>
              <a:t>) Gertrud </a:t>
            </a:r>
            <a:r>
              <a:rPr lang="en-GB" sz="1800" dirty="0" err="1" smtClean="0">
                <a:effectLst/>
              </a:rPr>
              <a:t>Scholtz</a:t>
            </a:r>
            <a:r>
              <a:rPr lang="en-GB" sz="1800" dirty="0" smtClean="0">
                <a:effectLst/>
              </a:rPr>
              <a:t>-Klink and published a monthly magazine, the </a:t>
            </a:r>
            <a:r>
              <a:rPr lang="en-GB" sz="1800" i="1" dirty="0" smtClean="0">
                <a:effectLst/>
              </a:rPr>
              <a:t>NS-Frauen-</a:t>
            </a:r>
            <a:r>
              <a:rPr lang="en-GB" sz="1800" i="1" dirty="0" err="1" smtClean="0">
                <a:effectLst/>
              </a:rPr>
              <a:t>Warte</a:t>
            </a:r>
            <a:r>
              <a:rPr lang="en-GB" sz="1800" dirty="0" smtClean="0">
                <a:effectLst/>
              </a:rPr>
              <a:t>.</a:t>
            </a:r>
          </a:p>
          <a:p>
            <a:pPr algn="just"/>
            <a:r>
              <a:rPr lang="en-GB" sz="1800" dirty="0" smtClean="0"/>
              <a:t>Designed to </a:t>
            </a:r>
            <a:r>
              <a:rPr lang="en-GB" sz="1800" dirty="0" err="1" smtClean="0"/>
              <a:t>indoctrinrate</a:t>
            </a:r>
            <a:r>
              <a:rPr lang="en-GB" sz="1800" dirty="0" smtClean="0"/>
              <a:t> women into the Nazi </a:t>
            </a:r>
            <a:r>
              <a:rPr lang="en-GB" sz="1800" dirty="0" err="1" smtClean="0"/>
              <a:t>mindset</a:t>
            </a:r>
            <a:r>
              <a:rPr lang="en-GB" sz="1800" dirty="0" smtClean="0"/>
              <a:t>, organised classes giving advice for newly married women and mothers on their duties within the Folk Community, gave domestic advice (</a:t>
            </a:r>
            <a:r>
              <a:rPr lang="en-GB" sz="1800" dirty="0" err="1" smtClean="0"/>
              <a:t>eg</a:t>
            </a:r>
            <a:r>
              <a:rPr lang="en-GB" sz="1800" dirty="0" smtClean="0"/>
              <a:t>. on the importance of using German-made products instead of imported ones), and during wartime mobilised women behind the war effort and allocated domestic servants from Eastern Europe to German families.</a:t>
            </a:r>
            <a:endParaRPr lang="en-GB" sz="1800" dirty="0" smtClean="0">
              <a:effectLst/>
            </a:endParaRPr>
          </a:p>
          <a:p>
            <a:pPr algn="just"/>
            <a:r>
              <a:rPr lang="en-GB" sz="1800" dirty="0" smtClean="0"/>
              <a:t>Had </a:t>
            </a:r>
            <a:r>
              <a:rPr lang="en-GB" sz="1800" dirty="0" smtClean="0">
                <a:effectLst/>
              </a:rPr>
              <a:t>2 million members, by 1938, the equivalent of 40% of total party membership.</a:t>
            </a:r>
            <a:endParaRPr lang="en-GB" sz="18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444978" y="1681180"/>
            <a:ext cx="3725333" cy="4356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53564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188913"/>
            <a:ext cx="8229600" cy="836612"/>
          </a:xfrm>
        </p:spPr>
        <p:txBody>
          <a:bodyPr/>
          <a:lstStyle/>
          <a:p>
            <a:pPr algn="ctr" eaLnBrk="1" hangingPunct="1"/>
            <a:r>
              <a:rPr lang="en-GB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Pronatalism</a:t>
            </a:r>
            <a:endPara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64705" y="1155700"/>
            <a:ext cx="4523429" cy="502853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400" dirty="0"/>
              <a:t>The Great Depression discouraged large families; part of a wider trend of a falling birth-rate.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/>
              <a:t>Positive eugenics: incentive schemes such as marriage loans, mothers’ crosses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 err="1"/>
              <a:t>Lebensborn</a:t>
            </a:r>
            <a:r>
              <a:rPr lang="en-GB" sz="2400" dirty="0"/>
              <a:t> (Well of Life): SS scheme to promote Aryan births out of wedlock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/>
              <a:t>Anti-</a:t>
            </a:r>
            <a:r>
              <a:rPr lang="en-GB" sz="2400" dirty="0" err="1"/>
              <a:t>natalism</a:t>
            </a:r>
            <a:r>
              <a:rPr lang="en-GB" sz="2400" dirty="0"/>
              <a:t> (Gisela Bock): several hundred thousand women sterilised</a:t>
            </a:r>
            <a:endParaRPr lang="en-US" sz="2400" dirty="0"/>
          </a:p>
        </p:txBody>
      </p:sp>
      <p:pic>
        <p:nvPicPr>
          <p:cNvPr id="25604" name="Picture 4" descr="The genealogical chart of the &quot;soldier-family Richter&quot; is headlined &quot;The military power of the nation is secured by hereditarily healthy families with many children,&quot; and adds (below, center) &quot;National Socialism very consciously places the care and preservation of our nation's hereditarily exceptional families in the center of its population policy.&quot;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314" y="3652838"/>
            <a:ext cx="3671887" cy="2379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530578" y="6032500"/>
            <a:ext cx="542096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1600" dirty="0"/>
              <a:t>Above: Mother’s Cross; below: ‘The nation’s military strength is safeguarded by hereditarily healthy, child-rich families’</a:t>
            </a:r>
            <a:endParaRPr lang="en-US" sz="1600" dirty="0"/>
          </a:p>
        </p:txBody>
      </p:sp>
      <p:pic>
        <p:nvPicPr>
          <p:cNvPr id="25606" name="Picture 6" descr="nazi-mothers_cros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314" y="1046162"/>
            <a:ext cx="3743325" cy="2482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96745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Eugenics</a:t>
            </a:r>
            <a:endPara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400" dirty="0"/>
              <a:t>Eugenics = ‘good birth’; widespread in western societies from late 19thC (i.e. not German-specific)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/>
              <a:t>‘Ideal’ racial stock often equated to middle-class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/>
              <a:t>‘Dangerous’ classes of </a:t>
            </a:r>
            <a:r>
              <a:rPr lang="en-GB" sz="2400" dirty="0" err="1"/>
              <a:t>lumpenproletariat</a:t>
            </a:r>
            <a:endParaRPr lang="en-GB" sz="2400" dirty="0"/>
          </a:p>
          <a:p>
            <a:pPr eaLnBrk="1" hangingPunct="1">
              <a:lnSpc>
                <a:spcPct val="80000"/>
              </a:lnSpc>
            </a:pPr>
            <a:r>
              <a:rPr lang="en-GB" sz="2400" dirty="0"/>
              <a:t>Note cultural stereotypes rather than scientific criteria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Law for Prevention of Hereditarily Diseased Offspring (July 1933)</a:t>
            </a:r>
            <a:r>
              <a:rPr lang="en-US" dirty="0"/>
              <a:t>: </a:t>
            </a:r>
            <a:r>
              <a:rPr lang="en-US" sz="2400" dirty="0"/>
              <a:t>approx. 2 million people sterilized</a:t>
            </a:r>
          </a:p>
          <a:p>
            <a:pPr eaLnBrk="1" hangingPunct="1">
              <a:lnSpc>
                <a:spcPct val="80000"/>
              </a:lnSpc>
            </a:pP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709026" y="1825625"/>
            <a:ext cx="4107948" cy="4351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6709026" y="6311900"/>
            <a:ext cx="4248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1000" dirty="0"/>
              <a:t>‘Inferior Hereditary Material Penetrates a Village’: lone mother, illegitimate children, drinking fathers, mental illness &amp; prison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505393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1287</Words>
  <Application>Microsoft Office PowerPoint</Application>
  <PresentationFormat>Custom</PresentationFormat>
  <Paragraphs>117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Nazi Germany: The ‘Folk Community’</vt:lpstr>
      <vt:lpstr>Volksgemeinschaft (Folk Community)</vt:lpstr>
      <vt:lpstr>Education and Youth</vt:lpstr>
      <vt:lpstr>Economic Revival, 1933-36</vt:lpstr>
      <vt:lpstr>Labour: Peasants and Workers</vt:lpstr>
      <vt:lpstr>Religion</vt:lpstr>
      <vt:lpstr>Women</vt:lpstr>
      <vt:lpstr>Pronatalism</vt:lpstr>
      <vt:lpstr>Eugenics</vt:lpstr>
      <vt:lpstr>‘Asocials’</vt:lpstr>
      <vt:lpstr>Euthanasia</vt:lpstr>
      <vt:lpstr>Homosexuals</vt:lpstr>
      <vt:lpstr>Roma and Sinti gypsies</vt:lpstr>
      <vt:lpstr>Varieties of Antisemitism</vt:lpstr>
      <vt:lpstr>Assimilation Rejected</vt:lpstr>
      <vt:lpstr>Nuremberg Race Laws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 Germany: The ‘Folk Community’?</dc:title>
  <dc:creator>Colin Storer</dc:creator>
  <cp:lastModifiedBy>Storer, Colin</cp:lastModifiedBy>
  <cp:revision>26</cp:revision>
  <cp:lastPrinted>2016-01-18T16:15:02Z</cp:lastPrinted>
  <dcterms:created xsi:type="dcterms:W3CDTF">2016-01-04T09:50:22Z</dcterms:created>
  <dcterms:modified xsi:type="dcterms:W3CDTF">2016-01-19T09:26:43Z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