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56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4DD73CA6-8A77-4D93-B0BB-803402F1C9A2}" type="datetimeFigureOut">
              <a:rPr lang="en-GB" smtClean="0"/>
              <a:t>25/09/2014</a:t>
            </a:fld>
            <a:endParaRPr lang="en-GB"/>
          </a:p>
        </p:txBody>
      </p:sp>
      <p:sp>
        <p:nvSpPr>
          <p:cNvPr id="5" name="Footer Placeholder 4"/>
          <p:cNvSpPr>
            <a:spLocks noGrp="1"/>
          </p:cNvSpPr>
          <p:nvPr>
            <p:ph type="ftr" sz="quarter" idx="11"/>
          </p:nvPr>
        </p:nvSpPr>
        <p:spPr bwMode="white"/>
        <p:txBody>
          <a:bodyPr/>
          <a:lstStyle/>
          <a:p>
            <a:endParaRPr lang="en-GB"/>
          </a:p>
        </p:txBody>
      </p:sp>
      <p:sp>
        <p:nvSpPr>
          <p:cNvPr id="6" name="Slide Number Placeholder 5"/>
          <p:cNvSpPr>
            <a:spLocks noGrp="1"/>
          </p:cNvSpPr>
          <p:nvPr>
            <p:ph type="sldNum" sz="quarter" idx="12"/>
          </p:nvPr>
        </p:nvSpPr>
        <p:spPr/>
        <p:txBody>
          <a:bodyPr/>
          <a:lstStyle/>
          <a:p>
            <a:fld id="{648457C5-59BC-462C-B1DC-C64ADAF05352}"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D73CA6-8A77-4D93-B0BB-803402F1C9A2}" type="datetimeFigureOut">
              <a:rPr lang="en-GB" smtClean="0"/>
              <a:t>25/09/2014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8457C5-59BC-462C-B1DC-C64ADAF05352}"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D73CA6-8A77-4D93-B0BB-803402F1C9A2}" type="datetimeFigureOut">
              <a:rPr lang="en-GB" smtClean="0"/>
              <a:t>25/09/2014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8457C5-59BC-462C-B1DC-C64ADAF05352}"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D73CA6-8A77-4D93-B0BB-803402F1C9A2}" type="datetimeFigureOut">
              <a:rPr lang="en-GB" smtClean="0"/>
              <a:t>25/09/2014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8457C5-59BC-462C-B1DC-C64ADAF05352}" type="slidenum">
              <a:rPr lang="en-GB" smtClean="0"/>
              <a:t>‹#›</a:t>
            </a:fld>
            <a:endParaRPr lang="en-GB"/>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DD73CA6-8A77-4D93-B0BB-803402F1C9A2}" type="datetimeFigureOut">
              <a:rPr lang="en-GB" smtClean="0"/>
              <a:t>25/09/2014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8457C5-59BC-462C-B1DC-C64ADAF05352}" type="slidenum">
              <a:rPr lang="en-GB" smtClean="0"/>
              <a:t>‹#›</a:t>
            </a:fld>
            <a:endParaRPr lang="en-GB"/>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DD73CA6-8A77-4D93-B0BB-803402F1C9A2}" type="datetimeFigureOut">
              <a:rPr lang="en-GB" smtClean="0"/>
              <a:t>25/09/2014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48457C5-59BC-462C-B1DC-C64ADAF05352}" type="slidenum">
              <a:rPr lang="en-GB" smtClean="0"/>
              <a:t>‹#›</a:t>
            </a:fld>
            <a:endParaRPr lang="en-GB"/>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DD73CA6-8A77-4D93-B0BB-803402F1C9A2}" type="datetimeFigureOut">
              <a:rPr lang="en-GB" smtClean="0"/>
              <a:t>25/09/2014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48457C5-59BC-462C-B1DC-C64ADAF05352}"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D73CA6-8A77-4D93-B0BB-803402F1C9A2}" type="datetimeFigureOut">
              <a:rPr lang="en-GB" smtClean="0"/>
              <a:t>25/09/2014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48457C5-59BC-462C-B1DC-C64ADAF05352}" type="slidenum">
              <a:rPr lang="en-GB" smtClean="0"/>
              <a:t>‹#›</a:t>
            </a:fld>
            <a:endParaRPr lang="en-GB"/>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DD73CA6-8A77-4D93-B0BB-803402F1C9A2}" type="datetimeFigureOut">
              <a:rPr lang="en-GB" smtClean="0"/>
              <a:t>25/09/2014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48457C5-59BC-462C-B1DC-C64ADAF05352}"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D73CA6-8A77-4D93-B0BB-803402F1C9A2}" type="datetimeFigureOut">
              <a:rPr lang="en-GB" smtClean="0"/>
              <a:t>25/09/2014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48457C5-59BC-462C-B1DC-C64ADAF05352}" type="slidenum">
              <a:rPr lang="en-GB" smtClean="0"/>
              <a:t>‹#›</a:t>
            </a:fld>
            <a:endParaRPr lang="en-GB"/>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D73CA6-8A77-4D93-B0BB-803402F1C9A2}" type="datetimeFigureOut">
              <a:rPr lang="en-GB" smtClean="0"/>
              <a:t>25/09/2014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48457C5-59BC-462C-B1DC-C64ADAF05352}"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4DD73CA6-8A77-4D93-B0BB-803402F1C9A2}" type="datetimeFigureOut">
              <a:rPr lang="en-GB" smtClean="0"/>
              <a:t>25/09/2014</a:t>
            </a:fld>
            <a:endParaRPr lang="en-GB"/>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GB"/>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648457C5-59BC-462C-B1DC-C64ADAF05352}"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5656" y="1196752"/>
            <a:ext cx="6400800" cy="733792"/>
          </a:xfrm>
        </p:spPr>
        <p:txBody>
          <a:bodyPr/>
          <a:lstStyle/>
          <a:p>
            <a:r>
              <a:rPr lang="en-GB" dirty="0" smtClean="0"/>
              <a:t>An </a:t>
            </a:r>
            <a:r>
              <a:rPr lang="en-GB" dirty="0"/>
              <a:t>Imperial People?</a:t>
            </a:r>
          </a:p>
        </p:txBody>
      </p:sp>
      <p:sp>
        <p:nvSpPr>
          <p:cNvPr id="3" name="Subtitle 2"/>
          <p:cNvSpPr>
            <a:spLocks noGrp="1"/>
          </p:cNvSpPr>
          <p:nvPr>
            <p:ph type="subTitle" idx="1"/>
          </p:nvPr>
        </p:nvSpPr>
        <p:spPr>
          <a:xfrm>
            <a:off x="1371600" y="3429000"/>
            <a:ext cx="6400800" cy="2232248"/>
          </a:xfrm>
        </p:spPr>
        <p:txBody>
          <a:bodyPr>
            <a:normAutofit/>
          </a:bodyPr>
          <a:lstStyle/>
          <a:p>
            <a:r>
              <a:rPr lang="en-GB" dirty="0"/>
              <a:t>Britain in the Twentieth Century</a:t>
            </a:r>
          </a:p>
          <a:p>
            <a:r>
              <a:rPr lang="en-GB" dirty="0"/>
              <a:t>Week 2</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916832"/>
            <a:ext cx="5437129" cy="3607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2585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03648" y="1772816"/>
            <a:ext cx="6120680" cy="3323987"/>
          </a:xfrm>
          <a:prstGeom prst="rect">
            <a:avLst/>
          </a:prstGeom>
        </p:spPr>
        <p:txBody>
          <a:bodyPr wrap="square">
            <a:spAutoFit/>
          </a:bodyPr>
          <a:lstStyle/>
          <a:p>
            <a:pPr marL="285750" lvl="0" indent="-285750">
              <a:buFont typeface="Arial" panose="020B0604020202020204" pitchFamily="34" charset="0"/>
              <a:buChar char="•"/>
            </a:pPr>
            <a:r>
              <a:rPr lang="en-GB" sz="2400" b="1" dirty="0"/>
              <a:t>1815-1914: 10million square miles and 400m </a:t>
            </a:r>
            <a:r>
              <a:rPr lang="en-GB" sz="2400" b="1" dirty="0" smtClean="0"/>
              <a:t>people added to Empire. Africa, India, </a:t>
            </a:r>
            <a:r>
              <a:rPr lang="en-GB" sz="2400" b="1" dirty="0" err="1" smtClean="0"/>
              <a:t>Carribean</a:t>
            </a:r>
            <a:r>
              <a:rPr lang="en-GB" sz="2400" b="1" dirty="0" smtClean="0"/>
              <a:t>. </a:t>
            </a:r>
          </a:p>
          <a:p>
            <a:pPr lvl="0"/>
            <a:endParaRPr lang="en-GB" sz="2400" b="1" dirty="0" smtClean="0"/>
          </a:p>
          <a:p>
            <a:pPr marL="285750" indent="-285750">
              <a:buFont typeface="Arial" panose="020B0604020202020204" pitchFamily="34" charset="0"/>
              <a:buChar char="•"/>
            </a:pPr>
            <a:r>
              <a:rPr lang="en-GB" sz="2400" b="1" dirty="0" smtClean="0"/>
              <a:t>1919 </a:t>
            </a:r>
            <a:r>
              <a:rPr lang="en-GB" sz="2400" b="1" dirty="0"/>
              <a:t>(via territorial gains from Germany in Africa) Empire reaches its greatest extent: ¼ of world population and land mass (‘sun never set’)</a:t>
            </a:r>
            <a:endParaRPr lang="en-GB" sz="2400" dirty="0"/>
          </a:p>
          <a:p>
            <a:pPr marL="285750" lvl="0" indent="-285750">
              <a:buFont typeface="Arial" panose="020B0604020202020204" pitchFamily="34" charset="0"/>
              <a:buChar char="•"/>
            </a:pPr>
            <a:endParaRPr lang="en-GB" dirty="0"/>
          </a:p>
        </p:txBody>
      </p:sp>
    </p:spTree>
    <p:extLst>
      <p:ext uri="{BB962C8B-B14F-4D97-AF65-F5344CB8AC3E}">
        <p14:creationId xmlns:p14="http://schemas.microsoft.com/office/powerpoint/2010/main" val="761923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445483"/>
            <a:ext cx="2712301" cy="4068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8124" y="1445483"/>
            <a:ext cx="2644494" cy="4068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4903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oy's own paper.jpg"/>
          <p:cNvPicPr>
            <a:picLocks noChangeAspect="1"/>
          </p:cNvPicPr>
          <p:nvPr/>
        </p:nvPicPr>
        <p:blipFill>
          <a:blip r:embed="rId2" cstate="print"/>
          <a:stretch>
            <a:fillRect/>
          </a:stretch>
        </p:blipFill>
        <p:spPr>
          <a:xfrm>
            <a:off x="5364088" y="1628800"/>
            <a:ext cx="2510328" cy="3425552"/>
          </a:xfrm>
          <a:prstGeom prst="rect">
            <a:avLst/>
          </a:prstGeom>
        </p:spPr>
      </p:pic>
      <p:pic>
        <p:nvPicPr>
          <p:cNvPr id="3" name="Content Placeholder 7" descr="henty.jpg"/>
          <p:cNvPicPr>
            <a:picLocks noChangeAspect="1"/>
          </p:cNvPicPr>
          <p:nvPr/>
        </p:nvPicPr>
        <p:blipFill>
          <a:blip r:embed="rId3" cstate="print"/>
          <a:stretch>
            <a:fillRect/>
          </a:stretch>
        </p:blipFill>
        <p:spPr>
          <a:xfrm>
            <a:off x="1187624" y="2174032"/>
            <a:ext cx="3456384" cy="2880320"/>
          </a:xfrm>
          <a:prstGeom prst="rect">
            <a:avLst/>
          </a:prstGeom>
        </p:spPr>
      </p:pic>
    </p:spTree>
    <p:extLst>
      <p:ext uri="{BB962C8B-B14F-4D97-AF65-F5344CB8AC3E}">
        <p14:creationId xmlns:p14="http://schemas.microsoft.com/office/powerpoint/2010/main" val="56851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empire 1886.bmp"/>
          <p:cNvPicPr>
            <a:picLocks noChangeAspect="1"/>
          </p:cNvPicPr>
          <p:nvPr/>
        </p:nvPicPr>
        <p:blipFill rotWithShape="1">
          <a:blip r:embed="rId2" cstate="print"/>
          <a:srcRect l="12816" t="10825" r="12444" b="7823"/>
          <a:stretch/>
        </p:blipFill>
        <p:spPr>
          <a:xfrm>
            <a:off x="1712832" y="1182299"/>
            <a:ext cx="5760639" cy="4495631"/>
          </a:xfrm>
          <a:prstGeom prst="rect">
            <a:avLst/>
          </a:prstGeom>
        </p:spPr>
      </p:pic>
    </p:spTree>
    <p:extLst>
      <p:ext uri="{BB962C8B-B14F-4D97-AF65-F5344CB8AC3E}">
        <p14:creationId xmlns:p14="http://schemas.microsoft.com/office/powerpoint/2010/main" val="713548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sanders-of-the-river-movie-poster-1935-1020556054.jpg"/>
          <p:cNvPicPr>
            <a:picLocks noChangeAspect="1"/>
          </p:cNvPicPr>
          <p:nvPr/>
        </p:nvPicPr>
        <p:blipFill>
          <a:blip r:embed="rId2" cstate="print"/>
          <a:stretch>
            <a:fillRect/>
          </a:stretch>
        </p:blipFill>
        <p:spPr>
          <a:xfrm>
            <a:off x="1177210" y="1340768"/>
            <a:ext cx="2794341" cy="4320480"/>
          </a:xfrm>
          <a:prstGeom prst="rect">
            <a:avLst/>
          </a:prstGeom>
        </p:spPr>
      </p:pic>
      <p:sp>
        <p:nvSpPr>
          <p:cNvPr id="3" name="TextBox 2"/>
          <p:cNvSpPr txBox="1"/>
          <p:nvPr/>
        </p:nvSpPr>
        <p:spPr>
          <a:xfrm>
            <a:off x="4572000" y="2420888"/>
            <a:ext cx="3240360" cy="1631216"/>
          </a:xfrm>
          <a:prstGeom prst="rect">
            <a:avLst/>
          </a:prstGeom>
          <a:noFill/>
        </p:spPr>
        <p:txBody>
          <a:bodyPr wrap="square" rtlCol="0">
            <a:spAutoFit/>
          </a:bodyPr>
          <a:lstStyle/>
          <a:p>
            <a:r>
              <a:rPr lang="en-GB" sz="2000" b="1" dirty="0"/>
              <a:t>Film dedicated to </a:t>
            </a:r>
            <a:r>
              <a:rPr lang="en-GB" sz="2000" b="1" dirty="0" smtClean="0"/>
              <a:t>"</a:t>
            </a:r>
            <a:r>
              <a:rPr lang="en-GB" sz="2000" b="1" dirty="0"/>
              <a:t>the handful of white men whose everyday work is an unsung saga of courage and efficiency".</a:t>
            </a:r>
          </a:p>
        </p:txBody>
      </p:sp>
    </p:spTree>
    <p:extLst>
      <p:ext uri="{BB962C8B-B14F-4D97-AF65-F5344CB8AC3E}">
        <p14:creationId xmlns:p14="http://schemas.microsoft.com/office/powerpoint/2010/main" val="182943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7" descr="cocoa.jpg"/>
          <p:cNvPicPr>
            <a:picLocks noChangeAspect="1"/>
          </p:cNvPicPr>
          <p:nvPr/>
        </p:nvPicPr>
        <p:blipFill>
          <a:blip r:embed="rId2" cstate="print"/>
          <a:stretch>
            <a:fillRect/>
          </a:stretch>
        </p:blipFill>
        <p:spPr>
          <a:xfrm>
            <a:off x="3059832" y="1124744"/>
            <a:ext cx="2904192" cy="4525963"/>
          </a:xfrm>
          <a:prstGeom prst="rect">
            <a:avLst/>
          </a:prstGeom>
        </p:spPr>
      </p:pic>
    </p:spTree>
    <p:extLst>
      <p:ext uri="{BB962C8B-B14F-4D97-AF65-F5344CB8AC3E}">
        <p14:creationId xmlns:p14="http://schemas.microsoft.com/office/powerpoint/2010/main" val="4127405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1561" y="1700808"/>
            <a:ext cx="6696744" cy="3477875"/>
          </a:xfrm>
          <a:prstGeom prst="rect">
            <a:avLst/>
          </a:prstGeom>
        </p:spPr>
        <p:txBody>
          <a:bodyPr wrap="square">
            <a:spAutoFit/>
          </a:bodyPr>
          <a:lstStyle/>
          <a:p>
            <a:r>
              <a:rPr lang="en-GB" sz="2000" dirty="0"/>
              <a:t>“Whatever else it may have been, the British Empire in the early and mid-19</a:t>
            </a:r>
            <a:r>
              <a:rPr lang="en-GB" sz="2000" baseline="30000" dirty="0"/>
              <a:t>th</a:t>
            </a:r>
            <a:r>
              <a:rPr lang="en-GB" sz="2000" dirty="0"/>
              <a:t> century was not a “people’s” empire. Those who say it was, or that imperialism pervaded British culture and society generally during this period, are simply wrong… There is no direct evidence that the great majority of Britons supported the empire, took an interest in it, or were even aware of it for most of the century; whereas much circumstantial evidence points the other way.’ They were too busy and too poorly educated to care, while the middle class and upper class imperialists were happy to keep the empire to themselves.” (</a:t>
            </a:r>
            <a:r>
              <a:rPr lang="en-GB" sz="2000" b="1" dirty="0"/>
              <a:t>Bernard Porter, </a:t>
            </a:r>
            <a:r>
              <a:rPr lang="en-GB" sz="2000" b="1" i="1" dirty="0"/>
              <a:t>The Absent-Minded Imperialists</a:t>
            </a:r>
            <a:r>
              <a:rPr lang="en-GB" sz="2000" b="1" dirty="0"/>
              <a:t>)</a:t>
            </a:r>
            <a:endParaRPr lang="en-GB" sz="2000" b="1" dirty="0"/>
          </a:p>
        </p:txBody>
      </p:sp>
    </p:spTree>
    <p:extLst>
      <p:ext uri="{BB962C8B-B14F-4D97-AF65-F5344CB8AC3E}">
        <p14:creationId xmlns:p14="http://schemas.microsoft.com/office/powerpoint/2010/main" val="1186423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encrypted-tbn1.gstatic.com/images?q=tbn:ANd9GcQEmAp2O7cjNpxKU3da3NgYYRFwfRiHSrUH5H4hGiSRevGK7tTYh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1268760"/>
            <a:ext cx="3252269" cy="4381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9166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6267</TotalTime>
  <Words>204</Words>
  <Application>Microsoft Office PowerPoint</Application>
  <PresentationFormat>On-screen Show (4:3)</PresentationFormat>
  <Paragraphs>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Couture</vt:lpstr>
      <vt:lpstr>An Imperial People?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Imperial People?</dc:title>
  <dc:creator>History 9C077484H</dc:creator>
  <cp:lastModifiedBy>History 9C077484H</cp:lastModifiedBy>
  <cp:revision>12</cp:revision>
  <dcterms:created xsi:type="dcterms:W3CDTF">2014-09-18T10:38:26Z</dcterms:created>
  <dcterms:modified xsi:type="dcterms:W3CDTF">2014-09-25T13:41:59Z</dcterms:modified>
</cp:coreProperties>
</file>