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8" r:id="rId4"/>
    <p:sldId id="261" r:id="rId5"/>
    <p:sldId id="257" r:id="rId6"/>
    <p:sldId id="262"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56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F1E02D2-6D89-459C-9EF1-4953EAF912BF}" type="datetimeFigureOut">
              <a:rPr lang="en-GB" smtClean="0"/>
              <a:t>14/10/2014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12FFA8-E2E0-4494-9FB5-B655925A21AB}"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1E02D2-6D89-459C-9EF1-4953EAF912BF}" type="datetimeFigureOut">
              <a:rPr lang="en-GB" smtClean="0"/>
              <a:t>14/10/2014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12FFA8-E2E0-4494-9FB5-B655925A21AB}"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1E02D2-6D89-459C-9EF1-4953EAF912BF}" type="datetimeFigureOut">
              <a:rPr lang="en-GB" smtClean="0"/>
              <a:t>14/10/2014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12FFA8-E2E0-4494-9FB5-B655925A21AB}"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1E02D2-6D89-459C-9EF1-4953EAF912BF}" type="datetimeFigureOut">
              <a:rPr lang="en-GB" smtClean="0"/>
              <a:t>14/10/2014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12FFA8-E2E0-4494-9FB5-B655925A21AB}"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4F1E02D2-6D89-459C-9EF1-4953EAF912BF}" type="datetimeFigureOut">
              <a:rPr lang="en-GB" smtClean="0"/>
              <a:t>14/10/2014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12FFA8-E2E0-4494-9FB5-B655925A21AB}"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F1E02D2-6D89-459C-9EF1-4953EAF912BF}" type="datetimeFigureOut">
              <a:rPr lang="en-GB" smtClean="0"/>
              <a:t>14/10/2014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12FFA8-E2E0-4494-9FB5-B655925A21AB}" type="slidenum">
              <a:rPr lang="en-GB" smtClean="0"/>
              <a:t>‹#›</a:t>
            </a:fld>
            <a:endParaRPr lang="en-GB"/>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1E02D2-6D89-459C-9EF1-4953EAF912BF}" type="datetimeFigureOut">
              <a:rPr lang="en-GB" smtClean="0"/>
              <a:t>14/10/2014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212FFA8-E2E0-4494-9FB5-B655925A21AB}"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F1E02D2-6D89-459C-9EF1-4953EAF912BF}" type="datetimeFigureOut">
              <a:rPr lang="en-GB" smtClean="0"/>
              <a:t>14/10/2014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212FFA8-E2E0-4494-9FB5-B655925A21AB}"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1E02D2-6D89-459C-9EF1-4953EAF912BF}" type="datetimeFigureOut">
              <a:rPr lang="en-GB" smtClean="0"/>
              <a:t>14/10/2014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212FFA8-E2E0-4494-9FB5-B655925A21AB}"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4F1E02D2-6D89-459C-9EF1-4953EAF912BF}" type="datetimeFigureOut">
              <a:rPr lang="en-GB" smtClean="0"/>
              <a:t>14/10/2014</a:t>
            </a:fld>
            <a:endParaRPr lang="en-GB"/>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D212FFA8-E2E0-4494-9FB5-B655925A21AB}"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1E02D2-6D89-459C-9EF1-4953EAF912BF}" type="datetimeFigureOut">
              <a:rPr lang="en-GB" smtClean="0"/>
              <a:t>14/10/2014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12FFA8-E2E0-4494-9FB5-B655925A21AB}"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4F1E02D2-6D89-459C-9EF1-4953EAF912BF}" type="datetimeFigureOut">
              <a:rPr lang="en-GB" smtClean="0"/>
              <a:t>14/10/2014</a:t>
            </a:fld>
            <a:endParaRPr lang="en-GB"/>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GB"/>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D212FFA8-E2E0-4494-9FB5-B655925A21AB}"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‘National Decline’, Reproduction and the state</a:t>
            </a:r>
            <a:endParaRPr lang="en-GB" dirty="0"/>
          </a:p>
        </p:txBody>
      </p:sp>
      <p:sp>
        <p:nvSpPr>
          <p:cNvPr id="3" name="Subtitle 2"/>
          <p:cNvSpPr>
            <a:spLocks noGrp="1"/>
          </p:cNvSpPr>
          <p:nvPr>
            <p:ph type="subTitle" idx="1"/>
          </p:nvPr>
        </p:nvSpPr>
        <p:spPr/>
        <p:txBody>
          <a:bodyPr/>
          <a:lstStyle/>
          <a:p>
            <a:r>
              <a:rPr lang="en-GB" dirty="0" smtClean="0"/>
              <a:t>Britain in the twentieth century</a:t>
            </a:r>
            <a:endParaRPr lang="en-GB" dirty="0"/>
          </a:p>
        </p:txBody>
      </p:sp>
    </p:spTree>
    <p:extLst>
      <p:ext uri="{BB962C8B-B14F-4D97-AF65-F5344CB8AC3E}">
        <p14:creationId xmlns:p14="http://schemas.microsoft.com/office/powerpoint/2010/main" val="1806738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51415" y="599422"/>
            <a:ext cx="3311525" cy="5153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C:\Users\History 9C077484H\Pictures\Votes for Women &amp; The Vote\IMG_8047.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657" t="5554" r="2295" b="8627"/>
          <a:stretch/>
        </p:blipFill>
        <p:spPr bwMode="auto">
          <a:xfrm>
            <a:off x="3337835" y="1268760"/>
            <a:ext cx="5803497" cy="3814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2578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2411760" y="764704"/>
            <a:ext cx="4535488" cy="4700588"/>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038958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259632" y="1628800"/>
            <a:ext cx="6511925" cy="2160587"/>
          </a:xfrm>
        </p:spPr>
        <p:txBody>
          <a:bodyPr>
            <a:normAutofit/>
          </a:bodyPr>
          <a:lstStyle/>
          <a:p>
            <a:r>
              <a:rPr lang="en-GB" sz="1800" b="0" dirty="0">
                <a:latin typeface="Constantia"/>
                <a:ea typeface="Calibri"/>
                <a:cs typeface="Times New Roman"/>
              </a:rPr>
              <a:t>“The history of nations is determined not on the battlefield </a:t>
            </a:r>
            <a:r>
              <a:rPr lang="en-GB" sz="1800" b="0" dirty="0" smtClean="0">
                <a:latin typeface="Constantia"/>
                <a:ea typeface="Calibri"/>
                <a:cs typeface="Times New Roman"/>
              </a:rPr>
              <a:t>but in </a:t>
            </a:r>
            <a:r>
              <a:rPr lang="en-GB" sz="1800" b="0" dirty="0">
                <a:latin typeface="Constantia"/>
                <a:ea typeface="Calibri"/>
                <a:cs typeface="Times New Roman"/>
              </a:rPr>
              <a:t>the nursery, and the battalions which give lasting victory are the battalions of babies.” </a:t>
            </a:r>
            <a:endParaRPr lang="en-GB" sz="1800" b="0" dirty="0" smtClean="0">
              <a:latin typeface="Constantia"/>
              <a:ea typeface="Calibri"/>
              <a:cs typeface="Times New Roman"/>
            </a:endParaRPr>
          </a:p>
          <a:p>
            <a:endParaRPr lang="en-GB" sz="1800" b="0" dirty="0">
              <a:latin typeface="Constantia"/>
              <a:cs typeface="Times New Roman"/>
            </a:endParaRPr>
          </a:p>
          <a:p>
            <a:r>
              <a:rPr lang="en-GB" sz="1800" dirty="0" err="1" smtClean="0">
                <a:latin typeface="Constantia"/>
                <a:cs typeface="Times New Roman"/>
              </a:rPr>
              <a:t>Dr.</a:t>
            </a:r>
            <a:r>
              <a:rPr lang="en-GB" sz="1800" dirty="0" smtClean="0">
                <a:latin typeface="Constantia"/>
                <a:cs typeface="Times New Roman"/>
              </a:rPr>
              <a:t> Caleb </a:t>
            </a:r>
            <a:r>
              <a:rPr lang="en-GB" sz="1800" dirty="0" err="1" smtClean="0">
                <a:latin typeface="Constantia"/>
                <a:cs typeface="Times New Roman"/>
              </a:rPr>
              <a:t>Saleeby</a:t>
            </a:r>
            <a:r>
              <a:rPr lang="en-GB" sz="1800" dirty="0" smtClean="0">
                <a:latin typeface="Constantia"/>
                <a:cs typeface="Times New Roman"/>
              </a:rPr>
              <a:t>, </a:t>
            </a:r>
            <a:r>
              <a:rPr lang="en-GB" sz="1800" i="1" dirty="0" smtClean="0">
                <a:latin typeface="Constantia"/>
                <a:cs typeface="Times New Roman"/>
              </a:rPr>
              <a:t>Parenthood and Race Culture</a:t>
            </a:r>
            <a:r>
              <a:rPr lang="en-GB" sz="1800" dirty="0" smtClean="0">
                <a:latin typeface="Constantia"/>
                <a:cs typeface="Times New Roman"/>
              </a:rPr>
              <a:t> (1909)</a:t>
            </a:r>
            <a:endParaRPr lang="en-GB" sz="1800" dirty="0"/>
          </a:p>
        </p:txBody>
      </p:sp>
    </p:spTree>
    <p:extLst>
      <p:ext uri="{BB962C8B-B14F-4D97-AF65-F5344CB8AC3E}">
        <p14:creationId xmlns:p14="http://schemas.microsoft.com/office/powerpoint/2010/main" val="3488842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331640" y="1124744"/>
            <a:ext cx="6408712" cy="2585323"/>
          </a:xfrm>
          <a:prstGeom prst="rect">
            <a:avLst/>
          </a:prstGeom>
        </p:spPr>
        <p:txBody>
          <a:bodyPr wrap="square">
            <a:spAutoFit/>
          </a:bodyPr>
          <a:lstStyle/>
          <a:p>
            <a:r>
              <a:rPr lang="en-GB" dirty="0">
                <a:latin typeface="Constantia" panose="02030602050306030303" pitchFamily="18" charset="0"/>
              </a:rPr>
              <a:t>“Over production lessens, under-production enhances the value of commodities. </a:t>
            </a:r>
            <a:r>
              <a:rPr lang="en-GB" dirty="0" smtClean="0">
                <a:latin typeface="Constantia" panose="02030602050306030303" pitchFamily="18" charset="0"/>
              </a:rPr>
              <a:t>Considering the </a:t>
            </a:r>
            <a:r>
              <a:rPr lang="en-GB" dirty="0">
                <a:latin typeface="Constantia" panose="02030602050306030303" pitchFamily="18" charset="0"/>
              </a:rPr>
              <a:t>life of an infant as a commodity its money value must be greater than 35 years ago. It is of concern to the nation that a sufficient number of children should annually be produced to more than make good the losses by death…” </a:t>
            </a:r>
            <a:endParaRPr lang="en-GB" dirty="0" smtClean="0">
              <a:latin typeface="Constantia" panose="02030602050306030303" pitchFamily="18" charset="0"/>
            </a:endParaRPr>
          </a:p>
          <a:p>
            <a:endParaRPr lang="en-GB" dirty="0" smtClean="0">
              <a:latin typeface="Constantia" panose="02030602050306030303" pitchFamily="18" charset="0"/>
            </a:endParaRPr>
          </a:p>
          <a:p>
            <a:r>
              <a:rPr lang="en-GB" b="1" dirty="0" smtClean="0">
                <a:latin typeface="Constantia" panose="02030602050306030303" pitchFamily="18" charset="0"/>
              </a:rPr>
              <a:t>Alexander </a:t>
            </a:r>
            <a:r>
              <a:rPr lang="en-GB" b="1" dirty="0">
                <a:latin typeface="Constantia" panose="02030602050306030303" pitchFamily="18" charset="0"/>
              </a:rPr>
              <a:t>Blyth, Medical Officer of Health for Marylebone (1907).</a:t>
            </a:r>
          </a:p>
        </p:txBody>
      </p:sp>
    </p:spTree>
    <p:extLst>
      <p:ext uri="{BB962C8B-B14F-4D97-AF65-F5344CB8AC3E}">
        <p14:creationId xmlns:p14="http://schemas.microsoft.com/office/powerpoint/2010/main" val="475466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1448626"/>
            <a:ext cx="7056784" cy="2862322"/>
          </a:xfrm>
          <a:prstGeom prst="rect">
            <a:avLst/>
          </a:prstGeom>
        </p:spPr>
        <p:txBody>
          <a:bodyPr wrap="square">
            <a:spAutoFit/>
          </a:bodyPr>
          <a:lstStyle/>
          <a:p>
            <a:r>
              <a:rPr lang="en-GB" dirty="0" smtClean="0">
                <a:latin typeface="Constantia" panose="02030602050306030303" pitchFamily="18" charset="0"/>
              </a:rPr>
              <a:t>‘The </a:t>
            </a:r>
            <a:r>
              <a:rPr lang="en-GB" dirty="0">
                <a:latin typeface="Constantia" panose="02030602050306030303" pitchFamily="18" charset="0"/>
              </a:rPr>
              <a:t>district visitor excited their bitter hatred. She came in without so much as a “by your leave” or a “with your leave”… she poked her nose into corners, and if she didn’t say the place was dirty you could see she thought right enough, “an’ it’s all very well for them as ‘as servants, but I’d like to see what she’d make of ‘</a:t>
            </a:r>
            <a:r>
              <a:rPr lang="en-GB" dirty="0" err="1">
                <a:latin typeface="Constantia" panose="02030602050306030303" pitchFamily="18" charset="0"/>
              </a:rPr>
              <a:t>er</a:t>
            </a:r>
            <a:r>
              <a:rPr lang="en-GB" dirty="0">
                <a:latin typeface="Constantia" panose="02030602050306030303" pitchFamily="18" charset="0"/>
              </a:rPr>
              <a:t> room if she ‘as four children, and ‘ad to see to the cooking, and mend their clothes, an’ wash them</a:t>
            </a:r>
            <a:r>
              <a:rPr lang="en-GB" dirty="0" smtClean="0">
                <a:latin typeface="Constantia" panose="02030602050306030303" pitchFamily="18" charset="0"/>
              </a:rPr>
              <a:t>.”’</a:t>
            </a:r>
          </a:p>
          <a:p>
            <a:endParaRPr lang="en-GB" dirty="0">
              <a:latin typeface="Constantia" panose="02030602050306030303" pitchFamily="18" charset="0"/>
            </a:endParaRPr>
          </a:p>
          <a:p>
            <a:r>
              <a:rPr lang="en-GB" b="1" dirty="0">
                <a:latin typeface="Constantia" panose="02030602050306030303" pitchFamily="18" charset="0"/>
              </a:rPr>
              <a:t>Somerset Maugham, </a:t>
            </a:r>
            <a:r>
              <a:rPr lang="en-GB" b="1" i="1" dirty="0">
                <a:latin typeface="Constantia" panose="02030602050306030303" pitchFamily="18" charset="0"/>
              </a:rPr>
              <a:t>Of Human Bondage</a:t>
            </a:r>
            <a:r>
              <a:rPr lang="en-GB" b="1" dirty="0">
                <a:latin typeface="Constantia" panose="02030602050306030303" pitchFamily="18" charset="0"/>
              </a:rPr>
              <a:t>, drawn from his experience as a medical student in Lambeth doing midwifery practice in people’s homes in the 1890s.</a:t>
            </a:r>
          </a:p>
        </p:txBody>
      </p:sp>
    </p:spTree>
    <p:extLst>
      <p:ext uri="{BB962C8B-B14F-4D97-AF65-F5344CB8AC3E}">
        <p14:creationId xmlns:p14="http://schemas.microsoft.com/office/powerpoint/2010/main" val="414773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692696"/>
            <a:ext cx="3760226" cy="39375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497575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1546</TotalTime>
  <Words>257</Words>
  <Application>Microsoft Office PowerPoint</Application>
  <PresentationFormat>On-screen Show (4:3)</PresentationFormat>
  <Paragraphs>11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Angles</vt:lpstr>
      <vt:lpstr>‘National Decline’, Reproduction and the state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Decline’, Reproduction and the state</dc:title>
  <dc:creator>History 9C077484H</dc:creator>
  <cp:lastModifiedBy>History 9C077484H</cp:lastModifiedBy>
  <cp:revision>10</cp:revision>
  <dcterms:created xsi:type="dcterms:W3CDTF">2014-10-04T09:13:43Z</dcterms:created>
  <dcterms:modified xsi:type="dcterms:W3CDTF">2014-10-14T10:13:07Z</dcterms:modified>
</cp:coreProperties>
</file>