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3BA77-839A-4B78-BBCC-DFBC6CC04138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2B272-0D1D-4AAA-9D96-665E2A82F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96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2B272-0D1D-4AAA-9D96-665E2A82F05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340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fi.org.uk/inview/" TargetMode="External"/><Relationship Id="rId2" Type="http://schemas.openxmlformats.org/officeDocument/2006/relationships/hyperlink" Target="http://www.bbc.co.uk/archive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hyperlink" Target="http://www.britishpathe.com/" TargetMode="External"/><Relationship Id="rId4" Type="http://schemas.openxmlformats.org/officeDocument/2006/relationships/hyperlink" Target="http://www.screenonline.org.uk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nationalarchives.gov.uk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Sources and Resources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Britain in the Twentieth Century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do with original sources?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Single document to open up fresh perspective: don’t be afraid to go into detail and consider issues of interpretation/context; analysis rather than just illustration</a:t>
            </a:r>
          </a:p>
          <a:p>
            <a:r>
              <a:rPr lang="en-GB" dirty="0" smtClean="0"/>
              <a:t>Consideration of a concentrated body of original sources to provide a case study to address broader question (and offer fresh insight)</a:t>
            </a:r>
          </a:p>
          <a:p>
            <a:r>
              <a:rPr lang="en-GB" dirty="0" smtClean="0"/>
              <a:t>Impressive to use material that demonstrates research skills in locating, identifying significance, and original interpretation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Bibliography of British and Irish History</a:t>
            </a:r>
          </a:p>
          <a:p>
            <a:r>
              <a:rPr lang="en-GB" dirty="0" smtClean="0"/>
              <a:t>Lists most publications in field of British History</a:t>
            </a:r>
          </a:p>
          <a:p>
            <a:r>
              <a:rPr lang="en-GB" dirty="0" smtClean="0"/>
              <a:t>Includes books but also articles and chapters in books</a:t>
            </a:r>
          </a:p>
          <a:p>
            <a:r>
              <a:rPr lang="en-GB" dirty="0" smtClean="0"/>
              <a:t>Easily searchable</a:t>
            </a:r>
          </a:p>
          <a:p>
            <a:r>
              <a:rPr lang="en-GB" dirty="0" smtClean="0"/>
              <a:t>Available via Warwick Library Databases.</a:t>
            </a:r>
          </a:p>
          <a:p>
            <a:endParaRPr lang="en-GB" dirty="0"/>
          </a:p>
        </p:txBody>
      </p:sp>
      <p:pic>
        <p:nvPicPr>
          <p:cNvPr id="5" name="Content Placeholder 4" descr="Clip%20Art%20Books%20Bibliograph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079466"/>
            <a:ext cx="4038600" cy="35674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Newspapers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Times Digital Archive, also now Daily Mail and possibly Mirror available via Warwick Library.</a:t>
            </a:r>
          </a:p>
          <a:p>
            <a:r>
              <a:rPr lang="en-GB" dirty="0" smtClean="0"/>
              <a:t>Modernist Journals Project.</a:t>
            </a:r>
          </a:p>
          <a:p>
            <a:r>
              <a:rPr lang="en-GB" dirty="0" smtClean="0"/>
              <a:t>Easily searchable across whole period</a:t>
            </a:r>
          </a:p>
          <a:p>
            <a:r>
              <a:rPr lang="en-GB" dirty="0" smtClean="0"/>
              <a:t>Searching for needles in haystacks now possible</a:t>
            </a:r>
          </a:p>
          <a:p>
            <a:r>
              <a:rPr lang="en-GB" dirty="0" smtClean="0"/>
              <a:t>Searching via specific event</a:t>
            </a:r>
          </a:p>
          <a:p>
            <a:r>
              <a:rPr lang="en-GB" dirty="0" smtClean="0"/>
              <a:t>Patterns over time</a:t>
            </a:r>
          </a:p>
          <a:p>
            <a:r>
              <a:rPr lang="en-GB" dirty="0" smtClean="0"/>
              <a:t>Public opinion (letters; advertising)</a:t>
            </a:r>
          </a:p>
          <a:p>
            <a:r>
              <a:rPr lang="en-GB" dirty="0" smtClean="0"/>
              <a:t>Limitations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Content Placeholder 4" descr="newspaper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48446"/>
            <a:ext cx="4038600" cy="2429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House of Commons Parliamentary Papers online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All government reports and house of commons debates</a:t>
            </a:r>
          </a:p>
          <a:p>
            <a:r>
              <a:rPr lang="en-GB" dirty="0" smtClean="0"/>
              <a:t>Available via Warwick Library Databases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Content Placeholder 4" descr="parliamentary paper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World War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Women, War and Society, 1914-18. Available via Warwick Library Databases.</a:t>
            </a:r>
          </a:p>
          <a:p>
            <a:r>
              <a:rPr lang="en-GB" dirty="0" smtClean="0"/>
              <a:t>Articles and primary sources from the Imperial War Museum</a:t>
            </a:r>
          </a:p>
          <a:p>
            <a:endParaRPr lang="en-GB" dirty="0"/>
          </a:p>
        </p:txBody>
      </p:sp>
      <p:pic>
        <p:nvPicPr>
          <p:cNvPr id="5" name="Content Placeholder 4" descr="hw_factory_female_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2274" y="1600200"/>
            <a:ext cx="363045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Women in the National Archives: </a:t>
            </a:r>
            <a:r>
              <a:rPr lang="en-GB" dirty="0"/>
              <a:t>Available via Warwick Library Databases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Women’s Library @LSE</a:t>
            </a:r>
          </a:p>
          <a:p>
            <a:r>
              <a:rPr lang="en-GB" dirty="0" smtClean="0"/>
              <a:t>The Feminist Library, London</a:t>
            </a:r>
          </a:p>
          <a:p>
            <a:r>
              <a:rPr lang="en-GB" i="1" dirty="0" smtClean="0"/>
              <a:t>Votes for Women </a:t>
            </a:r>
            <a:r>
              <a:rPr lang="en-GB" dirty="0" smtClean="0"/>
              <a:t>(digitised)</a:t>
            </a:r>
          </a:p>
          <a:p>
            <a:endParaRPr lang="en-GB" dirty="0"/>
          </a:p>
        </p:txBody>
      </p:sp>
      <p:pic>
        <p:nvPicPr>
          <p:cNvPr id="5" name="Content Placeholder 4" descr="Suffragett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042597"/>
            <a:ext cx="4038600" cy="36411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Second World War and Post-War Immigration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Post-War Europe: Refugees, Resettlement and Exile, 1945-50.</a:t>
            </a:r>
          </a:p>
          <a:p>
            <a:r>
              <a:rPr lang="en-GB" dirty="0"/>
              <a:t>Available via Warwick Library Databases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Oxford Great War Archive:</a:t>
            </a:r>
            <a:endParaRPr lang="en-GB" dirty="0"/>
          </a:p>
        </p:txBody>
      </p:sp>
      <p:pic>
        <p:nvPicPr>
          <p:cNvPr id="5" name="Content Placeholder 4" descr="refuge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8871" y="1600200"/>
            <a:ext cx="311725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Film/Television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BBC Archive: </a:t>
            </a:r>
            <a:r>
              <a:rPr lang="en-GB" dirty="0" smtClean="0">
                <a:hlinkClick r:id="rId2"/>
              </a:rPr>
              <a:t>http://www.bbc.co.uk/archive/</a:t>
            </a:r>
            <a:endParaRPr lang="en-GB" dirty="0" smtClean="0"/>
          </a:p>
          <a:p>
            <a:r>
              <a:rPr lang="en-GB" dirty="0" smtClean="0"/>
              <a:t>BFI </a:t>
            </a:r>
            <a:r>
              <a:rPr lang="en-GB" dirty="0" err="1" smtClean="0"/>
              <a:t>Inview</a:t>
            </a:r>
            <a:r>
              <a:rPr lang="en-GB" dirty="0" smtClean="0"/>
              <a:t>: </a:t>
            </a:r>
            <a:r>
              <a:rPr lang="en-GB" dirty="0" smtClean="0">
                <a:hlinkClick r:id="rId3"/>
              </a:rPr>
              <a:t>http://www.bfi.org.uk/inview/</a:t>
            </a:r>
            <a:endParaRPr lang="en-GB" dirty="0" smtClean="0"/>
          </a:p>
          <a:p>
            <a:r>
              <a:rPr lang="en-GB" dirty="0" smtClean="0"/>
              <a:t>BFI </a:t>
            </a:r>
            <a:r>
              <a:rPr lang="en-GB" dirty="0" err="1" smtClean="0"/>
              <a:t>Screenonline</a:t>
            </a:r>
            <a:r>
              <a:rPr lang="en-GB" dirty="0" smtClean="0"/>
              <a:t>: </a:t>
            </a:r>
            <a:r>
              <a:rPr lang="en-GB" dirty="0" smtClean="0">
                <a:hlinkClick r:id="rId4"/>
              </a:rPr>
              <a:t>http://www.screenonline.org.uk/</a:t>
            </a:r>
            <a:endParaRPr lang="en-GB" dirty="0" smtClean="0"/>
          </a:p>
          <a:p>
            <a:r>
              <a:rPr lang="en-GB" dirty="0" smtClean="0"/>
              <a:t>British </a:t>
            </a:r>
            <a:r>
              <a:rPr lang="en-GB" dirty="0" err="1" smtClean="0"/>
              <a:t>pathe</a:t>
            </a:r>
            <a:r>
              <a:rPr lang="en-GB" dirty="0" smtClean="0"/>
              <a:t> news: </a:t>
            </a:r>
            <a:r>
              <a:rPr lang="en-GB" dirty="0" smtClean="0">
                <a:hlinkClick r:id="rId5"/>
              </a:rPr>
              <a:t>http://www.britishpathe.com/</a:t>
            </a:r>
            <a:endParaRPr lang="en-GB" dirty="0" smtClean="0"/>
          </a:p>
          <a:p>
            <a:r>
              <a:rPr lang="en-GB" dirty="0" smtClean="0"/>
              <a:t>Box of </a:t>
            </a:r>
            <a:r>
              <a:rPr lang="en-GB" dirty="0" err="1" smtClean="0"/>
              <a:t>Braodcasting</a:t>
            </a:r>
            <a:r>
              <a:rPr lang="en-GB" dirty="0" smtClean="0"/>
              <a:t>.</a:t>
            </a:r>
            <a:r>
              <a:rPr lang="en-GB" dirty="0"/>
              <a:t> Available via Warwick Library Databases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5" name="Content Placeholder 4" descr="cathy come home.jpg"/>
          <p:cNvPicPr>
            <a:picLocks noGrp="1" noChangeAspect="1"/>
          </p:cNvPicPr>
          <p:nvPr>
            <p:ph sz="half" idx="2"/>
          </p:nvPr>
        </p:nvPicPr>
        <p:blipFill>
          <a:blip r:embed="rId6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National Archives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http://www.nationalarchives.gov.uk/</a:t>
            </a:r>
            <a:endParaRPr lang="en-GB" dirty="0" smtClean="0"/>
          </a:p>
          <a:p>
            <a:r>
              <a:rPr lang="en-GB" dirty="0" smtClean="0"/>
              <a:t>Catalogue</a:t>
            </a:r>
          </a:p>
          <a:p>
            <a:r>
              <a:rPr lang="en-GB" dirty="0" smtClean="0"/>
              <a:t>Cabinet Papers online</a:t>
            </a:r>
          </a:p>
          <a:p>
            <a:r>
              <a:rPr lang="en-GB" dirty="0" smtClean="0"/>
              <a:t>Educational Resources</a:t>
            </a:r>
          </a:p>
          <a:p>
            <a:endParaRPr lang="en-GB" dirty="0"/>
          </a:p>
        </p:txBody>
      </p:sp>
      <p:pic>
        <p:nvPicPr>
          <p:cNvPr id="5" name="Content Placeholder 4" descr="national archiv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1752600"/>
            <a:ext cx="2857500" cy="285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316</Words>
  <Application>Microsoft Office PowerPoint</Application>
  <PresentationFormat>On-screen Show (4:3)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Sources and Resources</vt:lpstr>
      <vt:lpstr>Bibliographic</vt:lpstr>
      <vt:lpstr>Newspapers</vt:lpstr>
      <vt:lpstr>House of Commons Parliamentary Papers online</vt:lpstr>
      <vt:lpstr>First World War</vt:lpstr>
      <vt:lpstr>Women</vt:lpstr>
      <vt:lpstr>Second World War and Post-War Immigration</vt:lpstr>
      <vt:lpstr>Film/Television</vt:lpstr>
      <vt:lpstr>National Archives</vt:lpstr>
      <vt:lpstr>What to do with original sources?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Sources and Resources</dc:title>
  <dc:creator>History 9C077484H</dc:creator>
  <cp:lastModifiedBy>Laura Schwartz</cp:lastModifiedBy>
  <cp:revision>17</cp:revision>
  <dcterms:created xsi:type="dcterms:W3CDTF">2006-08-16T00:00:00Z</dcterms:created>
  <dcterms:modified xsi:type="dcterms:W3CDTF">2016-09-22T13:12:57Z</dcterms:modified>
</cp:coreProperties>
</file>