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9" r:id="rId2"/>
    <p:sldId id="268" r:id="rId3"/>
    <p:sldId id="275" r:id="rId4"/>
    <p:sldId id="269" r:id="rId5"/>
    <p:sldId id="272" r:id="rId6"/>
    <p:sldId id="270" r:id="rId7"/>
    <p:sldId id="271" r:id="rId8"/>
    <p:sldId id="273" r:id="rId9"/>
    <p:sldId id="279" r:id="rId10"/>
    <p:sldId id="289"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90" d="100"/>
          <a:sy n="90" d="100"/>
        </p:scale>
        <p:origin x="57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1/31/2019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1/31/2019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1/31/2019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1/31/2019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1/31/2019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1/31/2019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1/31/2019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1/31/2019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1/31/2019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1/31/2019</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1/31/2019</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1/31/2019</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mhra.org.uk/pdf/MHRA-Style-Guide-3rd-Edn.pdf" TargetMode="External"/><Relationship Id="rId2" Type="http://schemas.openxmlformats.org/officeDocument/2006/relationships/hyperlink" Target="https://warwick.ac.uk/fac/arts/history/students/assessment/markin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8D461-EBF8-4032-B1A6-AFE43801A7F1}"/>
              </a:ext>
            </a:extLst>
          </p:cNvPr>
          <p:cNvSpPr>
            <a:spLocks noGrp="1"/>
          </p:cNvSpPr>
          <p:nvPr>
            <p:ph type="title"/>
          </p:nvPr>
        </p:nvSpPr>
        <p:spPr>
          <a:xfrm>
            <a:off x="1835039" y="140842"/>
            <a:ext cx="8195858" cy="1188720"/>
          </a:xfrm>
        </p:spPr>
        <p:txBody>
          <a:bodyPr/>
          <a:lstStyle/>
          <a:p>
            <a:r>
              <a:rPr lang="en-GB" dirty="0"/>
              <a:t>The long essay</a:t>
            </a:r>
          </a:p>
        </p:txBody>
      </p:sp>
      <p:sp>
        <p:nvSpPr>
          <p:cNvPr id="3" name="Content Placeholder 2">
            <a:extLst>
              <a:ext uri="{FF2B5EF4-FFF2-40B4-BE49-F238E27FC236}">
                <a16:creationId xmlns:a16="http://schemas.microsoft.com/office/drawing/2014/main" id="{5BB990DA-E619-4B0A-A7A8-C6CEAA9F34E4}"/>
              </a:ext>
            </a:extLst>
          </p:cNvPr>
          <p:cNvSpPr>
            <a:spLocks noGrp="1"/>
          </p:cNvSpPr>
          <p:nvPr>
            <p:ph idx="1"/>
          </p:nvPr>
        </p:nvSpPr>
        <p:spPr>
          <a:xfrm>
            <a:off x="669851" y="1531088"/>
            <a:ext cx="4627706" cy="5199321"/>
          </a:xfrm>
        </p:spPr>
        <p:txBody>
          <a:bodyPr>
            <a:normAutofit fontScale="92500" lnSpcReduction="20000"/>
          </a:bodyPr>
          <a:lstStyle/>
          <a:p>
            <a:pPr marL="0" indent="0">
              <a:buNone/>
            </a:pPr>
            <a:r>
              <a:rPr lang="en-GB" sz="2000" b="1" dirty="0"/>
              <a:t>Due: </a:t>
            </a:r>
            <a:r>
              <a:rPr lang="en-GB" sz="2000" dirty="0"/>
              <a:t>13</a:t>
            </a:r>
            <a:r>
              <a:rPr lang="en-GB" sz="2000" baseline="30000" dirty="0"/>
              <a:t>th</a:t>
            </a:r>
            <a:r>
              <a:rPr lang="en-GB" sz="2000" dirty="0"/>
              <a:t> March (unless you are a visiting student, in which case you may have a different deadline - check your tabula!)</a:t>
            </a:r>
          </a:p>
          <a:p>
            <a:pPr marL="0" indent="0">
              <a:buNone/>
            </a:pPr>
            <a:r>
              <a:rPr lang="en-GB" sz="2000" b="1" dirty="0"/>
              <a:t>Length: </a:t>
            </a:r>
            <a:r>
              <a:rPr lang="en-GB" sz="2000" dirty="0"/>
              <a:t>4,500 words (exc. references/bibliography)</a:t>
            </a:r>
          </a:p>
          <a:p>
            <a:pPr marL="0" indent="0">
              <a:buNone/>
            </a:pPr>
            <a:r>
              <a:rPr lang="en-GB" sz="2000" b="1" dirty="0"/>
              <a:t>Weighting: </a:t>
            </a:r>
            <a:r>
              <a:rPr lang="en-GB" sz="2000" dirty="0"/>
              <a:t>50% of summative assessment </a:t>
            </a:r>
          </a:p>
          <a:p>
            <a:pPr marL="0" indent="0">
              <a:buNone/>
            </a:pPr>
            <a:r>
              <a:rPr lang="en-GB" sz="2000" b="1" dirty="0"/>
              <a:t>Extensions: </a:t>
            </a:r>
            <a:r>
              <a:rPr lang="en-GB" sz="2000" dirty="0"/>
              <a:t>Need to be approved via the administrative team. I cannot grant extensions, so make sure you apply in good time. The penalties for late submission without an approved extension are heavy (5 marks per day). </a:t>
            </a:r>
          </a:p>
          <a:p>
            <a:pPr marL="0" indent="0">
              <a:buNone/>
            </a:pPr>
            <a:r>
              <a:rPr lang="en-GB" sz="2000" b="1" dirty="0"/>
              <a:t>Scope: </a:t>
            </a:r>
            <a:r>
              <a:rPr lang="en-GB" sz="2000" dirty="0"/>
              <a:t>Essays may address a broad survey-type question concerning some of the themes of the course, or they may look at a small group of authors, or one author, in considerable depth and analyse the nature of the argument(s) that they are making.</a:t>
            </a:r>
          </a:p>
          <a:p>
            <a:pPr marL="0" indent="0">
              <a:buNone/>
            </a:pPr>
            <a:endParaRPr lang="en-GB" sz="2000" dirty="0"/>
          </a:p>
          <a:p>
            <a:pPr marL="0" indent="0">
              <a:buNone/>
            </a:pPr>
            <a:endParaRPr lang="en-GB" sz="2000" dirty="0"/>
          </a:p>
          <a:p>
            <a:endParaRPr lang="en-GB" dirty="0"/>
          </a:p>
        </p:txBody>
      </p:sp>
      <p:sp>
        <p:nvSpPr>
          <p:cNvPr id="4" name="TextBox 3">
            <a:extLst>
              <a:ext uri="{FF2B5EF4-FFF2-40B4-BE49-F238E27FC236}">
                <a16:creationId xmlns:a16="http://schemas.microsoft.com/office/drawing/2014/main" id="{294179B1-25A1-ED4A-B771-7A6C7938DF12}"/>
              </a:ext>
            </a:extLst>
          </p:cNvPr>
          <p:cNvSpPr txBox="1"/>
          <p:nvPr/>
        </p:nvSpPr>
        <p:spPr>
          <a:xfrm>
            <a:off x="6096000" y="1531088"/>
            <a:ext cx="5840896" cy="5078313"/>
          </a:xfrm>
          <a:prstGeom prst="rect">
            <a:avLst/>
          </a:prstGeom>
          <a:noFill/>
        </p:spPr>
        <p:txBody>
          <a:bodyPr wrap="square" rtlCol="0">
            <a:spAutoFit/>
          </a:bodyPr>
          <a:lstStyle/>
          <a:p>
            <a:r>
              <a:rPr lang="en-GB" dirty="0"/>
              <a:t>Questions students have tackled in the past include:</a:t>
            </a:r>
          </a:p>
          <a:p>
            <a:pPr marL="285750" indent="-285750">
              <a:buFont typeface="Arial" panose="020B0604020202020204" pitchFamily="34" charset="0"/>
              <a:buChar char="•"/>
            </a:pPr>
            <a:r>
              <a:rPr lang="en-GB" dirty="0"/>
              <a:t>Analyse the ways in which ideas about the polis changed over the course of the seventeenth and eighteenth centuries. </a:t>
            </a:r>
          </a:p>
          <a:p>
            <a:pPr marL="285750" indent="-285750">
              <a:buFont typeface="Arial" panose="020B0604020202020204" pitchFamily="34" charset="0"/>
              <a:buChar char="•"/>
            </a:pPr>
            <a:r>
              <a:rPr lang="en-GB" dirty="0"/>
              <a:t>What connections are there between the political philosophy of J.G. Herder and the republican tradition?</a:t>
            </a:r>
          </a:p>
          <a:p>
            <a:pPr marL="285750" indent="-285750">
              <a:buFont typeface="Arial" panose="020B0604020202020204" pitchFamily="34" charset="0"/>
              <a:buChar char="•"/>
            </a:pPr>
            <a:r>
              <a:rPr lang="en-GB" dirty="0"/>
              <a:t>How does the articulation of black identity by the African diaspora challenge white society?</a:t>
            </a:r>
          </a:p>
          <a:p>
            <a:pPr marL="285750" indent="-285750">
              <a:buFont typeface="Arial" panose="020B0604020202020204" pitchFamily="34" charset="0"/>
              <a:buChar char="•"/>
            </a:pPr>
            <a:r>
              <a:rPr lang="en-GB" dirty="0"/>
              <a:t>‘While Marx believes fundamentally in the full and free development of the individual's powers, the individual is accorded little agency in his account of capitalism and its transition to communism.’ Discuss.</a:t>
            </a:r>
          </a:p>
          <a:p>
            <a:pPr marL="285750" indent="-285750">
              <a:buFont typeface="Arial" panose="020B0604020202020204" pitchFamily="34" charset="0"/>
              <a:buChar char="•"/>
            </a:pPr>
            <a:r>
              <a:rPr lang="en-GB" dirty="0"/>
              <a:t>How compelling is Rousseau's understanding of the impact of society on the individual?</a:t>
            </a:r>
          </a:p>
          <a:p>
            <a:endParaRPr lang="en-GB" dirty="0"/>
          </a:p>
          <a:p>
            <a:r>
              <a:rPr lang="en-GB" dirty="0"/>
              <a:t>I </a:t>
            </a:r>
            <a:r>
              <a:rPr lang="en-GB" b="1" u="sng" dirty="0"/>
              <a:t>STRONGLY</a:t>
            </a:r>
            <a:r>
              <a:rPr lang="en-GB" dirty="0"/>
              <a:t> suggest that you come and discuss your proposed question with me in office hours before you get started (11-12 on Mondays, 12-1 on Fridays, in H0.07). </a:t>
            </a:r>
          </a:p>
        </p:txBody>
      </p:sp>
    </p:spTree>
    <p:extLst>
      <p:ext uri="{BB962C8B-B14F-4D97-AF65-F5344CB8AC3E}">
        <p14:creationId xmlns:p14="http://schemas.microsoft.com/office/powerpoint/2010/main" val="18286679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BFDFA2-5628-4EE4-83D1-CC882AFAF5BC}"/>
              </a:ext>
            </a:extLst>
          </p:cNvPr>
          <p:cNvSpPr>
            <a:spLocks noGrp="1"/>
          </p:cNvSpPr>
          <p:nvPr>
            <p:ph type="title"/>
          </p:nvPr>
        </p:nvSpPr>
        <p:spPr>
          <a:xfrm>
            <a:off x="2231136" y="310962"/>
            <a:ext cx="7729728" cy="1188720"/>
          </a:xfrm>
        </p:spPr>
        <p:txBody>
          <a:bodyPr/>
          <a:lstStyle/>
          <a:p>
            <a:r>
              <a:rPr lang="en-GB" dirty="0"/>
              <a:t>So for example...</a:t>
            </a:r>
          </a:p>
        </p:txBody>
      </p:sp>
      <p:sp>
        <p:nvSpPr>
          <p:cNvPr id="3" name="Content Placeholder 2">
            <a:extLst>
              <a:ext uri="{FF2B5EF4-FFF2-40B4-BE49-F238E27FC236}">
                <a16:creationId xmlns:a16="http://schemas.microsoft.com/office/drawing/2014/main" id="{CA7D2632-39F1-4080-82B5-4228B841C99D}"/>
              </a:ext>
            </a:extLst>
          </p:cNvPr>
          <p:cNvSpPr>
            <a:spLocks noGrp="1"/>
          </p:cNvSpPr>
          <p:nvPr>
            <p:ph idx="1"/>
          </p:nvPr>
        </p:nvSpPr>
        <p:spPr>
          <a:xfrm>
            <a:off x="1307805" y="1665357"/>
            <a:ext cx="10069032" cy="3101983"/>
          </a:xfrm>
        </p:spPr>
        <p:txBody>
          <a:bodyPr>
            <a:noAutofit/>
          </a:bodyPr>
          <a:lstStyle/>
          <a:p>
            <a:pPr marL="0" indent="0">
              <a:buNone/>
            </a:pPr>
            <a:r>
              <a:rPr lang="en-GB" sz="2000" i="1" dirty="0"/>
              <a:t>NOT THIS:</a:t>
            </a:r>
          </a:p>
          <a:p>
            <a:pPr marL="0" indent="0">
              <a:buNone/>
            </a:pPr>
            <a:r>
              <a:rPr lang="en-GB" sz="2000" dirty="0"/>
              <a:t>I. Hobbes went to school in </a:t>
            </a:r>
            <a:r>
              <a:rPr lang="en-GB" sz="2000" dirty="0" err="1"/>
              <a:t>Malmesbury</a:t>
            </a:r>
            <a:r>
              <a:rPr lang="en-GB" sz="2000" dirty="0"/>
              <a:t>. He was tutor to William Cavendish’s son, also William.  </a:t>
            </a:r>
            <a:r>
              <a:rPr lang="en-GB" sz="2000" i="1" dirty="0"/>
              <a:t>This is true, but it’s not really relevant to your interpretation of the text</a:t>
            </a:r>
            <a:r>
              <a:rPr lang="en-GB" sz="2000" dirty="0"/>
              <a:t>.</a:t>
            </a:r>
          </a:p>
          <a:p>
            <a:pPr marL="0" indent="0">
              <a:buNone/>
            </a:pPr>
            <a:r>
              <a:rPr lang="en-GB" sz="2000" dirty="0"/>
              <a:t>II. Hobbes was writing in the mid-17thc when people were concerned with theories of government’.  </a:t>
            </a:r>
            <a:r>
              <a:rPr lang="en-GB" sz="2000" i="1" dirty="0"/>
              <a:t>Again, not untrue, but too general and vague to count as proper contextualisation. </a:t>
            </a:r>
          </a:p>
          <a:p>
            <a:endParaRPr lang="en-GB" sz="2000" i="1" dirty="0"/>
          </a:p>
          <a:p>
            <a:pPr marL="0" indent="0">
              <a:buNone/>
            </a:pPr>
            <a:r>
              <a:rPr lang="en-GB" sz="2000" i="1" dirty="0"/>
              <a:t>THIS</a:t>
            </a:r>
            <a:r>
              <a:rPr lang="en-GB" sz="2000" dirty="0"/>
              <a:t>:</a:t>
            </a:r>
          </a:p>
          <a:p>
            <a:pPr marL="0" indent="0">
              <a:buNone/>
            </a:pPr>
            <a:r>
              <a:rPr lang="en-GB" sz="2000" dirty="0"/>
              <a:t>1. Hobbes’ idea of legitimate government is different from preceding theories. </a:t>
            </a:r>
            <a:r>
              <a:rPr lang="en-GB" sz="2000" i="1" dirty="0"/>
              <a:t>You can explain how it differs from earlier texts. </a:t>
            </a:r>
            <a:endParaRPr lang="en-GB" sz="2000" dirty="0"/>
          </a:p>
          <a:p>
            <a:pPr marL="0" indent="0">
              <a:buNone/>
            </a:pPr>
            <a:r>
              <a:rPr lang="en-GB" sz="2000" dirty="0"/>
              <a:t>2. It is not a theory of divine right monarchy, but a social contract. </a:t>
            </a:r>
            <a:r>
              <a:rPr lang="en-GB" sz="2000" i="1" dirty="0"/>
              <a:t>You can explain how it differs from, and engages with, other contemporary theories. </a:t>
            </a:r>
            <a:endParaRPr lang="en-GB" sz="2000" dirty="0"/>
          </a:p>
          <a:p>
            <a:pPr marL="0" indent="0">
              <a:buNone/>
            </a:pPr>
            <a:r>
              <a:rPr lang="en-GB" sz="2000" dirty="0"/>
              <a:t>3. Hobbes was writing in a time of Civil War. This significant because… </a:t>
            </a:r>
            <a:r>
              <a:rPr lang="en-GB" sz="2000" i="1" dirty="0"/>
              <a:t>You can show the RELEVANCE/INFLUENCE of historical context to your understanding of the text.</a:t>
            </a:r>
            <a:endParaRPr lang="en-GB" sz="2000" dirty="0"/>
          </a:p>
        </p:txBody>
      </p:sp>
    </p:spTree>
    <p:extLst>
      <p:ext uri="{BB962C8B-B14F-4D97-AF65-F5344CB8AC3E}">
        <p14:creationId xmlns:p14="http://schemas.microsoft.com/office/powerpoint/2010/main" val="28552000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E8EB1-49E6-0A4E-9FEA-5F91B707711C}"/>
              </a:ext>
            </a:extLst>
          </p:cNvPr>
          <p:cNvSpPr>
            <a:spLocks noGrp="1"/>
          </p:cNvSpPr>
          <p:nvPr>
            <p:ph type="title"/>
          </p:nvPr>
        </p:nvSpPr>
        <p:spPr>
          <a:xfrm>
            <a:off x="2231136" y="378284"/>
            <a:ext cx="7729728" cy="1188720"/>
          </a:xfrm>
        </p:spPr>
        <p:txBody>
          <a:bodyPr/>
          <a:lstStyle/>
          <a:p>
            <a:r>
              <a:rPr lang="en-US" dirty="0"/>
              <a:t>criteria</a:t>
            </a:r>
          </a:p>
        </p:txBody>
      </p:sp>
      <p:sp>
        <p:nvSpPr>
          <p:cNvPr id="3" name="Content Placeholder 2">
            <a:extLst>
              <a:ext uri="{FF2B5EF4-FFF2-40B4-BE49-F238E27FC236}">
                <a16:creationId xmlns:a16="http://schemas.microsoft.com/office/drawing/2014/main" id="{4664B3CF-795A-F044-90F5-E9669BE0578A}"/>
              </a:ext>
            </a:extLst>
          </p:cNvPr>
          <p:cNvSpPr>
            <a:spLocks noGrp="1"/>
          </p:cNvSpPr>
          <p:nvPr>
            <p:ph idx="1"/>
          </p:nvPr>
        </p:nvSpPr>
        <p:spPr>
          <a:xfrm>
            <a:off x="765312" y="1798386"/>
            <a:ext cx="5486401" cy="4452730"/>
          </a:xfrm>
        </p:spPr>
        <p:txBody>
          <a:bodyPr>
            <a:noAutofit/>
          </a:bodyPr>
          <a:lstStyle/>
          <a:p>
            <a:r>
              <a:rPr lang="en-GB" sz="2000" dirty="0"/>
              <a:t>Essays will be marked against the university marking scale (</a:t>
            </a:r>
            <a:r>
              <a:rPr lang="en-GB" sz="2000" dirty="0">
                <a:hlinkClick r:id="rId2"/>
              </a:rPr>
              <a:t>https://warwick.ac.uk/fac/arts/history/students/assessment/marking/)</a:t>
            </a:r>
            <a:endParaRPr lang="en-GB" sz="2000" dirty="0"/>
          </a:p>
          <a:p>
            <a:r>
              <a:rPr lang="en-GB" sz="2000" dirty="0"/>
              <a:t>They will therefore be marked for evidence of some of the following: </a:t>
            </a:r>
          </a:p>
          <a:p>
            <a:pPr>
              <a:buFontTx/>
              <a:buChar char="-"/>
            </a:pPr>
            <a:r>
              <a:rPr lang="en-GB" sz="2000" dirty="0"/>
              <a:t>clarity and sophistication of argument and/or interpretation; </a:t>
            </a:r>
          </a:p>
          <a:p>
            <a:pPr>
              <a:buFontTx/>
              <a:buChar char="-"/>
            </a:pPr>
            <a:r>
              <a:rPr lang="en-GB" sz="2000" dirty="0"/>
              <a:t>evidence of sound understanding of primary texts; </a:t>
            </a:r>
          </a:p>
          <a:p>
            <a:pPr>
              <a:buFontTx/>
              <a:buChar char="-"/>
            </a:pPr>
            <a:r>
              <a:rPr lang="en-GB" sz="2000" dirty="0"/>
              <a:t>evidence of understanding those texts in their context; </a:t>
            </a:r>
          </a:p>
          <a:p>
            <a:pPr>
              <a:buFontTx/>
              <a:buChar char="-"/>
            </a:pPr>
            <a:r>
              <a:rPr lang="en-GB" sz="2000" dirty="0"/>
              <a:t>and evidence of originality in thinking about the ideas and commitments of the authors studied. </a:t>
            </a:r>
          </a:p>
        </p:txBody>
      </p:sp>
      <p:sp>
        <p:nvSpPr>
          <p:cNvPr id="4" name="TextBox 3">
            <a:extLst>
              <a:ext uri="{FF2B5EF4-FFF2-40B4-BE49-F238E27FC236}">
                <a16:creationId xmlns:a16="http://schemas.microsoft.com/office/drawing/2014/main" id="{E9A53678-9E12-724D-9369-5C65166B7AD3}"/>
              </a:ext>
            </a:extLst>
          </p:cNvPr>
          <p:cNvSpPr txBox="1"/>
          <p:nvPr/>
        </p:nvSpPr>
        <p:spPr>
          <a:xfrm>
            <a:off x="6520070" y="1798386"/>
            <a:ext cx="5039140" cy="4093428"/>
          </a:xfrm>
          <a:prstGeom prst="rect">
            <a:avLst/>
          </a:prstGeom>
          <a:noFill/>
        </p:spPr>
        <p:txBody>
          <a:bodyPr wrap="square" rtlCol="0">
            <a:spAutoFit/>
          </a:bodyPr>
          <a:lstStyle/>
          <a:p>
            <a:pPr marL="285750" indent="-285750">
              <a:buFont typeface="Arial" panose="020B0604020202020204" pitchFamily="34" charset="0"/>
              <a:buChar char="•"/>
            </a:pPr>
            <a:r>
              <a:rPr lang="en-GB" sz="2000" dirty="0"/>
              <a:t>Secondary texts may be used to support the arguments, but the main focus should be on the primary texts/sources.</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Make sure that your bibliography and reference are in line with the department style guidelines. This is, essentially, MHRA (NOT Harvard). The MHRA guidelines are incredibly detailed, and cover almost every form of reference you can think of! You can find them online on this link: </a:t>
            </a:r>
            <a:r>
              <a:rPr lang="en-GB" sz="2000" dirty="0">
                <a:hlinkClick r:id="rId3"/>
              </a:rPr>
              <a:t>http://www.mhra.org.uk/pdf/MHRA-Style-Guide-3rd-Edn.pd</a:t>
            </a:r>
            <a:r>
              <a:rPr lang="en-GB" sz="2000" dirty="0"/>
              <a:t>f</a:t>
            </a:r>
          </a:p>
        </p:txBody>
      </p:sp>
    </p:spTree>
    <p:extLst>
      <p:ext uri="{BB962C8B-B14F-4D97-AF65-F5344CB8AC3E}">
        <p14:creationId xmlns:p14="http://schemas.microsoft.com/office/powerpoint/2010/main" val="26142903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3073E-2E79-AD49-8E1B-06C559566CAC}"/>
              </a:ext>
            </a:extLst>
          </p:cNvPr>
          <p:cNvSpPr>
            <a:spLocks noGrp="1"/>
          </p:cNvSpPr>
          <p:nvPr>
            <p:ph type="title"/>
          </p:nvPr>
        </p:nvSpPr>
        <p:spPr>
          <a:xfrm>
            <a:off x="2231136" y="428244"/>
            <a:ext cx="7729728" cy="1188720"/>
          </a:xfrm>
        </p:spPr>
        <p:txBody>
          <a:bodyPr/>
          <a:lstStyle/>
          <a:p>
            <a:r>
              <a:rPr lang="en-US" dirty="0"/>
              <a:t>overlap</a:t>
            </a:r>
          </a:p>
        </p:txBody>
      </p:sp>
      <p:sp>
        <p:nvSpPr>
          <p:cNvPr id="3" name="Content Placeholder 2">
            <a:extLst>
              <a:ext uri="{FF2B5EF4-FFF2-40B4-BE49-F238E27FC236}">
                <a16:creationId xmlns:a16="http://schemas.microsoft.com/office/drawing/2014/main" id="{5C03059F-55C5-9B4E-948F-AB1AA040F4AB}"/>
              </a:ext>
            </a:extLst>
          </p:cNvPr>
          <p:cNvSpPr>
            <a:spLocks noGrp="1"/>
          </p:cNvSpPr>
          <p:nvPr>
            <p:ph idx="1"/>
          </p:nvPr>
        </p:nvSpPr>
        <p:spPr>
          <a:xfrm>
            <a:off x="1978682" y="1878008"/>
            <a:ext cx="8887968" cy="3101983"/>
          </a:xfrm>
        </p:spPr>
        <p:txBody>
          <a:bodyPr>
            <a:noAutofit/>
          </a:bodyPr>
          <a:lstStyle/>
          <a:p>
            <a:r>
              <a:rPr lang="en-US" dirty="0"/>
              <a:t>The department guidelines state that essay and exam answers should not ‘include any significant amount of material already presented in ANY assessed work’. </a:t>
            </a:r>
          </a:p>
          <a:p>
            <a:endParaRPr lang="en-US" dirty="0"/>
          </a:p>
          <a:p>
            <a:r>
              <a:rPr lang="en-US" dirty="0"/>
              <a:t>However, you ARE allowed to build on one of your formative essays in the long, essay, if you would like to. </a:t>
            </a:r>
          </a:p>
          <a:p>
            <a:endParaRPr lang="en-GB" dirty="0"/>
          </a:p>
          <a:p>
            <a:r>
              <a:rPr lang="en-GB" dirty="0"/>
              <a:t>But do bear in mind that you will need to avoid replicating material from your long essay either in essays for other modules or the exam. You could write an essay and answer an exam question on the same writer, provided you address different aspects of their thought/different issues. </a:t>
            </a:r>
          </a:p>
          <a:p>
            <a:endParaRPr lang="en-GB" dirty="0"/>
          </a:p>
          <a:p>
            <a:r>
              <a:rPr lang="en-GB" dirty="0"/>
              <a:t>What counts as a ‘significant amount of material’ is clearly a judgement call. So use your common sense – the overlap rule is there simply in order to prevent people replicating the same essay/material over and over again in different assessments and modules!</a:t>
            </a:r>
          </a:p>
        </p:txBody>
      </p:sp>
    </p:spTree>
    <p:extLst>
      <p:ext uri="{BB962C8B-B14F-4D97-AF65-F5344CB8AC3E}">
        <p14:creationId xmlns:p14="http://schemas.microsoft.com/office/powerpoint/2010/main" val="13071600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2172F6-00B2-C34E-B0DE-A194767D5585}"/>
              </a:ext>
            </a:extLst>
          </p:cNvPr>
          <p:cNvSpPr>
            <a:spLocks noGrp="1"/>
          </p:cNvSpPr>
          <p:nvPr>
            <p:ph type="title"/>
          </p:nvPr>
        </p:nvSpPr>
        <p:spPr>
          <a:xfrm>
            <a:off x="2231136" y="418040"/>
            <a:ext cx="7729728" cy="1188720"/>
          </a:xfrm>
        </p:spPr>
        <p:txBody>
          <a:bodyPr/>
          <a:lstStyle/>
          <a:p>
            <a:r>
              <a:rPr lang="en-US" dirty="0"/>
              <a:t>A good essay question…</a:t>
            </a:r>
          </a:p>
        </p:txBody>
      </p:sp>
    </p:spTree>
    <p:extLst>
      <p:ext uri="{BB962C8B-B14F-4D97-AF65-F5344CB8AC3E}">
        <p14:creationId xmlns:p14="http://schemas.microsoft.com/office/powerpoint/2010/main" val="11393695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2FAF12-D5C8-4B48-B3B4-BE0BEEA2CCFB}"/>
              </a:ext>
            </a:extLst>
          </p:cNvPr>
          <p:cNvSpPr>
            <a:spLocks noGrp="1"/>
          </p:cNvSpPr>
          <p:nvPr>
            <p:ph type="title"/>
          </p:nvPr>
        </p:nvSpPr>
        <p:spPr>
          <a:xfrm>
            <a:off x="2231136" y="523613"/>
            <a:ext cx="7729728" cy="1188720"/>
          </a:xfrm>
        </p:spPr>
        <p:txBody>
          <a:bodyPr/>
          <a:lstStyle/>
          <a:p>
            <a:r>
              <a:rPr lang="en-US" dirty="0"/>
              <a:t>Is Well-defined and focused</a:t>
            </a:r>
          </a:p>
        </p:txBody>
      </p:sp>
      <p:sp>
        <p:nvSpPr>
          <p:cNvPr id="4" name="Content Placeholder 2">
            <a:extLst>
              <a:ext uri="{FF2B5EF4-FFF2-40B4-BE49-F238E27FC236}">
                <a16:creationId xmlns:a16="http://schemas.microsoft.com/office/drawing/2014/main" id="{7924BD72-C46D-4548-9EE1-E74EA9F10C63}"/>
              </a:ext>
            </a:extLst>
          </p:cNvPr>
          <p:cNvSpPr>
            <a:spLocks noGrp="1"/>
          </p:cNvSpPr>
          <p:nvPr>
            <p:ph idx="1"/>
          </p:nvPr>
        </p:nvSpPr>
        <p:spPr>
          <a:xfrm>
            <a:off x="2231136" y="2494723"/>
            <a:ext cx="7729728" cy="3603114"/>
          </a:xfrm>
        </p:spPr>
        <p:txBody>
          <a:bodyPr/>
          <a:lstStyle/>
          <a:p>
            <a:r>
              <a:rPr lang="en-US" sz="2200" dirty="0"/>
              <a:t>i.e. enough scope for 4,500 words, but not SO broad that you can’t hope to manage adequate coverage in that word count.</a:t>
            </a:r>
          </a:p>
          <a:p>
            <a:pPr marL="0" indent="0">
              <a:buNone/>
            </a:pPr>
            <a:endParaRPr lang="en-US" sz="2200" dirty="0"/>
          </a:p>
          <a:p>
            <a:r>
              <a:rPr lang="en-US" sz="2200" dirty="0"/>
              <a:t>So, ‘All Romantic writers engaged with the self through nature. Discuss’ isn’t great – because clearly you can’t hope to discuss ALL Romantic writers in 4,500 words! This could be nuanced to focus on specific writers, or a specific part of the Romantic movement (British, German etc.)</a:t>
            </a:r>
          </a:p>
          <a:p>
            <a:endParaRPr lang="en-US" dirty="0"/>
          </a:p>
        </p:txBody>
      </p:sp>
    </p:spTree>
    <p:extLst>
      <p:ext uri="{BB962C8B-B14F-4D97-AF65-F5344CB8AC3E}">
        <p14:creationId xmlns:p14="http://schemas.microsoft.com/office/powerpoint/2010/main" val="35283538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6B3A3-F1CD-1440-844F-4F09852E535B}"/>
              </a:ext>
            </a:extLst>
          </p:cNvPr>
          <p:cNvSpPr>
            <a:spLocks noGrp="1"/>
          </p:cNvSpPr>
          <p:nvPr>
            <p:ph type="title"/>
          </p:nvPr>
        </p:nvSpPr>
        <p:spPr>
          <a:xfrm>
            <a:off x="2231136" y="656578"/>
            <a:ext cx="7729728" cy="1188720"/>
          </a:xfrm>
        </p:spPr>
        <p:txBody>
          <a:bodyPr/>
          <a:lstStyle/>
          <a:p>
            <a:r>
              <a:rPr lang="en-US" dirty="0"/>
              <a:t>Enables you to show analytical and critical skills</a:t>
            </a:r>
          </a:p>
        </p:txBody>
      </p:sp>
      <p:sp>
        <p:nvSpPr>
          <p:cNvPr id="3" name="Content Placeholder 2">
            <a:extLst>
              <a:ext uri="{FF2B5EF4-FFF2-40B4-BE49-F238E27FC236}">
                <a16:creationId xmlns:a16="http://schemas.microsoft.com/office/drawing/2014/main" id="{B8180028-A12D-5640-B5D4-A4C3707E6353}"/>
              </a:ext>
            </a:extLst>
          </p:cNvPr>
          <p:cNvSpPr>
            <a:spLocks noGrp="1"/>
          </p:cNvSpPr>
          <p:nvPr>
            <p:ph idx="1"/>
          </p:nvPr>
        </p:nvSpPr>
        <p:spPr>
          <a:xfrm>
            <a:off x="2231136" y="2459139"/>
            <a:ext cx="7729728" cy="3941660"/>
          </a:xfrm>
        </p:spPr>
        <p:txBody>
          <a:bodyPr>
            <a:normAutofit/>
          </a:bodyPr>
          <a:lstStyle/>
          <a:p>
            <a:r>
              <a:rPr lang="en-US" sz="2200" dirty="0"/>
              <a:t>i.e. is not just descriptive</a:t>
            </a:r>
          </a:p>
          <a:p>
            <a:endParaRPr lang="en-US" sz="2200" dirty="0"/>
          </a:p>
          <a:p>
            <a:r>
              <a:rPr lang="en-US" sz="2200" dirty="0"/>
              <a:t>So ‘How coherent and convincing is Rousseau’s claim that mankind must be ‘forced to be free’? is better than ‘What is Rousseau’s theory of freedom’?</a:t>
            </a:r>
          </a:p>
          <a:p>
            <a:endParaRPr lang="en-US" sz="2200" dirty="0"/>
          </a:p>
          <a:p>
            <a:r>
              <a:rPr lang="en-US" sz="2200" dirty="0"/>
              <a:t>The first allows you to </a:t>
            </a:r>
            <a:r>
              <a:rPr lang="en-US" sz="2200" dirty="0" err="1"/>
              <a:t>analyse</a:t>
            </a:r>
            <a:r>
              <a:rPr lang="en-US" sz="2200" dirty="0"/>
              <a:t> Rousseau’s arguments – are they coherent? Are they convincing? – the second just to describe what they are. </a:t>
            </a:r>
          </a:p>
          <a:p>
            <a:endParaRPr lang="en-US" dirty="0"/>
          </a:p>
        </p:txBody>
      </p:sp>
    </p:spTree>
    <p:extLst>
      <p:ext uri="{BB962C8B-B14F-4D97-AF65-F5344CB8AC3E}">
        <p14:creationId xmlns:p14="http://schemas.microsoft.com/office/powerpoint/2010/main" val="3709886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54E22-1B16-F145-AFC5-DA3D9D9A9BE3}"/>
              </a:ext>
            </a:extLst>
          </p:cNvPr>
          <p:cNvSpPr>
            <a:spLocks noGrp="1"/>
          </p:cNvSpPr>
          <p:nvPr>
            <p:ph type="title"/>
          </p:nvPr>
        </p:nvSpPr>
        <p:spPr>
          <a:xfrm>
            <a:off x="2231136" y="596944"/>
            <a:ext cx="7729728" cy="1188720"/>
          </a:xfrm>
        </p:spPr>
        <p:txBody>
          <a:bodyPr/>
          <a:lstStyle/>
          <a:p>
            <a:r>
              <a:rPr lang="en-US" dirty="0"/>
              <a:t>Is possible for you to answer</a:t>
            </a:r>
          </a:p>
        </p:txBody>
      </p:sp>
      <p:sp>
        <p:nvSpPr>
          <p:cNvPr id="3" name="Content Placeholder 2">
            <a:extLst>
              <a:ext uri="{FF2B5EF4-FFF2-40B4-BE49-F238E27FC236}">
                <a16:creationId xmlns:a16="http://schemas.microsoft.com/office/drawing/2014/main" id="{338C03FB-2810-7A41-B1D2-E1AAC47A4BAB}"/>
              </a:ext>
            </a:extLst>
          </p:cNvPr>
          <p:cNvSpPr>
            <a:spLocks noGrp="1"/>
          </p:cNvSpPr>
          <p:nvPr>
            <p:ph idx="1"/>
          </p:nvPr>
        </p:nvSpPr>
        <p:spPr/>
        <p:txBody>
          <a:bodyPr/>
          <a:lstStyle/>
          <a:p>
            <a:r>
              <a:rPr lang="en-US" sz="2200" dirty="0"/>
              <a:t>i.e. doesn’t rely on you making any claims that you can’t substantiate with evidence</a:t>
            </a:r>
          </a:p>
          <a:p>
            <a:endParaRPr lang="en-US" sz="2200" dirty="0"/>
          </a:p>
          <a:p>
            <a:r>
              <a:rPr lang="en-US" sz="2200" dirty="0"/>
              <a:t>So, ‘To what extent were William Godwin’s views the product of his non-conformism?’ is problematic, because you can’t really evidence what it was that motivated Godwin (you’re not his psychologist, after all!). </a:t>
            </a:r>
          </a:p>
          <a:p>
            <a:endParaRPr lang="en-US" dirty="0"/>
          </a:p>
        </p:txBody>
      </p:sp>
    </p:spTree>
    <p:extLst>
      <p:ext uri="{BB962C8B-B14F-4D97-AF65-F5344CB8AC3E}">
        <p14:creationId xmlns:p14="http://schemas.microsoft.com/office/powerpoint/2010/main" val="27464861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8C0B66-E752-8B42-A29D-9B2FBEA4F2F3}"/>
              </a:ext>
            </a:extLst>
          </p:cNvPr>
          <p:cNvSpPr>
            <a:spLocks noGrp="1"/>
          </p:cNvSpPr>
          <p:nvPr>
            <p:ph type="title"/>
          </p:nvPr>
        </p:nvSpPr>
        <p:spPr>
          <a:xfrm>
            <a:off x="2231136" y="523613"/>
            <a:ext cx="7729728" cy="1188720"/>
          </a:xfrm>
        </p:spPr>
        <p:txBody>
          <a:bodyPr/>
          <a:lstStyle/>
          <a:p>
            <a:r>
              <a:rPr lang="en-US" dirty="0"/>
              <a:t>Is something you are interested in!</a:t>
            </a:r>
          </a:p>
        </p:txBody>
      </p:sp>
      <p:sp>
        <p:nvSpPr>
          <p:cNvPr id="3" name="Content Placeholder 2">
            <a:extLst>
              <a:ext uri="{FF2B5EF4-FFF2-40B4-BE49-F238E27FC236}">
                <a16:creationId xmlns:a16="http://schemas.microsoft.com/office/drawing/2014/main" id="{1C662E2E-5504-0F49-B2F8-5022F6B96F36}"/>
              </a:ext>
            </a:extLst>
          </p:cNvPr>
          <p:cNvSpPr>
            <a:spLocks noGrp="1"/>
          </p:cNvSpPr>
          <p:nvPr>
            <p:ph idx="1"/>
          </p:nvPr>
        </p:nvSpPr>
        <p:spPr>
          <a:xfrm>
            <a:off x="2231136" y="2210662"/>
            <a:ext cx="7729728" cy="3101983"/>
          </a:xfrm>
        </p:spPr>
        <p:txBody>
          <a:bodyPr>
            <a:noAutofit/>
          </a:bodyPr>
          <a:lstStyle/>
          <a:p>
            <a:r>
              <a:rPr lang="en-US" sz="2000" dirty="0"/>
              <a:t>This is a great opportunity for you to focus on an particular text/author/theme that has really grabbed you during the course. It really is very open, so if there is a text/source we haven’t studied (but that is relevant to the scope of the module) then you are welcome to write on that. </a:t>
            </a:r>
          </a:p>
          <a:p>
            <a:endParaRPr lang="en-US" sz="2000" dirty="0"/>
          </a:p>
          <a:p>
            <a:r>
              <a:rPr lang="en-US" sz="2000" dirty="0"/>
              <a:t>It’s also good practice for dissertation writing, when you will be expected to define a research topic and title of your own. </a:t>
            </a:r>
          </a:p>
          <a:p>
            <a:endParaRPr lang="en-US" sz="2000" dirty="0"/>
          </a:p>
          <a:p>
            <a:r>
              <a:rPr lang="en-US" sz="2000" dirty="0"/>
              <a:t>And the first step away from always being reactive/responding to a question to setting the agenda for yourself. </a:t>
            </a:r>
          </a:p>
        </p:txBody>
      </p:sp>
    </p:spTree>
    <p:extLst>
      <p:ext uri="{BB962C8B-B14F-4D97-AF65-F5344CB8AC3E}">
        <p14:creationId xmlns:p14="http://schemas.microsoft.com/office/powerpoint/2010/main" val="13370152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AD9C44-43A1-4DA0-9004-9A67E7E25D69}"/>
              </a:ext>
            </a:extLst>
          </p:cNvPr>
          <p:cNvSpPr>
            <a:spLocks noGrp="1"/>
          </p:cNvSpPr>
          <p:nvPr>
            <p:ph type="title"/>
          </p:nvPr>
        </p:nvSpPr>
        <p:spPr>
          <a:xfrm>
            <a:off x="2231136" y="523613"/>
            <a:ext cx="7729728" cy="1188720"/>
          </a:xfrm>
        </p:spPr>
        <p:txBody>
          <a:bodyPr/>
          <a:lstStyle/>
          <a:p>
            <a:r>
              <a:rPr lang="en-GB" dirty="0"/>
              <a:t>Writing ‘historically’</a:t>
            </a:r>
          </a:p>
        </p:txBody>
      </p:sp>
      <p:sp>
        <p:nvSpPr>
          <p:cNvPr id="3" name="Content Placeholder 2">
            <a:extLst>
              <a:ext uri="{FF2B5EF4-FFF2-40B4-BE49-F238E27FC236}">
                <a16:creationId xmlns:a16="http://schemas.microsoft.com/office/drawing/2014/main" id="{C3F83C6F-437C-438E-BEF0-68AB9F19CC15}"/>
              </a:ext>
            </a:extLst>
          </p:cNvPr>
          <p:cNvSpPr>
            <a:spLocks noGrp="1"/>
          </p:cNvSpPr>
          <p:nvPr>
            <p:ph idx="1"/>
          </p:nvPr>
        </p:nvSpPr>
        <p:spPr>
          <a:xfrm>
            <a:off x="2231136" y="1945758"/>
            <a:ext cx="8295097" cy="3677311"/>
          </a:xfrm>
        </p:spPr>
        <p:txBody>
          <a:bodyPr>
            <a:noAutofit/>
          </a:bodyPr>
          <a:lstStyle/>
          <a:p>
            <a:r>
              <a:rPr lang="en-GB" sz="2000" dirty="0"/>
              <a:t>This is really about reading the text, not in isolation, but in its historical context. Or, to put it another way, not just reading the words of the text, but reading them with an eye to how your interpretation is informed by knowing about when the text was written.</a:t>
            </a:r>
          </a:p>
          <a:p>
            <a:r>
              <a:rPr lang="en-GB" sz="2000" dirty="0"/>
              <a:t>There are lots of different ways of doing this! The one you adopt will depend on your text, your question, and your interests. </a:t>
            </a:r>
          </a:p>
          <a:p>
            <a:r>
              <a:rPr lang="en-GB" sz="2000" dirty="0"/>
              <a:t>Things to think about include: When was this text written? How does this affect the way you read/understand it? Which other texts/debates is it engaged with? How far is it similar (or different) to other sources being produced? </a:t>
            </a:r>
          </a:p>
          <a:p>
            <a:r>
              <a:rPr lang="en-GB" sz="2000" dirty="0"/>
              <a:t>This needs to be integrated into your interpretation of the text, not a paragraph at the beginning of your essay that has no bearing on your interpretation of the material. </a:t>
            </a:r>
          </a:p>
        </p:txBody>
      </p:sp>
    </p:spTree>
    <p:extLst>
      <p:ext uri="{BB962C8B-B14F-4D97-AF65-F5344CB8AC3E}">
        <p14:creationId xmlns:p14="http://schemas.microsoft.com/office/powerpoint/2010/main" val="4176743936"/>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Parcel</Template>
  <TotalTime>3980</TotalTime>
  <Words>1296</Words>
  <Application>Microsoft Office PowerPoint</Application>
  <PresentationFormat>Widescreen</PresentationFormat>
  <Paragraphs>68</Paragraphs>
  <Slides>10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Gill Sans MT</vt:lpstr>
      <vt:lpstr>Parcel</vt:lpstr>
      <vt:lpstr>The long essay</vt:lpstr>
      <vt:lpstr>criteria</vt:lpstr>
      <vt:lpstr>overlap</vt:lpstr>
      <vt:lpstr>A good essay question…</vt:lpstr>
      <vt:lpstr>Is Well-defined and focused</vt:lpstr>
      <vt:lpstr>Enables you to show analytical and critical skills</vt:lpstr>
      <vt:lpstr>Is possible for you to answer</vt:lpstr>
      <vt:lpstr>Is something you are interested in!</vt:lpstr>
      <vt:lpstr>Writing ‘historically’</vt:lpstr>
      <vt:lpstr>So for example...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Deliberating the Self</dc:title>
  <dc:creator>Imogen Peck</dc:creator>
  <cp:lastModifiedBy>Imogen Peck</cp:lastModifiedBy>
  <cp:revision>124</cp:revision>
  <dcterms:created xsi:type="dcterms:W3CDTF">2018-09-03T10:40:10Z</dcterms:created>
  <dcterms:modified xsi:type="dcterms:W3CDTF">2019-01-31T16:57:29Z</dcterms:modified>
</cp:coreProperties>
</file>