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62" r:id="rId2"/>
    <p:sldId id="287" r:id="rId3"/>
    <p:sldId id="288" r:id="rId4"/>
    <p:sldId id="289" r:id="rId5"/>
    <p:sldId id="290" r:id="rId6"/>
    <p:sldId id="291" r:id="rId7"/>
    <p:sldId id="292" r:id="rId8"/>
    <p:sldId id="293" r:id="rId9"/>
    <p:sldId id="294" r:id="rId10"/>
    <p:sldId id="295" r:id="rId11"/>
    <p:sldId id="296" r:id="rId12"/>
    <p:sldId id="297" r:id="rId13"/>
    <p:sldId id="298" r:id="rId14"/>
    <p:sldId id="300" r:id="rId15"/>
    <p:sldId id="301" r:id="rId16"/>
    <p:sldId id="302" r:id="rId17"/>
    <p:sldId id="303" r:id="rId18"/>
    <p:sldId id="304"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0" d="100"/>
          <a:sy n="90" d="100"/>
        </p:scale>
        <p:origin x="57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2/1/2019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2/1/2019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2/1/2019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2/1/2019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2/1/2019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2/1/2019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2/1/2019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Ref idx="1001">
        <a:schemeClr val="bg2"/>
      </p:bgRef>
    </p:bg>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2/1/2019</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tx1">
              <a:lumMod val="8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2/1/2019</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chemeClr val="bg2">
              <a:lumMod val="60000"/>
              <a:lumOff val="40000"/>
              <a:alpha val="15000"/>
            </a:schemeClr>
          </a:solidFill>
          <a:ln w="31750" cap="sq">
            <a:solidFill>
              <a:schemeClr val="tx1">
                <a:lumMod val="75000"/>
                <a:lumOff val="25000"/>
              </a:schemeClr>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2/1/2019</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69804"/>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151711"/>
            <a:ext cx="8991600" cy="2885900"/>
          </a:xfrm>
        </p:spPr>
        <p:txBody>
          <a:bodyPr/>
          <a:lstStyle/>
          <a:p>
            <a:r>
              <a:rPr lang="en-GB" dirty="0"/>
              <a:t>Adam smith – the invention of economics?</a:t>
            </a:r>
          </a:p>
        </p:txBody>
      </p:sp>
      <p:sp>
        <p:nvSpPr>
          <p:cNvPr id="3" name="Text Placeholder 2"/>
          <p:cNvSpPr>
            <a:spLocks noGrp="1"/>
          </p:cNvSpPr>
          <p:nvPr>
            <p:ph type="body" idx="1"/>
          </p:nvPr>
        </p:nvSpPr>
        <p:spPr>
          <a:xfrm>
            <a:off x="2695194" y="4471218"/>
            <a:ext cx="6801612" cy="1265082"/>
          </a:xfrm>
        </p:spPr>
        <p:txBody>
          <a:bodyPr/>
          <a:lstStyle/>
          <a:p>
            <a:pPr algn="ctr"/>
            <a:r>
              <a:rPr lang="en-GB" dirty="0"/>
              <a:t>Dr Imogen Peck</a:t>
            </a:r>
          </a:p>
          <a:p>
            <a:pPr algn="ctr"/>
            <a:r>
              <a:rPr lang="en-GB" dirty="0"/>
              <a:t>University of Warwick</a:t>
            </a:r>
          </a:p>
        </p:txBody>
      </p:sp>
    </p:spTree>
    <p:extLst>
      <p:ext uri="{BB962C8B-B14F-4D97-AF65-F5344CB8AC3E}">
        <p14:creationId xmlns:p14="http://schemas.microsoft.com/office/powerpoint/2010/main" val="28751498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0200" y="284812"/>
            <a:ext cx="8991600" cy="1413359"/>
          </a:xfrm>
        </p:spPr>
        <p:txBody>
          <a:bodyPr/>
          <a:lstStyle/>
          <a:p>
            <a:r>
              <a:rPr lang="en-GB" dirty="0"/>
              <a:t>From hunting to industry</a:t>
            </a:r>
          </a:p>
        </p:txBody>
      </p:sp>
      <p:sp>
        <p:nvSpPr>
          <p:cNvPr id="3" name="Text Placeholder 2"/>
          <p:cNvSpPr>
            <a:spLocks noGrp="1"/>
          </p:cNvSpPr>
          <p:nvPr>
            <p:ph type="body" idx="1"/>
          </p:nvPr>
        </p:nvSpPr>
        <p:spPr>
          <a:xfrm>
            <a:off x="5135526" y="2126514"/>
            <a:ext cx="6496652" cy="5007934"/>
          </a:xfrm>
        </p:spPr>
        <p:txBody>
          <a:bodyPr>
            <a:normAutofit/>
          </a:bodyPr>
          <a:lstStyle/>
          <a:p>
            <a:pPr marL="457200" indent="-457200">
              <a:buClrTx/>
              <a:buFont typeface="Arial" panose="020B0604020202020204" pitchFamily="34" charset="0"/>
              <a:buChar char="•"/>
            </a:pPr>
            <a:r>
              <a:rPr lang="en-GB" sz="2200" dirty="0">
                <a:solidFill>
                  <a:schemeClr val="bg1"/>
                </a:solidFill>
              </a:rPr>
              <a:t>Where only labour is involved, goods exchange at their labour time value.</a:t>
            </a:r>
          </a:p>
          <a:p>
            <a:pPr marL="457200" indent="-457200">
              <a:buClrTx/>
              <a:buFont typeface="Arial" panose="020B0604020202020204" pitchFamily="34" charset="0"/>
              <a:buChar char="•"/>
            </a:pPr>
            <a:r>
              <a:rPr lang="en-GB" sz="2200" dirty="0">
                <a:solidFill>
                  <a:schemeClr val="bg1"/>
                </a:solidFill>
              </a:rPr>
              <a:t>In more complex systems the real value of a commodity is a factor of the labour, stock and rent  and as it is more manufactured, the proportion allocated to rent falls, and the profit owed to stock or capital increases.</a:t>
            </a:r>
          </a:p>
          <a:p>
            <a:pPr marL="457200" indent="-457200">
              <a:buClrTx/>
              <a:buFont typeface="Arial" panose="020B0604020202020204" pitchFamily="34" charset="0"/>
              <a:buChar char="•"/>
            </a:pPr>
            <a:r>
              <a:rPr lang="en-GB" sz="2200" dirty="0">
                <a:solidFill>
                  <a:schemeClr val="bg1"/>
                </a:solidFill>
              </a:rPr>
              <a:t>And the proportion owing to labour falls in respect of the proportion owing to capital.</a:t>
            </a:r>
          </a:p>
          <a:p>
            <a:pPr marL="457200" indent="-457200">
              <a:buClrTx/>
              <a:buFont typeface="Arial" panose="020B0604020202020204" pitchFamily="34" charset="0"/>
              <a:buChar char="•"/>
            </a:pPr>
            <a:r>
              <a:rPr lang="en-GB" sz="2200" dirty="0">
                <a:solidFill>
                  <a:schemeClr val="bg1"/>
                </a:solidFill>
              </a:rPr>
              <a:t>Capital/stock is Smith’s distinctive emphasis.</a:t>
            </a:r>
          </a:p>
          <a:p>
            <a:endParaRPr lang="en-GB" sz="2800" dirty="0"/>
          </a:p>
        </p:txBody>
      </p:sp>
      <p:pic>
        <p:nvPicPr>
          <p:cNvPr id="2" name="Picture 1">
            <a:extLst>
              <a:ext uri="{FF2B5EF4-FFF2-40B4-BE49-F238E27FC236}">
                <a16:creationId xmlns:a16="http://schemas.microsoft.com/office/drawing/2014/main" id="{DEC849CE-06DB-47A2-8340-2FBEBBD7EB72}"/>
              </a:ext>
            </a:extLst>
          </p:cNvPr>
          <p:cNvPicPr>
            <a:picLocks noChangeAspect="1"/>
          </p:cNvPicPr>
          <p:nvPr/>
        </p:nvPicPr>
        <p:blipFill>
          <a:blip r:embed="rId2"/>
          <a:stretch>
            <a:fillRect/>
          </a:stretch>
        </p:blipFill>
        <p:spPr>
          <a:xfrm>
            <a:off x="344818" y="2073350"/>
            <a:ext cx="4450466" cy="4200508"/>
          </a:xfrm>
          <a:prstGeom prst="rect">
            <a:avLst/>
          </a:prstGeom>
          <a:ln w="19050">
            <a:solidFill>
              <a:schemeClr val="bg1"/>
            </a:solidFill>
          </a:ln>
        </p:spPr>
      </p:pic>
    </p:spTree>
    <p:extLst>
      <p:ext uri="{BB962C8B-B14F-4D97-AF65-F5344CB8AC3E}">
        <p14:creationId xmlns:p14="http://schemas.microsoft.com/office/powerpoint/2010/main" val="8231508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0200" y="284812"/>
            <a:ext cx="8991600" cy="1413359"/>
          </a:xfrm>
        </p:spPr>
        <p:txBody>
          <a:bodyPr/>
          <a:lstStyle/>
          <a:p>
            <a:r>
              <a:rPr lang="en-GB" dirty="0"/>
              <a:t>NATURAL PRICE VS MARKET PRICE</a:t>
            </a:r>
          </a:p>
        </p:txBody>
      </p:sp>
      <p:sp>
        <p:nvSpPr>
          <p:cNvPr id="3" name="Text Placeholder 2"/>
          <p:cNvSpPr>
            <a:spLocks noGrp="1"/>
          </p:cNvSpPr>
          <p:nvPr>
            <p:ph type="body" idx="1"/>
          </p:nvPr>
        </p:nvSpPr>
        <p:spPr>
          <a:xfrm>
            <a:off x="5901070" y="2200941"/>
            <a:ext cx="5454662" cy="5007934"/>
          </a:xfrm>
        </p:spPr>
        <p:txBody>
          <a:bodyPr>
            <a:normAutofit/>
          </a:bodyPr>
          <a:lstStyle/>
          <a:p>
            <a:pPr marL="342900" indent="-342900">
              <a:buClrTx/>
              <a:buFont typeface="Arial" panose="020B0604020202020204" pitchFamily="34" charset="0"/>
              <a:buChar char="•"/>
            </a:pPr>
            <a:r>
              <a:rPr lang="en-GB" sz="2200" b="1" dirty="0">
                <a:solidFill>
                  <a:schemeClr val="bg1"/>
                </a:solidFill>
              </a:rPr>
              <a:t>Natural price </a:t>
            </a:r>
            <a:r>
              <a:rPr lang="en-GB" sz="2200" dirty="0">
                <a:solidFill>
                  <a:schemeClr val="bg1"/>
                </a:solidFill>
              </a:rPr>
              <a:t>- what is sufficient to pay rent, labour and profit on stock</a:t>
            </a:r>
          </a:p>
          <a:p>
            <a:pPr marL="342900" indent="-342900">
              <a:buClrTx/>
              <a:buFont typeface="Arial" panose="020B0604020202020204" pitchFamily="34" charset="0"/>
              <a:buChar char="•"/>
            </a:pPr>
            <a:endParaRPr lang="en-GB" sz="2200" dirty="0">
              <a:solidFill>
                <a:schemeClr val="bg1"/>
              </a:solidFill>
            </a:endParaRPr>
          </a:p>
          <a:p>
            <a:pPr marL="342900" indent="-342900">
              <a:buClrTx/>
              <a:buFont typeface="Arial" panose="020B0604020202020204" pitchFamily="34" charset="0"/>
              <a:buChar char="•"/>
            </a:pPr>
            <a:r>
              <a:rPr lang="en-GB" sz="2200" b="1" dirty="0">
                <a:solidFill>
                  <a:schemeClr val="bg1"/>
                </a:solidFill>
              </a:rPr>
              <a:t>Market price  </a:t>
            </a:r>
            <a:r>
              <a:rPr lang="en-GB" sz="2200" dirty="0">
                <a:solidFill>
                  <a:schemeClr val="bg1"/>
                </a:solidFill>
              </a:rPr>
              <a:t>- oscillates round this, depending on quantity of supply and demand.</a:t>
            </a:r>
          </a:p>
          <a:p>
            <a:pPr marL="342900" indent="-342900">
              <a:buClrTx/>
              <a:buFont typeface="Arial" panose="020B0604020202020204" pitchFamily="34" charset="0"/>
              <a:buChar char="•"/>
            </a:pPr>
            <a:endParaRPr lang="en-GB" sz="2200" dirty="0">
              <a:solidFill>
                <a:schemeClr val="bg1"/>
              </a:solidFill>
            </a:endParaRPr>
          </a:p>
          <a:p>
            <a:pPr marL="342900" indent="-342900">
              <a:buClrTx/>
              <a:buFont typeface="Arial" panose="020B0604020202020204" pitchFamily="34" charset="0"/>
              <a:buChar char="•"/>
            </a:pPr>
            <a:r>
              <a:rPr lang="en-GB" sz="2200" dirty="0">
                <a:solidFill>
                  <a:schemeClr val="bg1"/>
                </a:solidFill>
              </a:rPr>
              <a:t>The temporary fluctuations of price affect chiefly wages and profits.</a:t>
            </a:r>
          </a:p>
          <a:p>
            <a:endParaRPr lang="en-GB" sz="2800" dirty="0"/>
          </a:p>
        </p:txBody>
      </p:sp>
      <p:pic>
        <p:nvPicPr>
          <p:cNvPr id="2" name="Picture 1">
            <a:extLst>
              <a:ext uri="{FF2B5EF4-FFF2-40B4-BE49-F238E27FC236}">
                <a16:creationId xmlns:a16="http://schemas.microsoft.com/office/drawing/2014/main" id="{CB10C5E5-3EB2-4A3C-8906-B95C558F8BEA}"/>
              </a:ext>
            </a:extLst>
          </p:cNvPr>
          <p:cNvPicPr>
            <a:picLocks noChangeAspect="1"/>
          </p:cNvPicPr>
          <p:nvPr/>
        </p:nvPicPr>
        <p:blipFill>
          <a:blip r:embed="rId2"/>
          <a:stretch>
            <a:fillRect/>
          </a:stretch>
        </p:blipFill>
        <p:spPr>
          <a:xfrm>
            <a:off x="496026" y="2107187"/>
            <a:ext cx="5259732" cy="4389283"/>
          </a:xfrm>
          <a:prstGeom prst="rect">
            <a:avLst/>
          </a:prstGeom>
          <a:ln w="19050">
            <a:solidFill>
              <a:schemeClr val="bg1"/>
            </a:solidFill>
          </a:ln>
        </p:spPr>
      </p:pic>
    </p:spTree>
    <p:extLst>
      <p:ext uri="{BB962C8B-B14F-4D97-AF65-F5344CB8AC3E}">
        <p14:creationId xmlns:p14="http://schemas.microsoft.com/office/powerpoint/2010/main" val="19489820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0200" y="362279"/>
            <a:ext cx="8991600" cy="1413359"/>
          </a:xfrm>
        </p:spPr>
        <p:txBody>
          <a:bodyPr/>
          <a:lstStyle/>
          <a:p>
            <a:r>
              <a:rPr lang="en-GB" dirty="0"/>
              <a:t>WAGES</a:t>
            </a:r>
          </a:p>
        </p:txBody>
      </p:sp>
      <p:sp>
        <p:nvSpPr>
          <p:cNvPr id="3" name="Text Placeholder 2"/>
          <p:cNvSpPr>
            <a:spLocks noGrp="1"/>
          </p:cNvSpPr>
          <p:nvPr>
            <p:ph type="body" idx="1"/>
          </p:nvPr>
        </p:nvSpPr>
        <p:spPr>
          <a:xfrm>
            <a:off x="4997302" y="2020187"/>
            <a:ext cx="7049386" cy="5007934"/>
          </a:xfrm>
        </p:spPr>
        <p:txBody>
          <a:bodyPr>
            <a:normAutofit/>
          </a:bodyPr>
          <a:lstStyle/>
          <a:p>
            <a:pPr marL="457200" indent="-457200">
              <a:buClrTx/>
              <a:buFont typeface="Arial" panose="020B0604020202020204" pitchFamily="34" charset="0"/>
              <a:buChar char="•"/>
            </a:pPr>
            <a:r>
              <a:rPr lang="en-GB" sz="2400" dirty="0">
                <a:solidFill>
                  <a:schemeClr val="bg1"/>
                </a:solidFill>
              </a:rPr>
              <a:t>Where the only factor is labour (no rent or stock) then wages would increase with productivity</a:t>
            </a:r>
          </a:p>
          <a:p>
            <a:pPr marL="457200" indent="-457200">
              <a:buClrTx/>
              <a:buFont typeface="Arial" panose="020B0604020202020204" pitchFamily="34" charset="0"/>
              <a:buChar char="•"/>
            </a:pPr>
            <a:r>
              <a:rPr lang="en-GB" sz="2400" dirty="0">
                <a:solidFill>
                  <a:schemeClr val="bg1"/>
                </a:solidFill>
              </a:rPr>
              <a:t>Owners of land and stock are at an advantage in negotiating with labour: </a:t>
            </a:r>
          </a:p>
          <a:p>
            <a:pPr>
              <a:buClrTx/>
            </a:pPr>
            <a:r>
              <a:rPr lang="en-GB" sz="2400" dirty="0">
                <a:solidFill>
                  <a:schemeClr val="bg1"/>
                </a:solidFill>
              </a:rPr>
              <a:t>	- Fewer numbers, easy to combine</a:t>
            </a:r>
          </a:p>
          <a:p>
            <a:pPr>
              <a:buClrTx/>
            </a:pPr>
            <a:r>
              <a:rPr lang="en-GB" sz="2400" dirty="0">
                <a:solidFill>
                  <a:schemeClr val="bg1"/>
                </a:solidFill>
              </a:rPr>
              <a:t>	- No legislation against combination</a:t>
            </a:r>
          </a:p>
          <a:p>
            <a:pPr>
              <a:buClrTx/>
            </a:pPr>
            <a:r>
              <a:rPr lang="en-GB" sz="2400" dirty="0">
                <a:solidFill>
                  <a:schemeClr val="bg1"/>
                </a:solidFill>
              </a:rPr>
              <a:t>	- Each needs the other, but the worker’s need is 	more immediate</a:t>
            </a:r>
          </a:p>
          <a:p>
            <a:pPr marL="457200" indent="-457200">
              <a:buClrTx/>
              <a:buFont typeface="Arial" panose="020B0604020202020204" pitchFamily="34" charset="0"/>
              <a:buChar char="•"/>
            </a:pPr>
            <a:r>
              <a:rPr lang="en-GB" sz="2400" dirty="0">
                <a:solidFill>
                  <a:schemeClr val="bg1"/>
                </a:solidFill>
              </a:rPr>
              <a:t>But: there is  certain rate below which it seems impossible to reduce wages.</a:t>
            </a:r>
          </a:p>
          <a:p>
            <a:endParaRPr lang="en-GB" sz="2800" dirty="0"/>
          </a:p>
        </p:txBody>
      </p:sp>
      <p:pic>
        <p:nvPicPr>
          <p:cNvPr id="2" name="Picture 1">
            <a:extLst>
              <a:ext uri="{FF2B5EF4-FFF2-40B4-BE49-F238E27FC236}">
                <a16:creationId xmlns:a16="http://schemas.microsoft.com/office/drawing/2014/main" id="{2D0C4B23-6557-4C5C-8433-586374410BD7}"/>
              </a:ext>
            </a:extLst>
          </p:cNvPr>
          <p:cNvPicPr>
            <a:picLocks noChangeAspect="1"/>
          </p:cNvPicPr>
          <p:nvPr/>
        </p:nvPicPr>
        <p:blipFill>
          <a:blip r:embed="rId2"/>
          <a:stretch>
            <a:fillRect/>
          </a:stretch>
        </p:blipFill>
        <p:spPr>
          <a:xfrm>
            <a:off x="145312" y="2376657"/>
            <a:ext cx="4588047" cy="3429704"/>
          </a:xfrm>
          <a:prstGeom prst="rect">
            <a:avLst/>
          </a:prstGeom>
          <a:ln w="19050">
            <a:solidFill>
              <a:schemeClr val="bg1"/>
            </a:solidFill>
          </a:ln>
        </p:spPr>
      </p:pic>
    </p:spTree>
    <p:extLst>
      <p:ext uri="{BB962C8B-B14F-4D97-AF65-F5344CB8AC3E}">
        <p14:creationId xmlns:p14="http://schemas.microsoft.com/office/powerpoint/2010/main" val="19048271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0200" y="284812"/>
            <a:ext cx="8991600" cy="1413359"/>
          </a:xfrm>
        </p:spPr>
        <p:txBody>
          <a:bodyPr/>
          <a:lstStyle/>
          <a:p>
            <a:r>
              <a:rPr lang="en-GB" dirty="0"/>
              <a:t>Factors influencing wages</a:t>
            </a:r>
          </a:p>
        </p:txBody>
      </p:sp>
      <p:sp>
        <p:nvSpPr>
          <p:cNvPr id="3" name="Text Placeholder 2"/>
          <p:cNvSpPr>
            <a:spLocks noGrp="1"/>
          </p:cNvSpPr>
          <p:nvPr>
            <p:ph type="body" idx="1"/>
          </p:nvPr>
        </p:nvSpPr>
        <p:spPr>
          <a:xfrm>
            <a:off x="1345018" y="1977657"/>
            <a:ext cx="7597122" cy="5007934"/>
          </a:xfrm>
        </p:spPr>
        <p:txBody>
          <a:bodyPr>
            <a:normAutofit/>
          </a:bodyPr>
          <a:lstStyle/>
          <a:p>
            <a:pPr marL="514350" indent="-514350">
              <a:buClrTx/>
              <a:buFont typeface="+mj-lt"/>
              <a:buAutoNum type="romanUcPeriod"/>
            </a:pPr>
            <a:r>
              <a:rPr lang="en-GB" sz="2200" dirty="0">
                <a:solidFill>
                  <a:schemeClr val="bg1"/>
                </a:solidFill>
              </a:rPr>
              <a:t>Variability with ease/difficulty; cleanliness/dirtiness; honourableness/dishonourableness  </a:t>
            </a:r>
          </a:p>
          <a:p>
            <a:pPr marL="514350" indent="-514350">
              <a:buClrTx/>
              <a:buFont typeface="+mj-lt"/>
              <a:buAutoNum type="romanUcPeriod"/>
            </a:pPr>
            <a:endParaRPr lang="en-GB" sz="2200" dirty="0">
              <a:solidFill>
                <a:schemeClr val="bg1"/>
              </a:solidFill>
            </a:endParaRPr>
          </a:p>
          <a:p>
            <a:pPr marL="514350" indent="-514350">
              <a:buClrTx/>
              <a:buFont typeface="+mj-lt"/>
              <a:buAutoNum type="romanUcPeriod"/>
            </a:pPr>
            <a:r>
              <a:rPr lang="en-GB" sz="2200" dirty="0">
                <a:solidFill>
                  <a:schemeClr val="bg1"/>
                </a:solidFill>
              </a:rPr>
              <a:t>Ease or cheapness of learning the trade</a:t>
            </a:r>
          </a:p>
          <a:p>
            <a:pPr marL="514350" indent="-514350">
              <a:buClrTx/>
              <a:buFont typeface="+mj-lt"/>
              <a:buAutoNum type="romanUcPeriod"/>
            </a:pPr>
            <a:endParaRPr lang="en-GB" sz="2200" dirty="0">
              <a:solidFill>
                <a:schemeClr val="bg1"/>
              </a:solidFill>
            </a:endParaRPr>
          </a:p>
          <a:p>
            <a:pPr marL="514350" indent="-514350">
              <a:buClrTx/>
              <a:buFont typeface="+mj-lt"/>
              <a:buAutoNum type="romanUcPeriod"/>
            </a:pPr>
            <a:r>
              <a:rPr lang="en-GB" sz="2200" dirty="0">
                <a:solidFill>
                  <a:schemeClr val="bg1"/>
                </a:solidFill>
              </a:rPr>
              <a:t>Constancy or inconstancy of employment</a:t>
            </a:r>
          </a:p>
          <a:p>
            <a:pPr marL="514350" indent="-514350">
              <a:buClrTx/>
              <a:buFont typeface="+mj-lt"/>
              <a:buAutoNum type="romanUcPeriod"/>
            </a:pPr>
            <a:endParaRPr lang="en-GB" sz="2200" dirty="0">
              <a:solidFill>
                <a:schemeClr val="bg1"/>
              </a:solidFill>
            </a:endParaRPr>
          </a:p>
          <a:p>
            <a:pPr marL="514350" indent="-514350">
              <a:buClrTx/>
              <a:buFont typeface="+mj-lt"/>
              <a:buAutoNum type="romanUcPeriod"/>
            </a:pPr>
            <a:r>
              <a:rPr lang="en-GB" sz="2200" dirty="0">
                <a:solidFill>
                  <a:schemeClr val="bg1"/>
                </a:solidFill>
              </a:rPr>
              <a:t> Degree of trust reposed in worker</a:t>
            </a:r>
          </a:p>
          <a:p>
            <a:pPr marL="514350" indent="-514350">
              <a:buClrTx/>
              <a:buFont typeface="+mj-lt"/>
              <a:buAutoNum type="romanUcPeriod"/>
            </a:pPr>
            <a:endParaRPr lang="en-GB" sz="2200" dirty="0">
              <a:solidFill>
                <a:schemeClr val="bg1"/>
              </a:solidFill>
            </a:endParaRPr>
          </a:p>
          <a:p>
            <a:pPr marL="514350" indent="-514350">
              <a:buClrTx/>
              <a:buFont typeface="+mj-lt"/>
              <a:buAutoNum type="romanUcPeriod"/>
            </a:pPr>
            <a:r>
              <a:rPr lang="en-GB" sz="2200" dirty="0">
                <a:solidFill>
                  <a:schemeClr val="bg1"/>
                </a:solidFill>
              </a:rPr>
              <a:t>Probability of success</a:t>
            </a:r>
          </a:p>
          <a:p>
            <a:endParaRPr lang="en-GB" sz="2800" dirty="0"/>
          </a:p>
        </p:txBody>
      </p:sp>
      <p:pic>
        <p:nvPicPr>
          <p:cNvPr id="2" name="Picture 1">
            <a:extLst>
              <a:ext uri="{FF2B5EF4-FFF2-40B4-BE49-F238E27FC236}">
                <a16:creationId xmlns:a16="http://schemas.microsoft.com/office/drawing/2014/main" id="{AE80E898-B4DB-416C-8005-D7DBDAF16FFE}"/>
              </a:ext>
            </a:extLst>
          </p:cNvPr>
          <p:cNvPicPr>
            <a:picLocks noChangeAspect="1"/>
          </p:cNvPicPr>
          <p:nvPr/>
        </p:nvPicPr>
        <p:blipFill>
          <a:blip r:embed="rId2"/>
          <a:stretch>
            <a:fillRect/>
          </a:stretch>
        </p:blipFill>
        <p:spPr>
          <a:xfrm>
            <a:off x="9907931" y="3590814"/>
            <a:ext cx="2275209" cy="3267186"/>
          </a:xfrm>
          <a:prstGeom prst="rect">
            <a:avLst/>
          </a:prstGeom>
          <a:ln>
            <a:noFill/>
          </a:ln>
          <a:effectLst>
            <a:softEdge rad="112500"/>
          </a:effectLst>
        </p:spPr>
      </p:pic>
    </p:spTree>
    <p:extLst>
      <p:ext uri="{BB962C8B-B14F-4D97-AF65-F5344CB8AC3E}">
        <p14:creationId xmlns:p14="http://schemas.microsoft.com/office/powerpoint/2010/main" val="33504079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0200" y="284812"/>
            <a:ext cx="8991600" cy="1413359"/>
          </a:xfrm>
        </p:spPr>
        <p:txBody>
          <a:bodyPr/>
          <a:lstStyle/>
          <a:p>
            <a:r>
              <a:rPr lang="en-GB" dirty="0"/>
              <a:t>ECONOMY MAKETH THE MAN…</a:t>
            </a:r>
          </a:p>
        </p:txBody>
      </p:sp>
      <p:sp>
        <p:nvSpPr>
          <p:cNvPr id="3" name="Text Placeholder 2"/>
          <p:cNvSpPr>
            <a:spLocks noGrp="1"/>
          </p:cNvSpPr>
          <p:nvPr>
            <p:ph type="body" idx="1"/>
          </p:nvPr>
        </p:nvSpPr>
        <p:spPr>
          <a:xfrm>
            <a:off x="1015410" y="2413592"/>
            <a:ext cx="4524153" cy="5007934"/>
          </a:xfrm>
        </p:spPr>
        <p:txBody>
          <a:bodyPr>
            <a:normAutofit/>
          </a:bodyPr>
          <a:lstStyle/>
          <a:p>
            <a:pPr marL="457200" indent="-457200">
              <a:buClrTx/>
              <a:buFont typeface="Arial" panose="020B0604020202020204" pitchFamily="34" charset="0"/>
              <a:buChar char="•"/>
            </a:pPr>
            <a:r>
              <a:rPr lang="en-GB" sz="2200" dirty="0">
                <a:solidFill>
                  <a:schemeClr val="bg1"/>
                </a:solidFill>
              </a:rPr>
              <a:t>Recognition of the impact of society on the formation of individuals and their aspirations.</a:t>
            </a:r>
          </a:p>
          <a:p>
            <a:pPr marL="457200" indent="-457200">
              <a:buClrTx/>
              <a:buFont typeface="Arial" panose="020B0604020202020204" pitchFamily="34" charset="0"/>
              <a:buChar char="•"/>
            </a:pPr>
            <a:endParaRPr lang="en-GB" sz="2200" dirty="0">
              <a:solidFill>
                <a:schemeClr val="bg1"/>
              </a:solidFill>
            </a:endParaRPr>
          </a:p>
          <a:p>
            <a:pPr marL="457200" indent="-457200">
              <a:buClrTx/>
              <a:buFont typeface="Arial" panose="020B0604020202020204" pitchFamily="34" charset="0"/>
              <a:buChar char="•"/>
            </a:pPr>
            <a:r>
              <a:rPr lang="en-GB" sz="2200" dirty="0">
                <a:solidFill>
                  <a:schemeClr val="bg1"/>
                </a:solidFill>
              </a:rPr>
              <a:t>Economic location frames a person’s experience and sense of self </a:t>
            </a:r>
          </a:p>
          <a:p>
            <a:endParaRPr lang="en-GB" sz="2800" dirty="0"/>
          </a:p>
          <a:p>
            <a:endParaRPr lang="en-GB" sz="2800" dirty="0"/>
          </a:p>
        </p:txBody>
      </p:sp>
      <p:sp>
        <p:nvSpPr>
          <p:cNvPr id="2" name="TextBox 1">
            <a:extLst>
              <a:ext uri="{FF2B5EF4-FFF2-40B4-BE49-F238E27FC236}">
                <a16:creationId xmlns:a16="http://schemas.microsoft.com/office/drawing/2014/main" id="{68B6B1F9-66B8-49EF-8C68-0F659B1FCE53}"/>
              </a:ext>
            </a:extLst>
          </p:cNvPr>
          <p:cNvSpPr txBox="1"/>
          <p:nvPr/>
        </p:nvSpPr>
        <p:spPr>
          <a:xfrm>
            <a:off x="6244855" y="2413592"/>
            <a:ext cx="5195777" cy="2462213"/>
          </a:xfrm>
          <a:prstGeom prst="rect">
            <a:avLst/>
          </a:prstGeom>
          <a:noFill/>
        </p:spPr>
        <p:txBody>
          <a:bodyPr wrap="square" rtlCol="0">
            <a:spAutoFit/>
          </a:bodyPr>
          <a:lstStyle/>
          <a:p>
            <a:r>
              <a:rPr lang="en-GB" sz="2200" dirty="0">
                <a:solidFill>
                  <a:schemeClr val="bg1"/>
                </a:solidFill>
              </a:rPr>
              <a:t>‘where, as in Holland, there is a low rate of return on stock, each has to manage their own stock and engage in their own business It is there unfashionable not to be a man of business. Necessity makes it usual for almost every man to be so, and custom everywhere regulates fashion’. (I, ix)</a:t>
            </a:r>
          </a:p>
        </p:txBody>
      </p:sp>
    </p:spTree>
    <p:extLst>
      <p:ext uri="{BB962C8B-B14F-4D97-AF65-F5344CB8AC3E}">
        <p14:creationId xmlns:p14="http://schemas.microsoft.com/office/powerpoint/2010/main" val="12599147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0200" y="284812"/>
            <a:ext cx="8991600" cy="1413359"/>
          </a:xfrm>
        </p:spPr>
        <p:txBody>
          <a:bodyPr>
            <a:normAutofit fontScale="90000"/>
          </a:bodyPr>
          <a:lstStyle/>
          <a:p>
            <a:r>
              <a:rPr lang="en-GB" dirty="0"/>
              <a:t>BOOK III: Of the Different Progress of Opulence in different Nations</a:t>
            </a:r>
          </a:p>
        </p:txBody>
      </p:sp>
      <p:sp>
        <p:nvSpPr>
          <p:cNvPr id="3" name="Text Placeholder 2"/>
          <p:cNvSpPr>
            <a:spLocks noGrp="1"/>
          </p:cNvSpPr>
          <p:nvPr>
            <p:ph type="body" idx="1"/>
          </p:nvPr>
        </p:nvSpPr>
        <p:spPr>
          <a:xfrm>
            <a:off x="5858540" y="2286000"/>
            <a:ext cx="5209954" cy="5007934"/>
          </a:xfrm>
        </p:spPr>
        <p:txBody>
          <a:bodyPr>
            <a:normAutofit/>
          </a:bodyPr>
          <a:lstStyle/>
          <a:p>
            <a:pPr marL="457200" indent="-457200">
              <a:buClrTx/>
              <a:buFont typeface="Arial" panose="020B0604020202020204" pitchFamily="34" charset="0"/>
              <a:buChar char="•"/>
            </a:pPr>
            <a:r>
              <a:rPr lang="en-GB" sz="2400" dirty="0">
                <a:solidFill>
                  <a:schemeClr val="bg1"/>
                </a:solidFill>
              </a:rPr>
              <a:t>A historical account of the rise of commercial societies.</a:t>
            </a:r>
          </a:p>
          <a:p>
            <a:pPr marL="457200" indent="-457200">
              <a:buClrTx/>
              <a:buFont typeface="Arial" panose="020B0604020202020204" pitchFamily="34" charset="0"/>
              <a:buChar char="•"/>
            </a:pPr>
            <a:endParaRPr lang="en-GB" sz="2400" dirty="0">
              <a:solidFill>
                <a:schemeClr val="bg1"/>
              </a:solidFill>
            </a:endParaRPr>
          </a:p>
          <a:p>
            <a:pPr marL="457200" indent="-457200">
              <a:buClrTx/>
              <a:buFont typeface="Arial" panose="020B0604020202020204" pitchFamily="34" charset="0"/>
              <a:buChar char="•"/>
            </a:pPr>
            <a:r>
              <a:rPr lang="en-GB" sz="2400" dirty="0">
                <a:solidFill>
                  <a:schemeClr val="bg1"/>
                </a:solidFill>
              </a:rPr>
              <a:t>‘The great commerce of every society is that carried on between the inhabitants of the town and those of the country’.</a:t>
            </a:r>
          </a:p>
        </p:txBody>
      </p:sp>
      <p:pic>
        <p:nvPicPr>
          <p:cNvPr id="2" name="Picture 1">
            <a:extLst>
              <a:ext uri="{FF2B5EF4-FFF2-40B4-BE49-F238E27FC236}">
                <a16:creationId xmlns:a16="http://schemas.microsoft.com/office/drawing/2014/main" id="{982A1AFA-F66F-4612-AA46-DB8D24FDBAD9}"/>
              </a:ext>
            </a:extLst>
          </p:cNvPr>
          <p:cNvPicPr>
            <a:picLocks noChangeAspect="1"/>
          </p:cNvPicPr>
          <p:nvPr/>
        </p:nvPicPr>
        <p:blipFill rotWithShape="1">
          <a:blip r:embed="rId2"/>
          <a:srcRect l="16938" t="16744" r="13643" b="14418"/>
          <a:stretch/>
        </p:blipFill>
        <p:spPr>
          <a:xfrm>
            <a:off x="754912" y="2286000"/>
            <a:ext cx="4667693" cy="3471450"/>
          </a:xfrm>
          <a:prstGeom prst="rect">
            <a:avLst/>
          </a:prstGeom>
          <a:ln w="19050">
            <a:solidFill>
              <a:schemeClr val="bg1"/>
            </a:solidFill>
          </a:ln>
        </p:spPr>
      </p:pic>
    </p:spTree>
    <p:extLst>
      <p:ext uri="{BB962C8B-B14F-4D97-AF65-F5344CB8AC3E}">
        <p14:creationId xmlns:p14="http://schemas.microsoft.com/office/powerpoint/2010/main" val="17156662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0200" y="284812"/>
            <a:ext cx="8991600" cy="1413359"/>
          </a:xfrm>
        </p:spPr>
        <p:txBody>
          <a:bodyPr/>
          <a:lstStyle/>
          <a:p>
            <a:r>
              <a:rPr lang="en-GB" dirty="0"/>
              <a:t>TOWN AND COUNTRY</a:t>
            </a:r>
          </a:p>
        </p:txBody>
      </p:sp>
      <p:sp>
        <p:nvSpPr>
          <p:cNvPr id="3" name="Text Placeholder 2"/>
          <p:cNvSpPr>
            <a:spLocks noGrp="1"/>
          </p:cNvSpPr>
          <p:nvPr>
            <p:ph type="body" idx="1"/>
          </p:nvPr>
        </p:nvSpPr>
        <p:spPr>
          <a:xfrm>
            <a:off x="668079" y="1828802"/>
            <a:ext cx="5427921" cy="5007934"/>
          </a:xfrm>
        </p:spPr>
        <p:txBody>
          <a:bodyPr>
            <a:normAutofit/>
          </a:bodyPr>
          <a:lstStyle/>
          <a:p>
            <a:r>
              <a:rPr lang="en-GB" sz="2400" b="1" dirty="0">
                <a:solidFill>
                  <a:schemeClr val="bg1"/>
                </a:solidFill>
              </a:rPr>
              <a:t>Country</a:t>
            </a:r>
          </a:p>
          <a:p>
            <a:pPr marL="457200" indent="-457200">
              <a:buClrTx/>
              <a:buFont typeface="Arial" panose="020B0604020202020204" pitchFamily="34" charset="0"/>
              <a:buChar char="•"/>
            </a:pPr>
            <a:r>
              <a:rPr lang="en-GB" sz="2200" dirty="0">
                <a:solidFill>
                  <a:schemeClr val="bg1"/>
                </a:solidFill>
              </a:rPr>
              <a:t>They purchase manufactured goods with less labour than they would employ in creating them.</a:t>
            </a:r>
          </a:p>
          <a:p>
            <a:pPr marL="457200" indent="-457200">
              <a:buClrTx/>
              <a:buFont typeface="Arial" panose="020B0604020202020204" pitchFamily="34" charset="0"/>
              <a:buChar char="•"/>
            </a:pPr>
            <a:r>
              <a:rPr lang="en-GB" sz="2200" dirty="0">
                <a:solidFill>
                  <a:schemeClr val="bg1"/>
                </a:solidFill>
              </a:rPr>
              <a:t>Cultivation and improvement of country precedes that of the town.</a:t>
            </a:r>
          </a:p>
          <a:p>
            <a:pPr marL="457200" indent="-457200">
              <a:buClrTx/>
              <a:buFont typeface="Arial" panose="020B0604020202020204" pitchFamily="34" charset="0"/>
              <a:buChar char="•"/>
            </a:pPr>
            <a:r>
              <a:rPr lang="en-GB" sz="2200" dirty="0">
                <a:solidFill>
                  <a:schemeClr val="bg1"/>
                </a:solidFill>
              </a:rPr>
              <a:t>Natural preference to invest in land and cultivation.</a:t>
            </a:r>
          </a:p>
          <a:p>
            <a:pPr marL="457200" indent="-457200">
              <a:buClrTx/>
              <a:buFont typeface="Arial" panose="020B0604020202020204" pitchFamily="34" charset="0"/>
              <a:buChar char="•"/>
            </a:pPr>
            <a:r>
              <a:rPr lang="en-GB" sz="2200" dirty="0">
                <a:solidFill>
                  <a:schemeClr val="bg1"/>
                </a:solidFill>
              </a:rPr>
              <a:t>Dependent on artifice to effect their cultivation, smiths, carpenters, wheel-wrights, plough-wrights, masons, tanners, etc.</a:t>
            </a:r>
          </a:p>
          <a:p>
            <a:endParaRPr lang="en-GB" sz="2800" dirty="0"/>
          </a:p>
        </p:txBody>
      </p:sp>
      <p:sp>
        <p:nvSpPr>
          <p:cNvPr id="2" name="TextBox 1">
            <a:extLst>
              <a:ext uri="{FF2B5EF4-FFF2-40B4-BE49-F238E27FC236}">
                <a16:creationId xmlns:a16="http://schemas.microsoft.com/office/drawing/2014/main" id="{50F492DA-DC21-4D6B-92D0-467FF57FD79F}"/>
              </a:ext>
            </a:extLst>
          </p:cNvPr>
          <p:cNvSpPr txBox="1"/>
          <p:nvPr/>
        </p:nvSpPr>
        <p:spPr>
          <a:xfrm>
            <a:off x="6411431" y="1828804"/>
            <a:ext cx="5248941" cy="3447098"/>
          </a:xfrm>
          <a:prstGeom prst="rect">
            <a:avLst/>
          </a:prstGeom>
          <a:noFill/>
        </p:spPr>
        <p:txBody>
          <a:bodyPr wrap="square" rtlCol="0">
            <a:spAutoFit/>
          </a:bodyPr>
          <a:lstStyle/>
          <a:p>
            <a:r>
              <a:rPr lang="en-GB" sz="2400" b="1" dirty="0">
                <a:solidFill>
                  <a:schemeClr val="bg1"/>
                </a:solidFill>
              </a:rPr>
              <a:t>Town</a:t>
            </a:r>
          </a:p>
          <a:p>
            <a:pPr marL="285750" indent="-285750">
              <a:buFont typeface="Arial" panose="020B0604020202020204" pitchFamily="34" charset="0"/>
              <a:buChar char="•"/>
            </a:pPr>
            <a:r>
              <a:rPr lang="en-GB" sz="2200" dirty="0">
                <a:solidFill>
                  <a:schemeClr val="bg1"/>
                </a:solidFill>
              </a:rPr>
              <a:t>Affords a market for surplus produce of country. </a:t>
            </a:r>
          </a:p>
          <a:p>
            <a:pPr marL="285750" indent="-285750">
              <a:buFont typeface="Arial" panose="020B0604020202020204" pitchFamily="34" charset="0"/>
              <a:buChar char="•"/>
            </a:pPr>
            <a:r>
              <a:rPr lang="en-GB" sz="2200" dirty="0">
                <a:solidFill>
                  <a:schemeClr val="bg1"/>
                </a:solidFill>
              </a:rPr>
              <a:t>Depends on surplus of country – but subject to some variation.</a:t>
            </a:r>
          </a:p>
          <a:p>
            <a:pPr marL="285750" indent="-285750">
              <a:buFont typeface="Arial" panose="020B0604020202020204" pitchFamily="34" charset="0"/>
              <a:buChar char="•"/>
            </a:pPr>
            <a:r>
              <a:rPr lang="en-GB" sz="2200" dirty="0">
                <a:solidFill>
                  <a:schemeClr val="bg1"/>
                </a:solidFill>
              </a:rPr>
              <a:t>Higher security from investment local manufacture, rather than foreign trade.</a:t>
            </a:r>
          </a:p>
          <a:p>
            <a:pPr marL="285750" indent="-285750">
              <a:buFont typeface="Arial" panose="020B0604020202020204" pitchFamily="34" charset="0"/>
              <a:buChar char="•"/>
            </a:pPr>
            <a:r>
              <a:rPr lang="en-GB" sz="2200" dirty="0">
                <a:solidFill>
                  <a:schemeClr val="bg1"/>
                </a:solidFill>
              </a:rPr>
              <a:t>So agriculture-manufactures, commerce is the natural order.</a:t>
            </a:r>
          </a:p>
          <a:p>
            <a:endParaRPr lang="en-GB" dirty="0"/>
          </a:p>
        </p:txBody>
      </p:sp>
      <p:pic>
        <p:nvPicPr>
          <p:cNvPr id="5" name="Picture 4">
            <a:extLst>
              <a:ext uri="{FF2B5EF4-FFF2-40B4-BE49-F238E27FC236}">
                <a16:creationId xmlns:a16="http://schemas.microsoft.com/office/drawing/2014/main" id="{422E5478-3923-4428-B86A-9BF9C02F8AC5}"/>
              </a:ext>
            </a:extLst>
          </p:cNvPr>
          <p:cNvPicPr>
            <a:picLocks noChangeAspect="1"/>
          </p:cNvPicPr>
          <p:nvPr/>
        </p:nvPicPr>
        <p:blipFill>
          <a:blip r:embed="rId2"/>
          <a:stretch>
            <a:fillRect/>
          </a:stretch>
        </p:blipFill>
        <p:spPr>
          <a:xfrm>
            <a:off x="8729331" y="4840911"/>
            <a:ext cx="3462670" cy="2017089"/>
          </a:xfrm>
          <a:prstGeom prst="rect">
            <a:avLst/>
          </a:prstGeom>
          <a:ln>
            <a:noFill/>
          </a:ln>
          <a:effectLst>
            <a:softEdge rad="112500"/>
          </a:effectLst>
        </p:spPr>
      </p:pic>
    </p:spTree>
    <p:extLst>
      <p:ext uri="{BB962C8B-B14F-4D97-AF65-F5344CB8AC3E}">
        <p14:creationId xmlns:p14="http://schemas.microsoft.com/office/powerpoint/2010/main" val="15679916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0200" y="284812"/>
            <a:ext cx="8991600" cy="1413359"/>
          </a:xfrm>
        </p:spPr>
        <p:txBody>
          <a:bodyPr/>
          <a:lstStyle/>
          <a:p>
            <a:r>
              <a:rPr lang="en-GB" dirty="0"/>
              <a:t>Book iv: of system of political economy </a:t>
            </a:r>
          </a:p>
        </p:txBody>
      </p:sp>
      <p:sp>
        <p:nvSpPr>
          <p:cNvPr id="3" name="Text Placeholder 2"/>
          <p:cNvSpPr>
            <a:spLocks noGrp="1"/>
          </p:cNvSpPr>
          <p:nvPr>
            <p:ph type="body" idx="1"/>
          </p:nvPr>
        </p:nvSpPr>
        <p:spPr>
          <a:xfrm>
            <a:off x="260497" y="2094614"/>
            <a:ext cx="4120116" cy="5007934"/>
          </a:xfrm>
        </p:spPr>
        <p:txBody>
          <a:bodyPr>
            <a:normAutofit/>
          </a:bodyPr>
          <a:lstStyle/>
          <a:p>
            <a:r>
              <a:rPr lang="en-GB" sz="2400" b="1" dirty="0">
                <a:solidFill>
                  <a:schemeClr val="bg1"/>
                </a:solidFill>
              </a:rPr>
              <a:t>Critique of mercantilism</a:t>
            </a:r>
          </a:p>
          <a:p>
            <a:r>
              <a:rPr lang="en-GB" sz="2400" dirty="0">
                <a:solidFill>
                  <a:schemeClr val="bg1"/>
                </a:solidFill>
              </a:rPr>
              <a:t>i.e. belief that domestic state gets wealthy by setting up protectionist barriers against other states and using its colonies to produce large amounts of goods that it can then incorporate into its domestic economy.</a:t>
            </a:r>
          </a:p>
        </p:txBody>
      </p:sp>
      <p:pic>
        <p:nvPicPr>
          <p:cNvPr id="2" name="Picture 1">
            <a:extLst>
              <a:ext uri="{FF2B5EF4-FFF2-40B4-BE49-F238E27FC236}">
                <a16:creationId xmlns:a16="http://schemas.microsoft.com/office/drawing/2014/main" id="{59913419-9E52-4EEF-A849-2929BFEEC642}"/>
              </a:ext>
            </a:extLst>
          </p:cNvPr>
          <p:cNvPicPr>
            <a:picLocks noChangeAspect="1"/>
          </p:cNvPicPr>
          <p:nvPr/>
        </p:nvPicPr>
        <p:blipFill>
          <a:blip r:embed="rId2"/>
          <a:stretch>
            <a:fillRect/>
          </a:stretch>
        </p:blipFill>
        <p:spPr>
          <a:xfrm>
            <a:off x="4380613" y="1884230"/>
            <a:ext cx="7716358" cy="4572000"/>
          </a:xfrm>
          <a:prstGeom prst="rect">
            <a:avLst/>
          </a:prstGeom>
          <a:ln w="19050">
            <a:solidFill>
              <a:schemeClr val="bg1"/>
            </a:solidFill>
          </a:ln>
        </p:spPr>
      </p:pic>
    </p:spTree>
    <p:extLst>
      <p:ext uri="{BB962C8B-B14F-4D97-AF65-F5344CB8AC3E}">
        <p14:creationId xmlns:p14="http://schemas.microsoft.com/office/powerpoint/2010/main" val="14362568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0200" y="284812"/>
            <a:ext cx="8991600" cy="1413359"/>
          </a:xfrm>
        </p:spPr>
        <p:txBody>
          <a:bodyPr/>
          <a:lstStyle/>
          <a:p>
            <a:r>
              <a:rPr lang="en-GB" dirty="0"/>
              <a:t>CLOSING REMARKS…</a:t>
            </a:r>
          </a:p>
        </p:txBody>
      </p:sp>
      <p:sp>
        <p:nvSpPr>
          <p:cNvPr id="3" name="Text Placeholder 2"/>
          <p:cNvSpPr>
            <a:spLocks noGrp="1"/>
          </p:cNvSpPr>
          <p:nvPr>
            <p:ph type="body" idx="1"/>
          </p:nvPr>
        </p:nvSpPr>
        <p:spPr>
          <a:xfrm>
            <a:off x="1600200" y="2424223"/>
            <a:ext cx="6416750" cy="5007934"/>
          </a:xfrm>
        </p:spPr>
        <p:txBody>
          <a:bodyPr>
            <a:normAutofit/>
          </a:bodyPr>
          <a:lstStyle/>
          <a:p>
            <a:pPr marL="342900" indent="-342900">
              <a:buClrTx/>
              <a:buFont typeface="Arial" panose="020B0604020202020204" pitchFamily="34" charset="0"/>
              <a:buChar char="•"/>
            </a:pPr>
            <a:r>
              <a:rPr lang="en-GB" sz="2600" dirty="0">
                <a:solidFill>
                  <a:schemeClr val="bg1"/>
                </a:solidFill>
              </a:rPr>
              <a:t>Micro and macro explanation</a:t>
            </a:r>
          </a:p>
          <a:p>
            <a:pPr marL="342900" indent="-342900">
              <a:buClrTx/>
              <a:buFont typeface="Arial" panose="020B0604020202020204" pitchFamily="34" charset="0"/>
              <a:buChar char="•"/>
            </a:pPr>
            <a:endParaRPr lang="en-GB" sz="2600" dirty="0">
              <a:solidFill>
                <a:schemeClr val="bg1"/>
              </a:solidFill>
            </a:endParaRPr>
          </a:p>
          <a:p>
            <a:pPr marL="342900" indent="-342900">
              <a:buClrTx/>
              <a:buFont typeface="Arial" panose="020B0604020202020204" pitchFamily="34" charset="0"/>
              <a:buChar char="•"/>
            </a:pPr>
            <a:r>
              <a:rPr lang="en-GB" sz="2600" dirty="0">
                <a:solidFill>
                  <a:schemeClr val="bg1"/>
                </a:solidFill>
              </a:rPr>
              <a:t>Modelling</a:t>
            </a:r>
          </a:p>
          <a:p>
            <a:pPr marL="342900" indent="-342900">
              <a:buClrTx/>
              <a:buFont typeface="Arial" panose="020B0604020202020204" pitchFamily="34" charset="0"/>
              <a:buChar char="•"/>
            </a:pPr>
            <a:endParaRPr lang="en-GB" sz="2600" dirty="0">
              <a:solidFill>
                <a:schemeClr val="bg1"/>
              </a:solidFill>
            </a:endParaRPr>
          </a:p>
          <a:p>
            <a:pPr marL="342900" indent="-342900">
              <a:buClrTx/>
              <a:buFont typeface="Arial" panose="020B0604020202020204" pitchFamily="34" charset="0"/>
              <a:buChar char="•"/>
            </a:pPr>
            <a:r>
              <a:rPr lang="en-GB" sz="2600" dirty="0">
                <a:solidFill>
                  <a:schemeClr val="bg1"/>
                </a:solidFill>
              </a:rPr>
              <a:t>Natural Jurisprudence</a:t>
            </a:r>
          </a:p>
        </p:txBody>
      </p:sp>
    </p:spTree>
    <p:extLst>
      <p:ext uri="{BB962C8B-B14F-4D97-AF65-F5344CB8AC3E}">
        <p14:creationId xmlns:p14="http://schemas.microsoft.com/office/powerpoint/2010/main" val="26270068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600200" y="1850066"/>
            <a:ext cx="7597122" cy="5007934"/>
          </a:xfrm>
        </p:spPr>
        <p:txBody>
          <a:bodyPr>
            <a:normAutofit/>
          </a:bodyPr>
          <a:lstStyle/>
          <a:p>
            <a:endParaRPr lang="en-GB" sz="2800" dirty="0"/>
          </a:p>
        </p:txBody>
      </p:sp>
      <p:pic>
        <p:nvPicPr>
          <p:cNvPr id="2" name="Picture 1">
            <a:extLst>
              <a:ext uri="{FF2B5EF4-FFF2-40B4-BE49-F238E27FC236}">
                <a16:creationId xmlns:a16="http://schemas.microsoft.com/office/drawing/2014/main" id="{EC5A3FD0-F34C-40A0-8D6D-B37A10175176}"/>
              </a:ext>
            </a:extLst>
          </p:cNvPr>
          <p:cNvPicPr>
            <a:picLocks noChangeAspect="1"/>
          </p:cNvPicPr>
          <p:nvPr/>
        </p:nvPicPr>
        <p:blipFill>
          <a:blip r:embed="rId2"/>
          <a:stretch>
            <a:fillRect/>
          </a:stretch>
        </p:blipFill>
        <p:spPr>
          <a:xfrm>
            <a:off x="0" y="0"/>
            <a:ext cx="8585712" cy="6858000"/>
          </a:xfrm>
          <a:prstGeom prst="rect">
            <a:avLst/>
          </a:prstGeom>
        </p:spPr>
      </p:pic>
      <p:sp>
        <p:nvSpPr>
          <p:cNvPr id="5" name="TextBox 4">
            <a:extLst>
              <a:ext uri="{FF2B5EF4-FFF2-40B4-BE49-F238E27FC236}">
                <a16:creationId xmlns:a16="http://schemas.microsoft.com/office/drawing/2014/main" id="{01CCFD7C-7F68-480C-A81E-9254734E62A5}"/>
              </a:ext>
            </a:extLst>
          </p:cNvPr>
          <p:cNvSpPr txBox="1"/>
          <p:nvPr/>
        </p:nvSpPr>
        <p:spPr>
          <a:xfrm>
            <a:off x="8585712" y="180754"/>
            <a:ext cx="3678865" cy="5909310"/>
          </a:xfrm>
          <a:prstGeom prst="rect">
            <a:avLst/>
          </a:prstGeom>
          <a:noFill/>
        </p:spPr>
        <p:txBody>
          <a:bodyPr wrap="square" rtlCol="0">
            <a:spAutoFit/>
          </a:bodyPr>
          <a:lstStyle/>
          <a:p>
            <a:r>
              <a:rPr lang="en-GB" b="1" dirty="0">
                <a:solidFill>
                  <a:schemeClr val="bg1"/>
                </a:solidFill>
              </a:rPr>
              <a:t>Adam Smith (1723-1790)</a:t>
            </a:r>
          </a:p>
          <a:p>
            <a:endParaRPr lang="en-GB" dirty="0">
              <a:solidFill>
                <a:schemeClr val="bg1"/>
              </a:solidFill>
            </a:endParaRPr>
          </a:p>
          <a:p>
            <a:r>
              <a:rPr lang="en-GB" i="1" dirty="0">
                <a:solidFill>
                  <a:schemeClr val="bg1"/>
                </a:solidFill>
              </a:rPr>
              <a:t>Theory of Moral Sentiments</a:t>
            </a:r>
            <a:r>
              <a:rPr lang="en-GB" dirty="0">
                <a:solidFill>
                  <a:schemeClr val="bg1"/>
                </a:solidFill>
              </a:rPr>
              <a:t> (1759)</a:t>
            </a:r>
          </a:p>
          <a:p>
            <a:endParaRPr lang="en-GB" dirty="0">
              <a:solidFill>
                <a:schemeClr val="bg1"/>
              </a:solidFill>
            </a:endParaRPr>
          </a:p>
          <a:p>
            <a:r>
              <a:rPr lang="en-GB" i="1" dirty="0">
                <a:solidFill>
                  <a:schemeClr val="bg1"/>
                </a:solidFill>
              </a:rPr>
              <a:t>Wealth of Nations </a:t>
            </a:r>
            <a:r>
              <a:rPr lang="en-GB" dirty="0">
                <a:solidFill>
                  <a:schemeClr val="bg1"/>
                </a:solidFill>
              </a:rPr>
              <a:t>(1776)</a:t>
            </a:r>
          </a:p>
          <a:p>
            <a:endParaRPr lang="en-GB" dirty="0">
              <a:solidFill>
                <a:schemeClr val="bg1"/>
              </a:solidFill>
            </a:endParaRPr>
          </a:p>
          <a:p>
            <a:r>
              <a:rPr lang="en-GB" dirty="0">
                <a:solidFill>
                  <a:schemeClr val="bg1"/>
                </a:solidFill>
              </a:rPr>
              <a:t>Book I: Of the Causes of Improvement in the Productive Powers of Labour</a:t>
            </a:r>
          </a:p>
          <a:p>
            <a:endParaRPr lang="en-GB" dirty="0">
              <a:solidFill>
                <a:schemeClr val="bg1"/>
              </a:solidFill>
            </a:endParaRPr>
          </a:p>
          <a:p>
            <a:r>
              <a:rPr lang="en-GB" dirty="0">
                <a:solidFill>
                  <a:schemeClr val="bg1"/>
                </a:solidFill>
              </a:rPr>
              <a:t>Book II: Of the Nature, Accumulation, and Employment of Stock</a:t>
            </a:r>
          </a:p>
          <a:p>
            <a:endParaRPr lang="en-GB" dirty="0">
              <a:solidFill>
                <a:schemeClr val="bg1"/>
              </a:solidFill>
            </a:endParaRPr>
          </a:p>
          <a:p>
            <a:r>
              <a:rPr lang="en-GB" dirty="0">
                <a:solidFill>
                  <a:schemeClr val="bg1"/>
                </a:solidFill>
              </a:rPr>
              <a:t>Book III:  Of the different Progress of Opulence in different Nations</a:t>
            </a:r>
          </a:p>
          <a:p>
            <a:endParaRPr lang="en-GB" dirty="0">
              <a:solidFill>
                <a:schemeClr val="bg1"/>
              </a:solidFill>
            </a:endParaRPr>
          </a:p>
          <a:p>
            <a:r>
              <a:rPr lang="en-GB" dirty="0">
                <a:solidFill>
                  <a:schemeClr val="bg1"/>
                </a:solidFill>
              </a:rPr>
              <a:t>Book IV: Of System of Political Economy</a:t>
            </a:r>
          </a:p>
          <a:p>
            <a:endParaRPr lang="en-GB" dirty="0">
              <a:solidFill>
                <a:schemeClr val="bg1"/>
              </a:solidFill>
            </a:endParaRPr>
          </a:p>
          <a:p>
            <a:r>
              <a:rPr lang="en-GB" dirty="0">
                <a:solidFill>
                  <a:schemeClr val="bg1"/>
                </a:solidFill>
              </a:rPr>
              <a:t>Book V:  Of the Revenue of the Sovereign or Commonwealth</a:t>
            </a:r>
          </a:p>
        </p:txBody>
      </p:sp>
    </p:spTree>
    <p:extLst>
      <p:ext uri="{BB962C8B-B14F-4D97-AF65-F5344CB8AC3E}">
        <p14:creationId xmlns:p14="http://schemas.microsoft.com/office/powerpoint/2010/main" val="31978060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0200" y="284812"/>
            <a:ext cx="8991600" cy="1413359"/>
          </a:xfrm>
        </p:spPr>
        <p:txBody>
          <a:bodyPr/>
          <a:lstStyle/>
          <a:p>
            <a:r>
              <a:rPr lang="en-GB" dirty="0"/>
              <a:t>Francois Quesnay (1694-1774)</a:t>
            </a:r>
          </a:p>
        </p:txBody>
      </p:sp>
      <p:sp>
        <p:nvSpPr>
          <p:cNvPr id="3" name="Text Placeholder 2"/>
          <p:cNvSpPr>
            <a:spLocks noGrp="1"/>
          </p:cNvSpPr>
          <p:nvPr>
            <p:ph type="body" idx="1"/>
          </p:nvPr>
        </p:nvSpPr>
        <p:spPr>
          <a:xfrm>
            <a:off x="4774017" y="2069474"/>
            <a:ext cx="6220048" cy="5007934"/>
          </a:xfrm>
        </p:spPr>
        <p:txBody>
          <a:bodyPr>
            <a:normAutofit/>
          </a:bodyPr>
          <a:lstStyle/>
          <a:p>
            <a:pPr marL="342900" indent="-342900">
              <a:buClrTx/>
              <a:buFont typeface="Arial" panose="020B0604020202020204" pitchFamily="34" charset="0"/>
              <a:buChar char="•"/>
            </a:pPr>
            <a:r>
              <a:rPr lang="en-GB" sz="2400" dirty="0">
                <a:solidFill>
                  <a:schemeClr val="bg1"/>
                </a:solidFill>
              </a:rPr>
              <a:t>French economist and physiocrat.</a:t>
            </a:r>
          </a:p>
          <a:p>
            <a:pPr marL="342900" indent="-342900">
              <a:buClrTx/>
              <a:buFont typeface="Arial" panose="020B0604020202020204" pitchFamily="34" charset="0"/>
              <a:buChar char="•"/>
            </a:pPr>
            <a:r>
              <a:rPr lang="en-GB" sz="2400" dirty="0">
                <a:solidFill>
                  <a:schemeClr val="bg1"/>
                </a:solidFill>
              </a:rPr>
              <a:t>Believed that the power of an economy derived from its agricultural sector.  </a:t>
            </a:r>
          </a:p>
          <a:p>
            <a:pPr marL="342900" indent="-342900">
              <a:buClrTx/>
              <a:buFont typeface="Arial" panose="020B0604020202020204" pitchFamily="34" charset="0"/>
              <a:buChar char="•"/>
            </a:pPr>
            <a:r>
              <a:rPr lang="en-GB" sz="2400" dirty="0">
                <a:solidFill>
                  <a:schemeClr val="bg1"/>
                </a:solidFill>
              </a:rPr>
              <a:t>Wanted Louis XV to deregulate agriculture and remove taxes, and to introduce ‘Laissez-faire’.</a:t>
            </a:r>
          </a:p>
          <a:p>
            <a:pPr marL="342900" indent="-342900">
              <a:buClrTx/>
              <a:buFont typeface="Arial" panose="020B0604020202020204" pitchFamily="34" charset="0"/>
              <a:buChar char="•"/>
            </a:pPr>
            <a:r>
              <a:rPr lang="en-GB" sz="2400" dirty="0">
                <a:solidFill>
                  <a:schemeClr val="bg1"/>
                </a:solidFill>
              </a:rPr>
              <a:t>Attacked ‘mercantilism – advanced by Louis XV’s finance minister Jean Baptiste Colbert – which involved protectionism re: foreign trade, and tax farming.</a:t>
            </a:r>
          </a:p>
          <a:p>
            <a:pPr>
              <a:buClrTx/>
            </a:pPr>
            <a:endParaRPr lang="en-GB" sz="2800" dirty="0"/>
          </a:p>
        </p:txBody>
      </p:sp>
      <p:pic>
        <p:nvPicPr>
          <p:cNvPr id="2" name="Picture 1">
            <a:extLst>
              <a:ext uri="{FF2B5EF4-FFF2-40B4-BE49-F238E27FC236}">
                <a16:creationId xmlns:a16="http://schemas.microsoft.com/office/drawing/2014/main" id="{F3F42BB1-3DE4-4A58-BE00-CB849E029E1B}"/>
              </a:ext>
            </a:extLst>
          </p:cNvPr>
          <p:cNvPicPr>
            <a:picLocks noChangeAspect="1"/>
          </p:cNvPicPr>
          <p:nvPr/>
        </p:nvPicPr>
        <p:blipFill>
          <a:blip r:embed="rId2"/>
          <a:stretch>
            <a:fillRect/>
          </a:stretch>
        </p:blipFill>
        <p:spPr>
          <a:xfrm>
            <a:off x="607450" y="2069474"/>
            <a:ext cx="3251433" cy="4108042"/>
          </a:xfrm>
          <a:prstGeom prst="rect">
            <a:avLst/>
          </a:prstGeom>
          <a:ln w="19050">
            <a:solidFill>
              <a:schemeClr val="bg1"/>
            </a:solidFill>
          </a:ln>
        </p:spPr>
      </p:pic>
    </p:spTree>
    <p:extLst>
      <p:ext uri="{BB962C8B-B14F-4D97-AF65-F5344CB8AC3E}">
        <p14:creationId xmlns:p14="http://schemas.microsoft.com/office/powerpoint/2010/main" val="39978189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369441" y="250023"/>
            <a:ext cx="6356625" cy="1312963"/>
          </a:xfrm>
        </p:spPr>
        <p:txBody>
          <a:bodyPr>
            <a:normAutofit fontScale="90000"/>
          </a:bodyPr>
          <a:lstStyle/>
          <a:p>
            <a:r>
              <a:rPr lang="en-GB" dirty="0"/>
              <a:t>QUESNAY’S TABLEAU ECONOMIQUE</a:t>
            </a:r>
          </a:p>
        </p:txBody>
      </p:sp>
      <p:pic>
        <p:nvPicPr>
          <p:cNvPr id="2" name="Picture 1">
            <a:extLst>
              <a:ext uri="{FF2B5EF4-FFF2-40B4-BE49-F238E27FC236}">
                <a16:creationId xmlns:a16="http://schemas.microsoft.com/office/drawing/2014/main" id="{9A3BBFAF-7A73-45BC-93C7-404E63F41AA7}"/>
              </a:ext>
            </a:extLst>
          </p:cNvPr>
          <p:cNvPicPr>
            <a:picLocks noChangeAspect="1"/>
          </p:cNvPicPr>
          <p:nvPr/>
        </p:nvPicPr>
        <p:blipFill>
          <a:blip r:embed="rId2"/>
          <a:stretch>
            <a:fillRect/>
          </a:stretch>
        </p:blipFill>
        <p:spPr>
          <a:xfrm>
            <a:off x="769344" y="111944"/>
            <a:ext cx="3930246" cy="6634112"/>
          </a:xfrm>
          <a:prstGeom prst="rect">
            <a:avLst/>
          </a:prstGeom>
          <a:ln w="19050">
            <a:solidFill>
              <a:schemeClr val="bg1"/>
            </a:solidFill>
          </a:ln>
        </p:spPr>
      </p:pic>
      <p:sp>
        <p:nvSpPr>
          <p:cNvPr id="5" name="TextBox 4">
            <a:extLst>
              <a:ext uri="{FF2B5EF4-FFF2-40B4-BE49-F238E27FC236}">
                <a16:creationId xmlns:a16="http://schemas.microsoft.com/office/drawing/2014/main" id="{C7877C12-6D67-421E-9E25-3EC9DFAD7F05}"/>
              </a:ext>
            </a:extLst>
          </p:cNvPr>
          <p:cNvSpPr txBox="1"/>
          <p:nvPr/>
        </p:nvSpPr>
        <p:spPr>
          <a:xfrm>
            <a:off x="5246343" y="2083982"/>
            <a:ext cx="6602819" cy="2462213"/>
          </a:xfrm>
          <a:prstGeom prst="rect">
            <a:avLst/>
          </a:prstGeom>
          <a:noFill/>
        </p:spPr>
        <p:txBody>
          <a:bodyPr wrap="square" rtlCol="0">
            <a:spAutoFit/>
          </a:bodyPr>
          <a:lstStyle/>
          <a:p>
            <a:pPr marL="285750" indent="-285750">
              <a:buFont typeface="Arial" panose="020B0604020202020204" pitchFamily="34" charset="0"/>
              <a:buChar char="•"/>
            </a:pPr>
            <a:r>
              <a:rPr lang="en-GB" sz="2200" dirty="0">
                <a:solidFill>
                  <a:schemeClr val="bg1"/>
                </a:solidFill>
              </a:rPr>
              <a:t>Sums up the way that Quesnay perceives the relationships between the different economic classes and sectors, producing a theory of economic equilibrium. </a:t>
            </a:r>
          </a:p>
          <a:p>
            <a:pPr marL="285750" indent="-285750">
              <a:buFont typeface="Arial" panose="020B0604020202020204" pitchFamily="34" charset="0"/>
              <a:buChar char="•"/>
            </a:pPr>
            <a:endParaRPr lang="en-GB" sz="2200" dirty="0">
              <a:solidFill>
                <a:schemeClr val="bg1"/>
              </a:solidFill>
            </a:endParaRPr>
          </a:p>
          <a:p>
            <a:pPr marL="285750" indent="-285750">
              <a:buFont typeface="Arial" panose="020B0604020202020204" pitchFamily="34" charset="0"/>
              <a:buChar char="•"/>
            </a:pPr>
            <a:r>
              <a:rPr lang="en-GB" sz="2200" dirty="0">
                <a:solidFill>
                  <a:schemeClr val="bg1"/>
                </a:solidFill>
              </a:rPr>
              <a:t>Begins to recognise a role of capital – i.e. a stock of wealth that you accumulate in advance of production. </a:t>
            </a:r>
          </a:p>
        </p:txBody>
      </p:sp>
    </p:spTree>
    <p:extLst>
      <p:ext uri="{BB962C8B-B14F-4D97-AF65-F5344CB8AC3E}">
        <p14:creationId xmlns:p14="http://schemas.microsoft.com/office/powerpoint/2010/main" val="36485693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0200" y="284812"/>
            <a:ext cx="8991600" cy="1413359"/>
          </a:xfrm>
        </p:spPr>
        <p:txBody>
          <a:bodyPr/>
          <a:lstStyle/>
          <a:p>
            <a:r>
              <a:rPr lang="en-GB" dirty="0"/>
              <a:t>Natural law AND THE SCIENCE OF THE LEGISLATOR</a:t>
            </a:r>
            <a:endParaRPr lang="en-GB" i="1" dirty="0"/>
          </a:p>
        </p:txBody>
      </p:sp>
      <p:sp>
        <p:nvSpPr>
          <p:cNvPr id="3" name="Text Placeholder 2"/>
          <p:cNvSpPr>
            <a:spLocks noGrp="1"/>
          </p:cNvSpPr>
          <p:nvPr>
            <p:ph type="body" idx="1"/>
          </p:nvPr>
        </p:nvSpPr>
        <p:spPr>
          <a:xfrm>
            <a:off x="1600199" y="1850066"/>
            <a:ext cx="9245009" cy="5007934"/>
          </a:xfrm>
        </p:spPr>
        <p:txBody>
          <a:bodyPr>
            <a:normAutofit fontScale="85000" lnSpcReduction="10000"/>
          </a:bodyPr>
          <a:lstStyle/>
          <a:p>
            <a:pPr marL="457200" indent="-457200">
              <a:buClrTx/>
              <a:buFont typeface="Arial" panose="020B0604020202020204" pitchFamily="34" charset="0"/>
              <a:buChar char="•"/>
            </a:pPr>
            <a:r>
              <a:rPr lang="en-GB" sz="2600" i="1" dirty="0">
                <a:solidFill>
                  <a:schemeClr val="bg1"/>
                </a:solidFill>
              </a:rPr>
              <a:t>Wealth of Nations </a:t>
            </a:r>
            <a:r>
              <a:rPr lang="en-GB" sz="2600" dirty="0">
                <a:solidFill>
                  <a:schemeClr val="bg1"/>
                </a:solidFill>
              </a:rPr>
              <a:t>begins life as part of Smith’s lectures on jurisprudence, dealing with ‘police, revenue and arms’.</a:t>
            </a:r>
          </a:p>
          <a:p>
            <a:pPr marL="457200" indent="-457200">
              <a:buClrTx/>
              <a:buFont typeface="Arial" panose="020B0604020202020204" pitchFamily="34" charset="0"/>
              <a:buChar char="•"/>
            </a:pPr>
            <a:r>
              <a:rPr lang="en-GB" sz="2600" dirty="0">
                <a:solidFill>
                  <a:schemeClr val="bg1"/>
                </a:solidFill>
              </a:rPr>
              <a:t>Economist tend to ignore this side of Smith - the  unpublished, and destroyed notes on, ‘theory of history of law and government’ which drew heavily on natural jurisprudence – or natural law theory.</a:t>
            </a:r>
          </a:p>
          <a:p>
            <a:pPr marL="457200" indent="-457200">
              <a:buClrTx/>
              <a:buFont typeface="Arial" panose="020B0604020202020204" pitchFamily="34" charset="0"/>
              <a:buChar char="•"/>
            </a:pPr>
            <a:r>
              <a:rPr lang="en-GB" sz="2600" dirty="0">
                <a:solidFill>
                  <a:schemeClr val="bg1"/>
                </a:solidFill>
              </a:rPr>
              <a:t>Science of legislator sits oddly with laissez-faire.</a:t>
            </a:r>
          </a:p>
          <a:p>
            <a:pPr marL="457200" indent="-457200">
              <a:buClrTx/>
              <a:buFont typeface="Arial" panose="020B0604020202020204" pitchFamily="34" charset="0"/>
              <a:buChar char="•"/>
            </a:pPr>
            <a:r>
              <a:rPr lang="en-GB" sz="2600" dirty="0">
                <a:solidFill>
                  <a:schemeClr val="bg1"/>
                </a:solidFill>
              </a:rPr>
              <a:t>Responsibilities: </a:t>
            </a:r>
          </a:p>
          <a:p>
            <a:pPr>
              <a:buClrTx/>
            </a:pPr>
            <a:r>
              <a:rPr lang="en-GB" sz="2600" dirty="0">
                <a:solidFill>
                  <a:schemeClr val="bg1"/>
                </a:solidFill>
              </a:rPr>
              <a:t>	- To minimize injury</a:t>
            </a:r>
          </a:p>
          <a:p>
            <a:pPr>
              <a:buClrTx/>
            </a:pPr>
            <a:r>
              <a:rPr lang="en-GB" sz="2600" dirty="0">
                <a:solidFill>
                  <a:schemeClr val="bg1"/>
                </a:solidFill>
              </a:rPr>
              <a:t>	- Avoid favour</a:t>
            </a:r>
          </a:p>
          <a:p>
            <a:pPr>
              <a:buClrTx/>
            </a:pPr>
            <a:r>
              <a:rPr lang="en-GB" sz="2600" dirty="0">
                <a:solidFill>
                  <a:schemeClr val="bg1"/>
                </a:solidFill>
              </a:rPr>
              <a:t>	- To remove institutions and policies that hinder the public interest</a:t>
            </a:r>
          </a:p>
          <a:p>
            <a:pPr>
              <a:buClrTx/>
            </a:pPr>
            <a:r>
              <a:rPr lang="en-GB" sz="2600" dirty="0">
                <a:solidFill>
                  <a:schemeClr val="bg1"/>
                </a:solidFill>
              </a:rPr>
              <a:t>	- Dismantle unjust laws and institutions</a:t>
            </a:r>
          </a:p>
          <a:p>
            <a:pPr>
              <a:buClrTx/>
            </a:pPr>
            <a:r>
              <a:rPr lang="en-GB" sz="2600" dirty="0">
                <a:solidFill>
                  <a:schemeClr val="bg1"/>
                </a:solidFill>
              </a:rPr>
              <a:t>	- These are a central topic of Book V </a:t>
            </a:r>
            <a:r>
              <a:rPr lang="en-GB" sz="2600" dirty="0" err="1">
                <a:solidFill>
                  <a:schemeClr val="bg1"/>
                </a:solidFill>
              </a:rPr>
              <a:t>esp</a:t>
            </a:r>
            <a:r>
              <a:rPr lang="en-GB" sz="2600" dirty="0">
                <a:solidFill>
                  <a:schemeClr val="bg1"/>
                </a:solidFill>
              </a:rPr>
              <a:t> </a:t>
            </a:r>
            <a:r>
              <a:rPr lang="en-GB" sz="2600" dirty="0" err="1">
                <a:solidFill>
                  <a:schemeClr val="bg1"/>
                </a:solidFill>
              </a:rPr>
              <a:t>ch</a:t>
            </a:r>
            <a:r>
              <a:rPr lang="en-GB" sz="2600" dirty="0">
                <a:solidFill>
                  <a:schemeClr val="bg1"/>
                </a:solidFill>
              </a:rPr>
              <a:t> 1  (to read for the class)</a:t>
            </a:r>
          </a:p>
          <a:p>
            <a:endParaRPr lang="en-GB" sz="2800" dirty="0"/>
          </a:p>
        </p:txBody>
      </p:sp>
    </p:spTree>
    <p:extLst>
      <p:ext uri="{BB962C8B-B14F-4D97-AF65-F5344CB8AC3E}">
        <p14:creationId xmlns:p14="http://schemas.microsoft.com/office/powerpoint/2010/main" val="25506921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0200" y="284812"/>
            <a:ext cx="8991600" cy="1413359"/>
          </a:xfrm>
        </p:spPr>
        <p:txBody>
          <a:bodyPr/>
          <a:lstStyle/>
          <a:p>
            <a:r>
              <a:rPr lang="en-GB" dirty="0"/>
              <a:t>PRODUCTIVITY</a:t>
            </a:r>
          </a:p>
        </p:txBody>
      </p:sp>
      <p:sp>
        <p:nvSpPr>
          <p:cNvPr id="3" name="Text Placeholder 2"/>
          <p:cNvSpPr>
            <a:spLocks noGrp="1"/>
          </p:cNvSpPr>
          <p:nvPr>
            <p:ph type="body" idx="1"/>
          </p:nvPr>
        </p:nvSpPr>
        <p:spPr>
          <a:xfrm>
            <a:off x="2297439" y="2349796"/>
            <a:ext cx="7597122" cy="5007934"/>
          </a:xfrm>
        </p:spPr>
        <p:txBody>
          <a:bodyPr>
            <a:normAutofit/>
          </a:bodyPr>
          <a:lstStyle/>
          <a:p>
            <a:pPr marL="342900" indent="-342900">
              <a:buClrTx/>
              <a:buFont typeface="Arial" panose="020B0604020202020204" pitchFamily="34" charset="0"/>
              <a:buChar char="•"/>
            </a:pPr>
            <a:r>
              <a:rPr lang="en-GB" sz="2200" b="1" dirty="0">
                <a:solidFill>
                  <a:schemeClr val="bg1"/>
                </a:solidFill>
              </a:rPr>
              <a:t>Productivity</a:t>
            </a:r>
            <a:r>
              <a:rPr lang="en-GB" sz="2200" dirty="0">
                <a:solidFill>
                  <a:schemeClr val="bg1"/>
                </a:solidFill>
              </a:rPr>
              <a:t>: the proportion between what is produced and the number who need to consume it. </a:t>
            </a:r>
          </a:p>
          <a:p>
            <a:pPr marL="342900" indent="-342900">
              <a:buClrTx/>
              <a:buFont typeface="Arial" panose="020B0604020202020204" pitchFamily="34" charset="0"/>
              <a:buChar char="•"/>
            </a:pPr>
            <a:endParaRPr lang="en-GB" sz="2200" dirty="0">
              <a:solidFill>
                <a:schemeClr val="bg1"/>
              </a:solidFill>
            </a:endParaRPr>
          </a:p>
          <a:p>
            <a:pPr marL="342900" indent="-342900">
              <a:buClrTx/>
              <a:buFont typeface="Arial" panose="020B0604020202020204" pitchFamily="34" charset="0"/>
              <a:buChar char="•"/>
            </a:pPr>
            <a:r>
              <a:rPr lang="en-GB" sz="2200" b="1" dirty="0">
                <a:solidFill>
                  <a:schemeClr val="bg1"/>
                </a:solidFill>
              </a:rPr>
              <a:t>Determinants of productivity</a:t>
            </a:r>
            <a:r>
              <a:rPr lang="en-GB" sz="2200" dirty="0">
                <a:solidFill>
                  <a:schemeClr val="bg1"/>
                </a:solidFill>
              </a:rPr>
              <a:t>: skill, energy, dexterity, with which labour is being applied, and the extent and the proportion of the population that is engaged in productive labour. </a:t>
            </a:r>
          </a:p>
          <a:p>
            <a:pPr marL="342900" indent="-342900">
              <a:buClrTx/>
              <a:buFont typeface="Wingdings" panose="05000000000000000000" pitchFamily="2" charset="2"/>
              <a:buChar char="§"/>
            </a:pPr>
            <a:endParaRPr lang="en-GB" sz="2200" dirty="0">
              <a:solidFill>
                <a:schemeClr val="bg1"/>
              </a:solidFill>
            </a:endParaRPr>
          </a:p>
          <a:p>
            <a:pPr marL="342900" indent="-342900">
              <a:buClrTx/>
              <a:buFont typeface="Arial" panose="020B0604020202020204" pitchFamily="34" charset="0"/>
              <a:buChar char="•"/>
            </a:pPr>
            <a:r>
              <a:rPr lang="en-GB" sz="2200" dirty="0">
                <a:solidFill>
                  <a:schemeClr val="bg1"/>
                </a:solidFill>
              </a:rPr>
              <a:t>Distinction between productive and unproductive labour.</a:t>
            </a:r>
          </a:p>
        </p:txBody>
      </p:sp>
    </p:spTree>
    <p:extLst>
      <p:ext uri="{BB962C8B-B14F-4D97-AF65-F5344CB8AC3E}">
        <p14:creationId xmlns:p14="http://schemas.microsoft.com/office/powerpoint/2010/main" val="1323573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0200" y="284812"/>
            <a:ext cx="8991600" cy="1413359"/>
          </a:xfrm>
        </p:spPr>
        <p:txBody>
          <a:bodyPr/>
          <a:lstStyle/>
          <a:p>
            <a:r>
              <a:rPr lang="en-GB" dirty="0"/>
              <a:t>THE DIVISION OF LABOUR</a:t>
            </a:r>
          </a:p>
        </p:txBody>
      </p:sp>
      <p:sp>
        <p:nvSpPr>
          <p:cNvPr id="3" name="Text Placeholder 2"/>
          <p:cNvSpPr>
            <a:spLocks noGrp="1"/>
          </p:cNvSpPr>
          <p:nvPr>
            <p:ph type="body" idx="1"/>
          </p:nvPr>
        </p:nvSpPr>
        <p:spPr>
          <a:xfrm>
            <a:off x="818707" y="2179675"/>
            <a:ext cx="4933506" cy="5007934"/>
          </a:xfrm>
        </p:spPr>
        <p:txBody>
          <a:bodyPr>
            <a:normAutofit/>
          </a:bodyPr>
          <a:lstStyle/>
          <a:p>
            <a:pPr marL="342900" indent="-342900">
              <a:buClrTx/>
              <a:buFont typeface="Arial" panose="020B0604020202020204" pitchFamily="34" charset="0"/>
              <a:buChar char="•"/>
            </a:pPr>
            <a:r>
              <a:rPr lang="en-GB" sz="2200" dirty="0">
                <a:solidFill>
                  <a:schemeClr val="bg1"/>
                </a:solidFill>
              </a:rPr>
              <a:t>Division of labour is the source of the greatest increase in the productive power of labour</a:t>
            </a:r>
          </a:p>
          <a:p>
            <a:pPr marL="342900" indent="-342900">
              <a:buClrTx/>
              <a:buFont typeface="Arial" panose="020B0604020202020204" pitchFamily="34" charset="0"/>
              <a:buChar char="•"/>
            </a:pPr>
            <a:r>
              <a:rPr lang="en-GB" sz="2200" dirty="0">
                <a:solidFill>
                  <a:schemeClr val="bg1"/>
                </a:solidFill>
              </a:rPr>
              <a:t>Specialization of occupation and labour</a:t>
            </a:r>
          </a:p>
          <a:p>
            <a:pPr marL="342900" indent="-342900">
              <a:buClrTx/>
              <a:buFont typeface="Arial" panose="020B0604020202020204" pitchFamily="34" charset="0"/>
              <a:buChar char="•"/>
            </a:pPr>
            <a:r>
              <a:rPr lang="en-GB" sz="2200" dirty="0">
                <a:solidFill>
                  <a:schemeClr val="bg1"/>
                </a:solidFill>
              </a:rPr>
              <a:t>Division of labour increases dexterity, reduces time wasting and is assisted by introduction of machines (but has an impact on the labourer)</a:t>
            </a:r>
          </a:p>
          <a:p>
            <a:endParaRPr lang="en-GB" sz="2800" dirty="0"/>
          </a:p>
          <a:p>
            <a:r>
              <a:rPr lang="en-GB" sz="2800" dirty="0"/>
              <a:t>‘</a:t>
            </a:r>
          </a:p>
        </p:txBody>
      </p:sp>
      <p:sp>
        <p:nvSpPr>
          <p:cNvPr id="5" name="TextBox 4">
            <a:extLst>
              <a:ext uri="{FF2B5EF4-FFF2-40B4-BE49-F238E27FC236}">
                <a16:creationId xmlns:a16="http://schemas.microsoft.com/office/drawing/2014/main" id="{92CE1F72-6A78-429B-ABC3-D83491D2DD85}"/>
              </a:ext>
            </a:extLst>
          </p:cNvPr>
          <p:cNvSpPr txBox="1"/>
          <p:nvPr/>
        </p:nvSpPr>
        <p:spPr>
          <a:xfrm>
            <a:off x="6439789" y="2179675"/>
            <a:ext cx="5281972" cy="3816429"/>
          </a:xfrm>
          <a:prstGeom prst="rect">
            <a:avLst/>
          </a:prstGeom>
          <a:noFill/>
        </p:spPr>
        <p:txBody>
          <a:bodyPr wrap="square" rtlCol="0">
            <a:spAutoFit/>
          </a:bodyPr>
          <a:lstStyle/>
          <a:p>
            <a:r>
              <a:rPr lang="en-GB" sz="2200" dirty="0">
                <a:solidFill>
                  <a:schemeClr val="bg1"/>
                </a:solidFill>
              </a:rPr>
              <a:t>‘It is the necessary, though very slow and gradual consequence of a certain propensity in human nature which  has in view no such extensive utility; the propensity to truck, barter , and exchange one thing for another’ I, ii</a:t>
            </a:r>
          </a:p>
          <a:p>
            <a:endParaRPr lang="en-GB" sz="2200" dirty="0">
              <a:solidFill>
                <a:schemeClr val="bg1"/>
              </a:solidFill>
            </a:endParaRPr>
          </a:p>
          <a:p>
            <a:r>
              <a:rPr lang="en-GB" sz="2200" dirty="0">
                <a:solidFill>
                  <a:schemeClr val="bg1"/>
                </a:solidFill>
              </a:rPr>
              <a:t>‘It is not from the benevolence of the butcher, the brewer, or the baker, that we expect our dinner, but from their regard for their self interest’.  </a:t>
            </a:r>
            <a:r>
              <a:rPr lang="en-GB" sz="2200" dirty="0" err="1">
                <a:solidFill>
                  <a:schemeClr val="bg1"/>
                </a:solidFill>
              </a:rPr>
              <a:t>I.ii</a:t>
            </a:r>
            <a:endParaRPr lang="en-GB" sz="2200" dirty="0">
              <a:solidFill>
                <a:schemeClr val="bg1"/>
              </a:solidFill>
            </a:endParaRPr>
          </a:p>
        </p:txBody>
      </p:sp>
    </p:spTree>
    <p:extLst>
      <p:ext uri="{BB962C8B-B14F-4D97-AF65-F5344CB8AC3E}">
        <p14:creationId xmlns:p14="http://schemas.microsoft.com/office/powerpoint/2010/main" val="17140928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0200" y="284812"/>
            <a:ext cx="8991600" cy="1413359"/>
          </a:xfrm>
        </p:spPr>
        <p:txBody>
          <a:bodyPr/>
          <a:lstStyle/>
          <a:p>
            <a:r>
              <a:rPr lang="en-GB" dirty="0"/>
              <a:t>CONSEQUENCES OF DIVISION OF LABOUR </a:t>
            </a:r>
          </a:p>
        </p:txBody>
      </p:sp>
      <p:sp>
        <p:nvSpPr>
          <p:cNvPr id="3" name="Text Placeholder 2"/>
          <p:cNvSpPr>
            <a:spLocks noGrp="1"/>
          </p:cNvSpPr>
          <p:nvPr>
            <p:ph type="body" idx="1"/>
          </p:nvPr>
        </p:nvSpPr>
        <p:spPr>
          <a:xfrm>
            <a:off x="5369442" y="2275369"/>
            <a:ext cx="6252104" cy="5007934"/>
          </a:xfrm>
        </p:spPr>
        <p:txBody>
          <a:bodyPr>
            <a:normAutofit/>
          </a:bodyPr>
          <a:lstStyle/>
          <a:p>
            <a:pPr marL="457200" indent="-457200">
              <a:buClrTx/>
              <a:buFont typeface="Arial" panose="020B0604020202020204" pitchFamily="34" charset="0"/>
              <a:buChar char="•"/>
            </a:pPr>
            <a:r>
              <a:rPr lang="en-GB" sz="2200" dirty="0">
                <a:solidFill>
                  <a:schemeClr val="bg1"/>
                </a:solidFill>
              </a:rPr>
              <a:t>Division of labour is limited by the market: small markets do not allow much specialisation, large towns can.</a:t>
            </a:r>
          </a:p>
          <a:p>
            <a:pPr marL="457200" indent="-457200">
              <a:buClrTx/>
              <a:buFont typeface="Arial" panose="020B0604020202020204" pitchFamily="34" charset="0"/>
              <a:buChar char="•"/>
            </a:pPr>
            <a:endParaRPr lang="en-GB" sz="2200" dirty="0">
              <a:solidFill>
                <a:schemeClr val="bg1"/>
              </a:solidFill>
            </a:endParaRPr>
          </a:p>
          <a:p>
            <a:pPr marL="457200" indent="-457200">
              <a:buClrTx/>
              <a:buFont typeface="Arial" panose="020B0604020202020204" pitchFamily="34" charset="0"/>
              <a:buChar char="•"/>
            </a:pPr>
            <a:r>
              <a:rPr lang="en-GB" sz="2200" dirty="0">
                <a:solidFill>
                  <a:schemeClr val="bg1"/>
                </a:solidFill>
              </a:rPr>
              <a:t>Growing division = individuals capacity to satisfy all their own needs diminishes.</a:t>
            </a:r>
          </a:p>
          <a:p>
            <a:pPr marL="457200" indent="-457200">
              <a:buClrTx/>
              <a:buFont typeface="Arial" panose="020B0604020202020204" pitchFamily="34" charset="0"/>
              <a:buChar char="•"/>
            </a:pPr>
            <a:endParaRPr lang="en-GB" sz="2200" dirty="0">
              <a:solidFill>
                <a:schemeClr val="bg1"/>
              </a:solidFill>
            </a:endParaRPr>
          </a:p>
          <a:p>
            <a:pPr marL="457200" indent="-457200">
              <a:buClrTx/>
              <a:buFont typeface="Arial" panose="020B0604020202020204" pitchFamily="34" charset="0"/>
              <a:buChar char="•"/>
            </a:pPr>
            <a:r>
              <a:rPr lang="en-GB" sz="2200" dirty="0">
                <a:solidFill>
                  <a:schemeClr val="bg1"/>
                </a:solidFill>
              </a:rPr>
              <a:t>Invention of money = exchanges become more large scale.</a:t>
            </a:r>
          </a:p>
          <a:p>
            <a:endParaRPr lang="en-GB" sz="2800" dirty="0"/>
          </a:p>
        </p:txBody>
      </p:sp>
      <p:pic>
        <p:nvPicPr>
          <p:cNvPr id="2" name="Picture 1">
            <a:extLst>
              <a:ext uri="{FF2B5EF4-FFF2-40B4-BE49-F238E27FC236}">
                <a16:creationId xmlns:a16="http://schemas.microsoft.com/office/drawing/2014/main" id="{9A469730-D0DA-402D-9452-8067F691EC45}"/>
              </a:ext>
            </a:extLst>
          </p:cNvPr>
          <p:cNvPicPr>
            <a:picLocks noChangeAspect="1"/>
          </p:cNvPicPr>
          <p:nvPr/>
        </p:nvPicPr>
        <p:blipFill rotWithShape="1">
          <a:blip r:embed="rId2"/>
          <a:srcRect b="8682"/>
          <a:stretch/>
        </p:blipFill>
        <p:spPr>
          <a:xfrm>
            <a:off x="431231" y="2126513"/>
            <a:ext cx="5041018" cy="3987208"/>
          </a:xfrm>
          <a:prstGeom prst="rect">
            <a:avLst/>
          </a:prstGeom>
          <a:ln w="19050">
            <a:solidFill>
              <a:schemeClr val="bg1"/>
            </a:solidFill>
          </a:ln>
        </p:spPr>
      </p:pic>
    </p:spTree>
    <p:extLst>
      <p:ext uri="{BB962C8B-B14F-4D97-AF65-F5344CB8AC3E}">
        <p14:creationId xmlns:p14="http://schemas.microsoft.com/office/powerpoint/2010/main" val="32876714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0200" y="284812"/>
            <a:ext cx="8991600" cy="1413359"/>
          </a:xfrm>
        </p:spPr>
        <p:txBody>
          <a:bodyPr/>
          <a:lstStyle/>
          <a:p>
            <a:r>
              <a:rPr lang="en-GB" dirty="0"/>
              <a:t>LABOUR THEORY OF VALUE</a:t>
            </a:r>
          </a:p>
        </p:txBody>
      </p:sp>
      <p:sp>
        <p:nvSpPr>
          <p:cNvPr id="3" name="Text Placeholder 2"/>
          <p:cNvSpPr>
            <a:spLocks noGrp="1"/>
          </p:cNvSpPr>
          <p:nvPr>
            <p:ph type="body" idx="1"/>
          </p:nvPr>
        </p:nvSpPr>
        <p:spPr>
          <a:xfrm>
            <a:off x="5507664" y="1850066"/>
            <a:ext cx="5720475" cy="5007934"/>
          </a:xfrm>
        </p:spPr>
        <p:txBody>
          <a:bodyPr>
            <a:normAutofit/>
          </a:bodyPr>
          <a:lstStyle/>
          <a:p>
            <a:pPr marL="457200" indent="-457200">
              <a:buClrTx/>
              <a:buFont typeface="Arial" panose="020B0604020202020204" pitchFamily="34" charset="0"/>
              <a:buChar char="•"/>
            </a:pPr>
            <a:r>
              <a:rPr lang="en-GB" sz="2200" dirty="0">
                <a:solidFill>
                  <a:schemeClr val="bg1"/>
                </a:solidFill>
              </a:rPr>
              <a:t>i.e. the value of any commodity tends to oscillate around the amount of labour time embodied in it. </a:t>
            </a:r>
          </a:p>
          <a:p>
            <a:pPr marL="457200" indent="-457200">
              <a:buClrTx/>
              <a:buFont typeface="Arial" panose="020B0604020202020204" pitchFamily="34" charset="0"/>
              <a:buChar char="•"/>
            </a:pPr>
            <a:endParaRPr lang="en-GB" sz="2200" dirty="0">
              <a:solidFill>
                <a:schemeClr val="bg1"/>
              </a:solidFill>
            </a:endParaRPr>
          </a:p>
          <a:p>
            <a:pPr marL="457200" indent="-457200">
              <a:buClrTx/>
              <a:buFont typeface="Arial" panose="020B0604020202020204" pitchFamily="34" charset="0"/>
              <a:buChar char="•"/>
            </a:pPr>
            <a:r>
              <a:rPr lang="en-GB" sz="2200" dirty="0">
                <a:solidFill>
                  <a:schemeClr val="bg1"/>
                </a:solidFill>
              </a:rPr>
              <a:t>‘the value of any commodity…to the person who means to exchange it for other commodities is equal to the quantity of labour which it enables him to purchase or command’. (I.v.1)</a:t>
            </a:r>
          </a:p>
          <a:p>
            <a:pPr marL="457200" indent="-457200">
              <a:buClrTx/>
              <a:buFont typeface="Arial" panose="020B0604020202020204" pitchFamily="34" charset="0"/>
              <a:buChar char="•"/>
            </a:pPr>
            <a:endParaRPr lang="en-GB" sz="2200" dirty="0">
              <a:solidFill>
                <a:schemeClr val="bg1"/>
              </a:solidFill>
            </a:endParaRPr>
          </a:p>
          <a:p>
            <a:pPr marL="457200" indent="-457200">
              <a:buClrTx/>
              <a:buFont typeface="Arial" panose="020B0604020202020204" pitchFamily="34" charset="0"/>
              <a:buChar char="•"/>
            </a:pPr>
            <a:r>
              <a:rPr lang="en-GB" sz="2200" dirty="0">
                <a:solidFill>
                  <a:schemeClr val="bg1"/>
                </a:solidFill>
              </a:rPr>
              <a:t>‘ The real price of everything …is the toil and trouble of acquiring it’. </a:t>
            </a:r>
          </a:p>
        </p:txBody>
      </p:sp>
      <p:pic>
        <p:nvPicPr>
          <p:cNvPr id="5" name="Picture 4">
            <a:extLst>
              <a:ext uri="{FF2B5EF4-FFF2-40B4-BE49-F238E27FC236}">
                <a16:creationId xmlns:a16="http://schemas.microsoft.com/office/drawing/2014/main" id="{EBDE33FD-4A5A-48DB-B843-809BC6249150}"/>
              </a:ext>
            </a:extLst>
          </p:cNvPr>
          <p:cNvPicPr>
            <a:picLocks noChangeAspect="1"/>
          </p:cNvPicPr>
          <p:nvPr/>
        </p:nvPicPr>
        <p:blipFill rotWithShape="1">
          <a:blip r:embed="rId2"/>
          <a:srcRect l="13125" t="32093" r="42006" b="32093"/>
          <a:stretch/>
        </p:blipFill>
        <p:spPr>
          <a:xfrm>
            <a:off x="228601" y="2456121"/>
            <a:ext cx="4885660" cy="2456120"/>
          </a:xfrm>
          <a:prstGeom prst="rect">
            <a:avLst/>
          </a:prstGeom>
          <a:ln w="19050">
            <a:solidFill>
              <a:schemeClr val="bg1"/>
            </a:solidFill>
          </a:ln>
        </p:spPr>
      </p:pic>
    </p:spTree>
    <p:extLst>
      <p:ext uri="{BB962C8B-B14F-4D97-AF65-F5344CB8AC3E}">
        <p14:creationId xmlns:p14="http://schemas.microsoft.com/office/powerpoint/2010/main" val="1905623695"/>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635D4D"/>
      </a:dk2>
      <a:lt2>
        <a:srgbClr val="D8D6BA"/>
      </a:lt2>
      <a:accent1>
        <a:srgbClr val="9CBEBD"/>
      </a:accent1>
      <a:accent2>
        <a:srgbClr val="D2CB6C"/>
      </a:accent2>
      <a:accent3>
        <a:srgbClr val="9D9A93"/>
      </a:accent3>
      <a:accent4>
        <a:srgbClr val="C89F5D"/>
      </a:accent4>
      <a:accent5>
        <a:srgbClr val="A9A57C"/>
      </a:accent5>
      <a:accent6>
        <a:srgbClr val="95A39D"/>
      </a:accent6>
      <a:hlink>
        <a:srgbClr val="D25814"/>
      </a:hlink>
      <a:folHlink>
        <a:srgbClr val="849A0A"/>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0BDC4BB7-8AF9-46FD-8C32-AB93AC9C4100}"/>
    </a:ext>
  </a:extLst>
</a:theme>
</file>

<file path=docProps/app.xml><?xml version="1.0" encoding="utf-8"?>
<Properties xmlns="http://schemas.openxmlformats.org/officeDocument/2006/extended-properties" xmlns:vt="http://schemas.openxmlformats.org/officeDocument/2006/docPropsVTypes">
  <Template>Parcel</Template>
  <TotalTime>1117</TotalTime>
  <Words>1112</Words>
  <Application>Microsoft Office PowerPoint</Application>
  <PresentationFormat>Widescreen</PresentationFormat>
  <Paragraphs>121</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Gill Sans MT</vt:lpstr>
      <vt:lpstr>Wingdings</vt:lpstr>
      <vt:lpstr>Parcel</vt:lpstr>
      <vt:lpstr>Adam smith – the invention of economics?</vt:lpstr>
      <vt:lpstr>PowerPoint Presentation</vt:lpstr>
      <vt:lpstr>Francois Quesnay (1694-1774)</vt:lpstr>
      <vt:lpstr>QUESNAY’S TABLEAU ECONOMIQUE</vt:lpstr>
      <vt:lpstr>Natural law AND THE SCIENCE OF THE LEGISLATOR</vt:lpstr>
      <vt:lpstr>PRODUCTIVITY</vt:lpstr>
      <vt:lpstr>THE DIVISION OF LABOUR</vt:lpstr>
      <vt:lpstr>CONSEQUENCES OF DIVISION OF LABOUR </vt:lpstr>
      <vt:lpstr>LABOUR THEORY OF VALUE</vt:lpstr>
      <vt:lpstr>From hunting to industry</vt:lpstr>
      <vt:lpstr>NATURAL PRICE VS MARKET PRICE</vt:lpstr>
      <vt:lpstr>WAGES</vt:lpstr>
      <vt:lpstr>Factors influencing wages</vt:lpstr>
      <vt:lpstr>ECONOMY MAKETH THE MAN…</vt:lpstr>
      <vt:lpstr>BOOK III: Of the Different Progress of Opulence in different Nations</vt:lpstr>
      <vt:lpstr>TOWN AND COUNTRY</vt:lpstr>
      <vt:lpstr>Book iv: of system of political economy </vt:lpstr>
      <vt:lpstr>CLOSING REMARKS…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Female constructions</dc:title>
  <dc:creator>Imogen Peck</dc:creator>
  <cp:lastModifiedBy>Imogen Peck</cp:lastModifiedBy>
  <cp:revision>59</cp:revision>
  <dcterms:created xsi:type="dcterms:W3CDTF">2018-09-24T08:33:58Z</dcterms:created>
  <dcterms:modified xsi:type="dcterms:W3CDTF">2019-02-01T15:28:32Z</dcterms:modified>
</cp:coreProperties>
</file>