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73" r:id="rId9"/>
    <p:sldId id="270" r:id="rId10"/>
    <p:sldId id="263" r:id="rId11"/>
    <p:sldId id="267" r:id="rId12"/>
    <p:sldId id="271" r:id="rId13"/>
    <p:sldId id="272"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60C6404-AD6E-4860-8E75-697CA40B95DA}"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10/12/2018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10/12/2018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10/12/2018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10/12/2018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10/12/2018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1F0722-D1D8-4809-88E7-519BB6B547ED}"/>
              </a:ext>
            </a:extLst>
          </p:cNvPr>
          <p:cNvSpPr>
            <a:spLocks noGrp="1"/>
          </p:cNvSpPr>
          <p:nvPr>
            <p:ph type="ctrTitle"/>
          </p:nvPr>
        </p:nvSpPr>
        <p:spPr/>
        <p:txBody>
          <a:bodyPr/>
          <a:lstStyle/>
          <a:p>
            <a:r>
              <a:rPr lang="en-GB" dirty="0"/>
              <a:t>Self-narration and silence by the ‘othered’</a:t>
            </a:r>
          </a:p>
        </p:txBody>
      </p:sp>
      <p:sp>
        <p:nvSpPr>
          <p:cNvPr id="3" name="Subtitle 2">
            <a:extLst>
              <a:ext uri="{FF2B5EF4-FFF2-40B4-BE49-F238E27FC236}">
                <a16:creationId xmlns:a16="http://schemas.microsoft.com/office/drawing/2014/main" xmlns="" id="{FEA6FEC5-DAC5-44D7-923E-B3FEFDF6878B}"/>
              </a:ext>
            </a:extLst>
          </p:cNvPr>
          <p:cNvSpPr>
            <a:spLocks noGrp="1"/>
          </p:cNvSpPr>
          <p:nvPr>
            <p:ph type="subTitle" idx="1"/>
          </p:nvPr>
        </p:nvSpPr>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4246768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53AE18A8-7E18-4558-8C6F-1AE02370C340}"/>
              </a:ext>
            </a:extLst>
          </p:cNvPr>
          <p:cNvSpPr>
            <a:spLocks noGrp="1"/>
          </p:cNvSpPr>
          <p:nvPr>
            <p:ph type="title"/>
          </p:nvPr>
        </p:nvSpPr>
        <p:spPr>
          <a:xfrm>
            <a:off x="2231136" y="583692"/>
            <a:ext cx="7729728" cy="1188720"/>
          </a:xfrm>
        </p:spPr>
        <p:txBody>
          <a:bodyPr/>
          <a:lstStyle/>
          <a:p>
            <a:r>
              <a:rPr lang="en-GB" dirty="0" smtClean="0"/>
              <a:t>The Legal </a:t>
            </a:r>
            <a:r>
              <a:rPr lang="en-GB" dirty="0"/>
              <a:t>position of slaves</a:t>
            </a:r>
          </a:p>
        </p:txBody>
      </p:sp>
      <p:sp>
        <p:nvSpPr>
          <p:cNvPr id="3" name="Content Placeholder 2">
            <a:extLst>
              <a:ext uri="{FF2B5EF4-FFF2-40B4-BE49-F238E27FC236}">
                <a16:creationId xmlns:a16="http://schemas.microsoft.com/office/drawing/2014/main" xmlns="" id="{549B6683-5D7D-4345-A201-F649F79C6AC0}"/>
              </a:ext>
            </a:extLst>
          </p:cNvPr>
          <p:cNvSpPr>
            <a:spLocks noGrp="1"/>
          </p:cNvSpPr>
          <p:nvPr>
            <p:ph idx="1"/>
          </p:nvPr>
        </p:nvSpPr>
        <p:spPr>
          <a:xfrm>
            <a:off x="6369208" y="2042458"/>
            <a:ext cx="5071364" cy="3189941"/>
          </a:xfrm>
          <a:solidFill>
            <a:schemeClr val="bg1"/>
          </a:solidFill>
          <a:ln w="19050">
            <a:solidFill>
              <a:schemeClr val="tx1"/>
            </a:solidFill>
          </a:ln>
        </p:spPr>
        <p:txBody>
          <a:bodyPr>
            <a:normAutofit lnSpcReduction="10000"/>
          </a:bodyPr>
          <a:lstStyle/>
          <a:p>
            <a:pPr>
              <a:buFont typeface="Wingdings" panose="05000000000000000000" pitchFamily="2" charset="2"/>
              <a:buChar char="v"/>
            </a:pPr>
            <a:r>
              <a:rPr lang="en-GB" sz="2400" dirty="0" smtClean="0"/>
              <a:t> Somerset vs Stewart (1772)</a:t>
            </a:r>
          </a:p>
          <a:p>
            <a:pPr marL="0" indent="0">
              <a:buNone/>
            </a:pPr>
            <a:endParaRPr lang="en-GB" sz="2400" dirty="0" smtClean="0"/>
          </a:p>
          <a:p>
            <a:pPr>
              <a:buFont typeface="Wingdings" panose="05000000000000000000" pitchFamily="2" charset="2"/>
              <a:buChar char="v"/>
            </a:pPr>
            <a:r>
              <a:rPr lang="en-GB" sz="2400" dirty="0" smtClean="0"/>
              <a:t> </a:t>
            </a:r>
            <a:r>
              <a:rPr lang="en-GB" sz="2400" dirty="0" err="1" smtClean="0"/>
              <a:t>Zong</a:t>
            </a:r>
            <a:r>
              <a:rPr lang="en-GB" sz="2400" dirty="0" smtClean="0"/>
              <a:t> Case (1781)</a:t>
            </a:r>
          </a:p>
          <a:p>
            <a:pPr marL="0" indent="0">
              <a:buNone/>
            </a:pPr>
            <a:endParaRPr lang="en-GB" sz="2400" dirty="0" smtClean="0"/>
          </a:p>
          <a:p>
            <a:pPr>
              <a:buFont typeface="Wingdings" panose="05000000000000000000" pitchFamily="2" charset="2"/>
              <a:buChar char="v"/>
            </a:pPr>
            <a:r>
              <a:rPr lang="en-GB" sz="2400" dirty="0" smtClean="0"/>
              <a:t> The Slavery Abolition Act (1833)</a:t>
            </a:r>
          </a:p>
          <a:p>
            <a:pPr>
              <a:buFont typeface="Wingdings" panose="05000000000000000000" pitchFamily="2" charset="2"/>
              <a:buChar char="v"/>
            </a:pPr>
            <a:endParaRPr lang="en-GB" sz="2400" dirty="0" smtClean="0"/>
          </a:p>
          <a:p>
            <a:pPr>
              <a:buFont typeface="Wingdings" panose="05000000000000000000" pitchFamily="2" charset="2"/>
              <a:buChar char="v"/>
            </a:pPr>
            <a:r>
              <a:rPr lang="en-GB" sz="2400" dirty="0" smtClean="0"/>
              <a:t> https</a:t>
            </a:r>
            <a:r>
              <a:rPr lang="en-GB" sz="2400" dirty="0"/>
              <a:t>://www.ucl.ac.uk/lbs/project/</a:t>
            </a:r>
          </a:p>
        </p:txBody>
      </p:sp>
    </p:spTree>
    <p:extLst>
      <p:ext uri="{BB962C8B-B14F-4D97-AF65-F5344CB8AC3E}">
        <p14:creationId xmlns:p14="http://schemas.microsoft.com/office/powerpoint/2010/main" val="523084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47D134-7E11-4323-821B-AF3566B3AD1F}"/>
              </a:ext>
            </a:extLst>
          </p:cNvPr>
          <p:cNvSpPr>
            <a:spLocks noGrp="1"/>
          </p:cNvSpPr>
          <p:nvPr>
            <p:ph type="title"/>
          </p:nvPr>
        </p:nvSpPr>
        <p:spPr>
          <a:xfrm>
            <a:off x="2281936" y="329692"/>
            <a:ext cx="7729728" cy="1188720"/>
          </a:xfrm>
        </p:spPr>
        <p:txBody>
          <a:bodyPr/>
          <a:lstStyle/>
          <a:p>
            <a:r>
              <a:rPr lang="en-GB" dirty="0" smtClean="0"/>
              <a:t>Hegel and The </a:t>
            </a:r>
            <a:r>
              <a:rPr lang="en-GB" dirty="0"/>
              <a:t>master/slave dialectic</a:t>
            </a:r>
          </a:p>
        </p:txBody>
      </p:sp>
      <p:pic>
        <p:nvPicPr>
          <p:cNvPr id="4" name="Picture 3"/>
          <p:cNvPicPr>
            <a:picLocks noChangeAspect="1"/>
          </p:cNvPicPr>
          <p:nvPr/>
        </p:nvPicPr>
        <p:blipFill>
          <a:blip r:embed="rId2"/>
          <a:stretch>
            <a:fillRect/>
          </a:stretch>
        </p:blipFill>
        <p:spPr>
          <a:xfrm>
            <a:off x="1174749" y="1711324"/>
            <a:ext cx="3429685" cy="4333875"/>
          </a:xfrm>
          <a:prstGeom prst="rect">
            <a:avLst/>
          </a:prstGeom>
          <a:ln w="19050">
            <a:solidFill>
              <a:schemeClr val="tx1"/>
            </a:solidFill>
          </a:ln>
        </p:spPr>
      </p:pic>
      <p:sp>
        <p:nvSpPr>
          <p:cNvPr id="5" name="TextBox 4"/>
          <p:cNvSpPr txBox="1"/>
          <p:nvPr/>
        </p:nvSpPr>
        <p:spPr>
          <a:xfrm>
            <a:off x="1025865" y="6045199"/>
            <a:ext cx="3727451" cy="646331"/>
          </a:xfrm>
          <a:prstGeom prst="rect">
            <a:avLst/>
          </a:prstGeom>
          <a:noFill/>
        </p:spPr>
        <p:txBody>
          <a:bodyPr wrap="square" rtlCol="0">
            <a:spAutoFit/>
          </a:bodyPr>
          <a:lstStyle/>
          <a:p>
            <a:pPr algn="ctr"/>
            <a:r>
              <a:rPr lang="en-GB" dirty="0" err="1"/>
              <a:t>Jakob</a:t>
            </a:r>
            <a:r>
              <a:rPr lang="en-GB" dirty="0"/>
              <a:t> Schlesinger</a:t>
            </a:r>
            <a:r>
              <a:rPr lang="en-GB" dirty="0" smtClean="0"/>
              <a:t>, ‘Portrait of Hegel’ (1831)</a:t>
            </a:r>
            <a:endParaRPr lang="en-GB" dirty="0"/>
          </a:p>
        </p:txBody>
      </p:sp>
      <p:sp>
        <p:nvSpPr>
          <p:cNvPr id="6" name="TextBox 5"/>
          <p:cNvSpPr txBox="1"/>
          <p:nvPr/>
        </p:nvSpPr>
        <p:spPr>
          <a:xfrm>
            <a:off x="5486400" y="1943100"/>
            <a:ext cx="5880100" cy="4708981"/>
          </a:xfrm>
          <a:prstGeom prst="rect">
            <a:avLst/>
          </a:prstGeom>
          <a:noFill/>
        </p:spPr>
        <p:txBody>
          <a:bodyPr wrap="square" rtlCol="0">
            <a:spAutoFit/>
          </a:bodyPr>
          <a:lstStyle/>
          <a:p>
            <a:pPr marL="285750" indent="-285750">
              <a:buFont typeface="Wingdings" panose="05000000000000000000" pitchFamily="2" charset="2"/>
              <a:buChar char="v"/>
            </a:pPr>
            <a:r>
              <a:rPr lang="en-GB" sz="2000" dirty="0"/>
              <a:t>Master (A) dominates </a:t>
            </a:r>
            <a:r>
              <a:rPr lang="en-GB" sz="2000" dirty="0" smtClean="0"/>
              <a:t>the slave (B) </a:t>
            </a:r>
          </a:p>
          <a:p>
            <a:pPr marL="285750" indent="-285750">
              <a:buFont typeface="Wingdings" panose="05000000000000000000" pitchFamily="2" charset="2"/>
              <a:buChar char="v"/>
            </a:pPr>
            <a:endParaRPr lang="en-GB" sz="2000" dirty="0"/>
          </a:p>
          <a:p>
            <a:pPr marL="285750" indent="-285750">
              <a:buFont typeface="Wingdings" panose="05000000000000000000" pitchFamily="2" charset="2"/>
              <a:buChar char="v"/>
            </a:pPr>
            <a:r>
              <a:rPr lang="en-GB" sz="2000" dirty="0" smtClean="0"/>
              <a:t>B </a:t>
            </a:r>
            <a:r>
              <a:rPr lang="en-GB" sz="2000" dirty="0"/>
              <a:t>recognises A, A does not have to recognise </a:t>
            </a:r>
            <a:r>
              <a:rPr lang="en-GB" sz="2000" dirty="0" smtClean="0"/>
              <a:t>B</a:t>
            </a:r>
          </a:p>
          <a:p>
            <a:pPr marL="285750" indent="-285750">
              <a:buFont typeface="Wingdings" panose="05000000000000000000" pitchFamily="2" charset="2"/>
              <a:buChar char="v"/>
            </a:pPr>
            <a:endParaRPr lang="en-GB" sz="2000" dirty="0"/>
          </a:p>
          <a:p>
            <a:pPr marL="285750" indent="-285750">
              <a:buFont typeface="Wingdings" panose="05000000000000000000" pitchFamily="2" charset="2"/>
              <a:buChar char="v"/>
            </a:pPr>
            <a:r>
              <a:rPr lang="en-GB" sz="2000" dirty="0" smtClean="0"/>
              <a:t>B </a:t>
            </a:r>
            <a:r>
              <a:rPr lang="en-GB" sz="2000" dirty="0"/>
              <a:t>has no </a:t>
            </a:r>
            <a:r>
              <a:rPr lang="en-GB" sz="2000" dirty="0" smtClean="0"/>
              <a:t>recognition. But he </a:t>
            </a:r>
            <a:r>
              <a:rPr lang="en-GB" sz="2000" dirty="0"/>
              <a:t>contributes to </a:t>
            </a:r>
            <a:r>
              <a:rPr lang="en-GB" sz="2000" dirty="0" smtClean="0"/>
              <a:t>the self-recognition of A.</a:t>
            </a:r>
          </a:p>
          <a:p>
            <a:pPr marL="285750" indent="-285750">
              <a:buFont typeface="Wingdings" panose="05000000000000000000" pitchFamily="2" charset="2"/>
              <a:buChar char="v"/>
            </a:pPr>
            <a:endParaRPr lang="en-GB" sz="2000" dirty="0"/>
          </a:p>
          <a:p>
            <a:pPr marL="285750" indent="-285750">
              <a:buFont typeface="Wingdings" panose="05000000000000000000" pitchFamily="2" charset="2"/>
              <a:buChar char="v"/>
            </a:pPr>
            <a:r>
              <a:rPr lang="en-GB" sz="2000" dirty="0" smtClean="0"/>
              <a:t> But A’s </a:t>
            </a:r>
            <a:r>
              <a:rPr lang="en-GB" sz="2000" dirty="0"/>
              <a:t>self-recognition through the other is an </a:t>
            </a:r>
            <a:r>
              <a:rPr lang="en-GB" sz="2000" dirty="0" smtClean="0"/>
              <a:t>illusion: he is dependent </a:t>
            </a:r>
            <a:r>
              <a:rPr lang="en-GB" sz="2000" dirty="0"/>
              <a:t>on </a:t>
            </a:r>
            <a:r>
              <a:rPr lang="en-GB" sz="2000" dirty="0" smtClean="0"/>
              <a:t>B for material </a:t>
            </a:r>
            <a:r>
              <a:rPr lang="en-GB" sz="2000" dirty="0"/>
              <a:t>things; and becomes dependent on </a:t>
            </a:r>
            <a:r>
              <a:rPr lang="en-GB" sz="2000" dirty="0" smtClean="0"/>
              <a:t>B’s recognition. </a:t>
            </a:r>
          </a:p>
          <a:p>
            <a:pPr marL="285750" indent="-285750">
              <a:buFont typeface="Wingdings" panose="05000000000000000000" pitchFamily="2" charset="2"/>
              <a:buChar char="v"/>
            </a:pPr>
            <a:endParaRPr lang="en-GB" sz="2000" dirty="0"/>
          </a:p>
          <a:p>
            <a:pPr marL="285750" indent="-285750">
              <a:buFont typeface="Wingdings" panose="05000000000000000000" pitchFamily="2" charset="2"/>
              <a:buChar char="v"/>
            </a:pPr>
            <a:r>
              <a:rPr lang="en-GB" sz="2000" dirty="0"/>
              <a:t>For B</a:t>
            </a:r>
            <a:r>
              <a:rPr lang="en-GB" sz="2000" dirty="0" smtClean="0"/>
              <a:t>, it is his domination that leads to his own self-consciousness, which makes </a:t>
            </a:r>
            <a:r>
              <a:rPr lang="en-GB" sz="2000" dirty="0"/>
              <a:t>possible the transition to universal self-consciousness – the beginning of true human freedom.</a:t>
            </a:r>
          </a:p>
        </p:txBody>
      </p:sp>
    </p:spTree>
    <p:extLst>
      <p:ext uri="{BB962C8B-B14F-4D97-AF65-F5344CB8AC3E}">
        <p14:creationId xmlns:p14="http://schemas.microsoft.com/office/powerpoint/2010/main" val="2068814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5" y="366948"/>
            <a:ext cx="7729728" cy="1188720"/>
          </a:xfrm>
        </p:spPr>
        <p:txBody>
          <a:bodyPr/>
          <a:lstStyle/>
          <a:p>
            <a:r>
              <a:rPr lang="en-GB" dirty="0" smtClean="0"/>
              <a:t>How to write a ‘slave narrative’</a:t>
            </a:r>
            <a:endParaRPr lang="en-GB" dirty="0"/>
          </a:p>
        </p:txBody>
      </p:sp>
      <p:sp>
        <p:nvSpPr>
          <p:cNvPr id="3" name="Content Placeholder 2"/>
          <p:cNvSpPr>
            <a:spLocks noGrp="1"/>
          </p:cNvSpPr>
          <p:nvPr>
            <p:ph idx="1"/>
          </p:nvPr>
        </p:nvSpPr>
        <p:spPr>
          <a:xfrm>
            <a:off x="616092" y="1459790"/>
            <a:ext cx="11199856" cy="5195455"/>
          </a:xfrm>
        </p:spPr>
        <p:txBody>
          <a:bodyPr>
            <a:noAutofit/>
          </a:bodyPr>
          <a:lstStyle/>
          <a:p>
            <a:pPr marL="0" indent="0">
              <a:buNone/>
            </a:pPr>
            <a:r>
              <a:rPr lang="en-GB" sz="2000" b="1" dirty="0" smtClean="0"/>
              <a:t>The Plan:</a:t>
            </a:r>
          </a:p>
          <a:p>
            <a:pPr marL="0" indent="0">
              <a:buNone/>
            </a:pPr>
            <a:r>
              <a:rPr lang="en-GB" sz="2000" dirty="0" smtClean="0"/>
              <a:t>A</a:t>
            </a:r>
            <a:r>
              <a:rPr lang="en-GB" sz="2000" dirty="0"/>
              <a:t>. </a:t>
            </a:r>
            <a:r>
              <a:rPr lang="en-GB" sz="2000" dirty="0" smtClean="0"/>
              <a:t> An </a:t>
            </a:r>
            <a:r>
              <a:rPr lang="en-GB" sz="2000" dirty="0"/>
              <a:t>engraved portrait, signed by the narrator.</a:t>
            </a:r>
          </a:p>
          <a:p>
            <a:pPr marL="0" indent="0">
              <a:buNone/>
            </a:pPr>
            <a:r>
              <a:rPr lang="en-GB" sz="2000" dirty="0"/>
              <a:t>B</a:t>
            </a:r>
            <a:r>
              <a:rPr lang="en-GB" sz="2000" dirty="0" smtClean="0"/>
              <a:t>.  </a:t>
            </a:r>
            <a:r>
              <a:rPr lang="en-GB" sz="2000" dirty="0"/>
              <a:t>A title page that includes the claim, as an integral part of </a:t>
            </a:r>
            <a:r>
              <a:rPr lang="en-GB" sz="2000" dirty="0" smtClean="0"/>
              <a:t>the title</a:t>
            </a:r>
            <a:r>
              <a:rPr lang="en-GB" sz="2000" dirty="0"/>
              <a:t>, "Written by Himself" (or some close variant: "Written from </a:t>
            </a:r>
            <a:r>
              <a:rPr lang="en-GB" sz="2000" dirty="0" smtClean="0"/>
              <a:t>a statement </a:t>
            </a:r>
            <a:r>
              <a:rPr lang="en-GB" sz="2000" dirty="0"/>
              <a:t>of Facts Made by Himself; or "Written by a Friend, as </a:t>
            </a:r>
            <a:r>
              <a:rPr lang="en-GB" sz="2000" dirty="0" smtClean="0"/>
              <a:t>Related to </a:t>
            </a:r>
            <a:r>
              <a:rPr lang="en-GB" sz="2000" dirty="0"/>
              <a:t>Him by Brother Jones"; etc.).</a:t>
            </a:r>
          </a:p>
          <a:p>
            <a:pPr marL="0" indent="0">
              <a:buNone/>
            </a:pPr>
            <a:r>
              <a:rPr lang="en-GB" sz="2000" dirty="0"/>
              <a:t>C. </a:t>
            </a:r>
            <a:r>
              <a:rPr lang="en-GB" sz="2000" dirty="0" smtClean="0"/>
              <a:t> A </a:t>
            </a:r>
            <a:r>
              <a:rPr lang="en-GB" sz="2000" dirty="0"/>
              <a:t>handful of testimonials and/or one or more prefaces or </a:t>
            </a:r>
            <a:r>
              <a:rPr lang="en-GB" sz="2000" dirty="0" smtClean="0"/>
              <a:t>introductions written </a:t>
            </a:r>
            <a:r>
              <a:rPr lang="en-GB" sz="2000" dirty="0"/>
              <a:t>either by a white abolitionist friend of the </a:t>
            </a:r>
            <a:r>
              <a:rPr lang="en-GB" sz="2000" dirty="0" smtClean="0"/>
              <a:t>narrator or </a:t>
            </a:r>
            <a:r>
              <a:rPr lang="en-GB" sz="2000" dirty="0"/>
              <a:t>by a white </a:t>
            </a:r>
            <a:r>
              <a:rPr lang="en-GB" sz="2000" dirty="0" smtClean="0"/>
              <a:t>amanuensis/editor/author </a:t>
            </a:r>
            <a:r>
              <a:rPr lang="en-GB" sz="2000" dirty="0"/>
              <a:t>actually responsible for the </a:t>
            </a:r>
            <a:r>
              <a:rPr lang="en-GB" sz="2000" dirty="0" smtClean="0"/>
              <a:t>text, in </a:t>
            </a:r>
            <a:r>
              <a:rPr lang="en-GB" sz="2000" dirty="0"/>
              <a:t>the course of </a:t>
            </a:r>
            <a:r>
              <a:rPr lang="en-GB" sz="2000" dirty="0" smtClean="0"/>
              <a:t>which preface </a:t>
            </a:r>
            <a:r>
              <a:rPr lang="en-GB" sz="2000" dirty="0"/>
              <a:t>the reader is told that the narrative is a "plain, unvarnished </a:t>
            </a:r>
            <a:r>
              <a:rPr lang="en-GB" sz="2000" dirty="0" smtClean="0"/>
              <a:t>tale“ and </a:t>
            </a:r>
            <a:r>
              <a:rPr lang="en-GB" sz="2000" dirty="0"/>
              <a:t>that naught "has been set down in malice, nothing </a:t>
            </a:r>
            <a:r>
              <a:rPr lang="en-GB" sz="2000" dirty="0" smtClean="0"/>
              <a:t>exaggerated, nothing </a:t>
            </a:r>
            <a:r>
              <a:rPr lang="en-GB" sz="2000" dirty="0"/>
              <a:t>drawn from the imagination"—indeed, the tale, it is </a:t>
            </a:r>
            <a:r>
              <a:rPr lang="en-GB" sz="2000" dirty="0" smtClean="0"/>
              <a:t>claimed, understates </a:t>
            </a:r>
            <a:r>
              <a:rPr lang="en-GB" sz="2000" dirty="0"/>
              <a:t>the horrors of slavery.</a:t>
            </a:r>
          </a:p>
          <a:p>
            <a:pPr marL="0" indent="0">
              <a:buNone/>
            </a:pPr>
            <a:r>
              <a:rPr lang="en-GB" sz="2000" dirty="0"/>
              <a:t>D. </a:t>
            </a:r>
            <a:r>
              <a:rPr lang="en-GB" sz="2000" dirty="0" smtClean="0"/>
              <a:t> A </a:t>
            </a:r>
            <a:r>
              <a:rPr lang="en-GB" sz="2000" dirty="0"/>
              <a:t>poetic epigraph, by preference from William Cowper.</a:t>
            </a:r>
          </a:p>
          <a:p>
            <a:pPr marL="0" indent="0">
              <a:buNone/>
            </a:pPr>
            <a:r>
              <a:rPr lang="en-GB" sz="2000" dirty="0" smtClean="0"/>
              <a:t>E. The </a:t>
            </a:r>
            <a:r>
              <a:rPr lang="en-GB" sz="2000" dirty="0"/>
              <a:t>actual </a:t>
            </a:r>
            <a:r>
              <a:rPr lang="en-GB" sz="2000" dirty="0" smtClean="0"/>
              <a:t>narrative</a:t>
            </a:r>
          </a:p>
          <a:p>
            <a:pPr marL="0" indent="0">
              <a:buNone/>
            </a:pPr>
            <a:r>
              <a:rPr lang="en-GB" sz="2000" dirty="0" smtClean="0"/>
              <a:t>F</a:t>
            </a:r>
            <a:r>
              <a:rPr lang="en-GB" sz="2000" dirty="0"/>
              <a:t>. </a:t>
            </a:r>
            <a:r>
              <a:rPr lang="en-GB" sz="2000" dirty="0" smtClean="0"/>
              <a:t> An </a:t>
            </a:r>
            <a:r>
              <a:rPr lang="en-GB" sz="2000" dirty="0"/>
              <a:t>appendix or appendices composed of documentary </a:t>
            </a:r>
            <a:r>
              <a:rPr lang="en-GB" sz="2000" dirty="0" smtClean="0"/>
              <a:t>material bills of </a:t>
            </a:r>
            <a:r>
              <a:rPr lang="en-GB" sz="2000" dirty="0"/>
              <a:t>sale, details of purchase from slavery, newspaper </a:t>
            </a:r>
            <a:r>
              <a:rPr lang="en-GB" sz="2000" dirty="0" smtClean="0"/>
              <a:t>items…</a:t>
            </a:r>
            <a:endParaRPr lang="en-GB" sz="2000" dirty="0"/>
          </a:p>
        </p:txBody>
      </p:sp>
      <p:sp>
        <p:nvSpPr>
          <p:cNvPr id="4" name="TextBox 3"/>
          <p:cNvSpPr txBox="1"/>
          <p:nvPr/>
        </p:nvSpPr>
        <p:spPr>
          <a:xfrm>
            <a:off x="8211232" y="4940134"/>
            <a:ext cx="3883231" cy="646331"/>
          </a:xfrm>
          <a:prstGeom prst="rect">
            <a:avLst/>
          </a:prstGeom>
          <a:solidFill>
            <a:schemeClr val="bg1"/>
          </a:solidFill>
          <a:ln w="19050">
            <a:solidFill>
              <a:schemeClr val="tx1"/>
            </a:solidFill>
          </a:ln>
        </p:spPr>
        <p:txBody>
          <a:bodyPr wrap="square" rtlCol="0">
            <a:spAutoFit/>
          </a:bodyPr>
          <a:lstStyle/>
          <a:p>
            <a:r>
              <a:rPr lang="en-GB" dirty="0" smtClean="0"/>
              <a:t>From James Olney, </a:t>
            </a:r>
            <a:r>
              <a:rPr lang="en-GB" dirty="0" err="1" smtClean="0"/>
              <a:t>ch</a:t>
            </a:r>
            <a:r>
              <a:rPr lang="en-GB" dirty="0" smtClean="0"/>
              <a:t> in Davis and Gates (eds.),</a:t>
            </a:r>
            <a:r>
              <a:rPr lang="en-GB" i="1" dirty="0" smtClean="0"/>
              <a:t> The Slave’s Narrative </a:t>
            </a:r>
            <a:r>
              <a:rPr lang="en-GB" dirty="0" smtClean="0"/>
              <a:t>(1985) </a:t>
            </a:r>
            <a:endParaRPr lang="en-GB" dirty="0"/>
          </a:p>
        </p:txBody>
      </p:sp>
    </p:spTree>
    <p:extLst>
      <p:ext uri="{BB962C8B-B14F-4D97-AF65-F5344CB8AC3E}">
        <p14:creationId xmlns:p14="http://schemas.microsoft.com/office/powerpoint/2010/main" val="1000843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258" y="142503"/>
            <a:ext cx="11673445" cy="6561117"/>
          </a:xfrm>
        </p:spPr>
        <p:txBody>
          <a:bodyPr>
            <a:noAutofit/>
          </a:bodyPr>
          <a:lstStyle/>
          <a:p>
            <a:pPr marL="0" indent="0">
              <a:buNone/>
            </a:pPr>
            <a:r>
              <a:rPr lang="en-GB" b="1" dirty="0" smtClean="0"/>
              <a:t>The Narrative:</a:t>
            </a:r>
          </a:p>
          <a:p>
            <a:pPr marL="0" indent="0">
              <a:buNone/>
            </a:pPr>
            <a:r>
              <a:rPr lang="en-GB" dirty="0" smtClean="0"/>
              <a:t>1</a:t>
            </a:r>
            <a:r>
              <a:rPr lang="en-GB" dirty="0"/>
              <a:t>. a first sentence beginning, "I was born . . . ," then </a:t>
            </a:r>
            <a:r>
              <a:rPr lang="en-GB" dirty="0" smtClean="0"/>
              <a:t>specifying a </a:t>
            </a:r>
            <a:r>
              <a:rPr lang="en-GB" dirty="0"/>
              <a:t>place but not a date of birth;</a:t>
            </a:r>
          </a:p>
          <a:p>
            <a:pPr marL="0" indent="0">
              <a:buNone/>
            </a:pPr>
            <a:r>
              <a:rPr lang="en-GB" dirty="0" smtClean="0"/>
              <a:t>2</a:t>
            </a:r>
            <a:r>
              <a:rPr lang="en-GB" dirty="0"/>
              <a:t>. a sketchy account of parentage, often involving a white father;</a:t>
            </a:r>
          </a:p>
          <a:p>
            <a:pPr marL="0" indent="0">
              <a:buNone/>
            </a:pPr>
            <a:r>
              <a:rPr lang="en-GB" dirty="0"/>
              <a:t>3. description of a cruel master, mistress, or overseer, details </a:t>
            </a:r>
            <a:r>
              <a:rPr lang="en-GB" dirty="0" smtClean="0"/>
              <a:t>of first </a:t>
            </a:r>
            <a:r>
              <a:rPr lang="en-GB" dirty="0"/>
              <a:t>observed whipping and numerous subsequent whippings, </a:t>
            </a:r>
            <a:r>
              <a:rPr lang="en-GB" dirty="0" smtClean="0"/>
              <a:t>with women </a:t>
            </a:r>
            <a:r>
              <a:rPr lang="en-GB" dirty="0"/>
              <a:t>very frequently the victims;</a:t>
            </a:r>
          </a:p>
          <a:p>
            <a:pPr marL="0" indent="0">
              <a:buNone/>
            </a:pPr>
            <a:r>
              <a:rPr lang="en-GB" dirty="0"/>
              <a:t>4. an account of one extraordinarily strong, hardworking </a:t>
            </a:r>
            <a:r>
              <a:rPr lang="en-GB" dirty="0" smtClean="0"/>
              <a:t>slave often "pure </a:t>
            </a:r>
            <a:r>
              <a:rPr lang="en-GB" dirty="0"/>
              <a:t>African"—who, because there is no reason for it, </a:t>
            </a:r>
            <a:r>
              <a:rPr lang="en-GB" dirty="0" smtClean="0"/>
              <a:t>refuses to </a:t>
            </a:r>
            <a:r>
              <a:rPr lang="en-GB" dirty="0"/>
              <a:t>be whipped;</a:t>
            </a:r>
          </a:p>
          <a:p>
            <a:pPr marL="0" indent="0">
              <a:buNone/>
            </a:pPr>
            <a:r>
              <a:rPr lang="en-GB" dirty="0"/>
              <a:t>5. record of the barriers raised against slave literacy and </a:t>
            </a:r>
            <a:r>
              <a:rPr lang="en-GB" dirty="0" smtClean="0"/>
              <a:t>the overwhelming </a:t>
            </a:r>
            <a:r>
              <a:rPr lang="en-GB" dirty="0"/>
              <a:t>difficulties encountered in learning to read and write;</a:t>
            </a:r>
          </a:p>
          <a:p>
            <a:pPr marL="0" indent="0">
              <a:buNone/>
            </a:pPr>
            <a:r>
              <a:rPr lang="en-GB" dirty="0"/>
              <a:t>6. description of a "Christian" slaveholder (often of one </a:t>
            </a:r>
            <a:r>
              <a:rPr lang="en-GB" dirty="0" smtClean="0"/>
              <a:t>such dying </a:t>
            </a:r>
            <a:r>
              <a:rPr lang="en-GB" dirty="0"/>
              <a:t>in terror) and the accompanying claim that "Christian" </a:t>
            </a:r>
            <a:r>
              <a:rPr lang="en-GB" dirty="0" smtClean="0"/>
              <a:t>slaveholders are </a:t>
            </a:r>
            <a:r>
              <a:rPr lang="en-GB" dirty="0"/>
              <a:t>invariably worse than those professing no religion;</a:t>
            </a:r>
          </a:p>
          <a:p>
            <a:pPr marL="0" indent="0">
              <a:buNone/>
            </a:pPr>
            <a:r>
              <a:rPr lang="en-GB" dirty="0"/>
              <a:t>7. description of the amounts and kinds of food and </a:t>
            </a:r>
            <a:r>
              <a:rPr lang="en-GB" dirty="0" smtClean="0"/>
              <a:t>clothing given </a:t>
            </a:r>
            <a:r>
              <a:rPr lang="en-GB" dirty="0"/>
              <a:t>to slaves, the work required of them, the pattern of a </a:t>
            </a:r>
            <a:r>
              <a:rPr lang="en-GB" dirty="0" smtClean="0"/>
              <a:t>day </a:t>
            </a:r>
          </a:p>
          <a:p>
            <a:pPr marL="0" indent="0">
              <a:buNone/>
            </a:pPr>
            <a:r>
              <a:rPr lang="en-GB" dirty="0" smtClean="0"/>
              <a:t>8</a:t>
            </a:r>
            <a:r>
              <a:rPr lang="en-GB" dirty="0"/>
              <a:t>. account of a slave auction, of families being separated and </a:t>
            </a:r>
            <a:r>
              <a:rPr lang="en-GB" dirty="0" smtClean="0"/>
              <a:t>destroyed, of </a:t>
            </a:r>
            <a:r>
              <a:rPr lang="en-GB" dirty="0"/>
              <a:t>distraught mothers clinging to their </a:t>
            </a:r>
            <a:r>
              <a:rPr lang="en-GB" dirty="0" smtClean="0"/>
              <a:t>children…</a:t>
            </a:r>
          </a:p>
          <a:p>
            <a:pPr marL="0" indent="0">
              <a:buNone/>
            </a:pPr>
            <a:r>
              <a:rPr lang="en-GB" dirty="0" smtClean="0"/>
              <a:t>9</a:t>
            </a:r>
            <a:r>
              <a:rPr lang="en-GB" dirty="0"/>
              <a:t>. description of patrols, of failed attempt(s) to escape, of </a:t>
            </a:r>
            <a:r>
              <a:rPr lang="en-GB" dirty="0" smtClean="0"/>
              <a:t>pursuit by </a:t>
            </a:r>
            <a:r>
              <a:rPr lang="en-GB" dirty="0"/>
              <a:t>men and dogs</a:t>
            </a:r>
            <a:r>
              <a:rPr lang="en-GB" dirty="0" smtClean="0"/>
              <a:t>;</a:t>
            </a:r>
          </a:p>
          <a:p>
            <a:pPr marL="0" indent="0">
              <a:buNone/>
            </a:pPr>
            <a:r>
              <a:rPr lang="en-GB" dirty="0"/>
              <a:t>10. description of successful attempt(s) to </a:t>
            </a:r>
            <a:r>
              <a:rPr lang="en-GB" dirty="0" smtClean="0"/>
              <a:t>escape</a:t>
            </a:r>
          </a:p>
          <a:p>
            <a:pPr marL="0" indent="0">
              <a:buNone/>
            </a:pPr>
            <a:r>
              <a:rPr lang="en-GB" dirty="0" smtClean="0"/>
              <a:t>11</a:t>
            </a:r>
            <a:r>
              <a:rPr lang="en-GB" dirty="0"/>
              <a:t>. taking of a new last name (frequently one suggested by </a:t>
            </a:r>
            <a:r>
              <a:rPr lang="en-GB" dirty="0" smtClean="0"/>
              <a:t>a white </a:t>
            </a:r>
            <a:r>
              <a:rPr lang="en-GB" dirty="0"/>
              <a:t>abolitionist) to accord with new social identity as a free </a:t>
            </a:r>
            <a:r>
              <a:rPr lang="en-GB" dirty="0" smtClean="0"/>
              <a:t>man, but </a:t>
            </a:r>
            <a:r>
              <a:rPr lang="en-GB" dirty="0"/>
              <a:t>retention of first name as a mark of continuity of </a:t>
            </a:r>
            <a:r>
              <a:rPr lang="en-GB" dirty="0" smtClean="0"/>
              <a:t>individual identity;</a:t>
            </a:r>
          </a:p>
          <a:p>
            <a:pPr marL="0" indent="0">
              <a:buNone/>
            </a:pPr>
            <a:r>
              <a:rPr lang="en-GB" dirty="0" smtClean="0"/>
              <a:t>12</a:t>
            </a:r>
            <a:r>
              <a:rPr lang="en-GB" dirty="0"/>
              <a:t>. reflections on slavery.</a:t>
            </a:r>
          </a:p>
        </p:txBody>
      </p:sp>
    </p:spTree>
    <p:extLst>
      <p:ext uri="{BB962C8B-B14F-4D97-AF65-F5344CB8AC3E}">
        <p14:creationId xmlns:p14="http://schemas.microsoft.com/office/powerpoint/2010/main" val="3141914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4C18BE-B29D-453B-8475-BF8387676657}"/>
              </a:ext>
            </a:extLst>
          </p:cNvPr>
          <p:cNvSpPr>
            <a:spLocks noGrp="1"/>
          </p:cNvSpPr>
          <p:nvPr>
            <p:ph type="title"/>
          </p:nvPr>
        </p:nvSpPr>
        <p:spPr>
          <a:xfrm>
            <a:off x="2281936" y="520192"/>
            <a:ext cx="7729728" cy="1188720"/>
          </a:xfrm>
        </p:spPr>
        <p:txBody>
          <a:bodyPr/>
          <a:lstStyle/>
          <a:p>
            <a:r>
              <a:rPr lang="en-GB" dirty="0" smtClean="0"/>
              <a:t>James C. Scott: Dominant and Hidden </a:t>
            </a:r>
            <a:r>
              <a:rPr lang="en-GB" dirty="0"/>
              <a:t>transcripts</a:t>
            </a:r>
          </a:p>
        </p:txBody>
      </p:sp>
      <p:pic>
        <p:nvPicPr>
          <p:cNvPr id="5" name="Picture 4"/>
          <p:cNvPicPr>
            <a:picLocks noChangeAspect="1"/>
          </p:cNvPicPr>
          <p:nvPr/>
        </p:nvPicPr>
        <p:blipFill>
          <a:blip r:embed="rId2"/>
          <a:stretch>
            <a:fillRect/>
          </a:stretch>
        </p:blipFill>
        <p:spPr>
          <a:xfrm>
            <a:off x="1142999" y="1964636"/>
            <a:ext cx="2924175" cy="4588564"/>
          </a:xfrm>
          <a:prstGeom prst="rect">
            <a:avLst/>
          </a:prstGeom>
        </p:spPr>
      </p:pic>
      <p:pic>
        <p:nvPicPr>
          <p:cNvPr id="6" name="Picture 5"/>
          <p:cNvPicPr>
            <a:picLocks noChangeAspect="1"/>
          </p:cNvPicPr>
          <p:nvPr/>
        </p:nvPicPr>
        <p:blipFill rotWithShape="1">
          <a:blip r:embed="rId3"/>
          <a:srcRect t="7038" r="3333" b="11481"/>
          <a:stretch/>
        </p:blipFill>
        <p:spPr>
          <a:xfrm>
            <a:off x="4871950" y="2416452"/>
            <a:ext cx="6723149" cy="3684932"/>
          </a:xfrm>
          <a:prstGeom prst="rect">
            <a:avLst/>
          </a:prstGeom>
          <a:ln w="19050">
            <a:solidFill>
              <a:schemeClr val="tx1"/>
            </a:solidFill>
          </a:ln>
        </p:spPr>
      </p:pic>
    </p:spTree>
    <p:extLst>
      <p:ext uri="{BB962C8B-B14F-4D97-AF65-F5344CB8AC3E}">
        <p14:creationId xmlns:p14="http://schemas.microsoft.com/office/powerpoint/2010/main" val="1401589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95DEFB-EB1B-4650-8F50-BB789177AEAF}"/>
              </a:ext>
            </a:extLst>
          </p:cNvPr>
          <p:cNvSpPr>
            <a:spLocks noGrp="1"/>
          </p:cNvSpPr>
          <p:nvPr>
            <p:ph type="title"/>
          </p:nvPr>
        </p:nvSpPr>
        <p:spPr/>
        <p:txBody>
          <a:bodyPr/>
          <a:lstStyle/>
          <a:p>
            <a:r>
              <a:rPr lang="en-GB" dirty="0" smtClean="0"/>
              <a:t>Secondary bibliography </a:t>
            </a:r>
            <a:endParaRPr lang="en-GB" dirty="0"/>
          </a:p>
        </p:txBody>
      </p:sp>
      <p:sp>
        <p:nvSpPr>
          <p:cNvPr id="3" name="Content Placeholder 2">
            <a:extLst>
              <a:ext uri="{FF2B5EF4-FFF2-40B4-BE49-F238E27FC236}">
                <a16:creationId xmlns:a16="http://schemas.microsoft.com/office/drawing/2014/main" xmlns="" id="{92D53ECD-D58A-4B24-8152-584B9C8BFB32}"/>
              </a:ext>
            </a:extLst>
          </p:cNvPr>
          <p:cNvSpPr>
            <a:spLocks noGrp="1"/>
          </p:cNvSpPr>
          <p:nvPr>
            <p:ph idx="1"/>
          </p:nvPr>
        </p:nvSpPr>
        <p:spPr/>
        <p:txBody>
          <a:bodyPr>
            <a:normAutofit/>
          </a:bodyPr>
          <a:lstStyle/>
          <a:p>
            <a:pPr>
              <a:buFont typeface="Wingdings" panose="05000000000000000000" pitchFamily="2" charset="2"/>
              <a:buChar char="v"/>
            </a:pPr>
            <a:r>
              <a:rPr lang="en-GB" dirty="0" smtClean="0"/>
              <a:t>Astrid Franke, ‘Phillis </a:t>
            </a:r>
            <a:r>
              <a:rPr lang="en-GB" dirty="0"/>
              <a:t>Wheatley, Melancholy </a:t>
            </a:r>
            <a:r>
              <a:rPr lang="en-GB" dirty="0" smtClean="0"/>
              <a:t>Muse’, </a:t>
            </a:r>
            <a:r>
              <a:rPr lang="en-GB" i="1" dirty="0" smtClean="0"/>
              <a:t>The </a:t>
            </a:r>
            <a:r>
              <a:rPr lang="en-GB" i="1" dirty="0"/>
              <a:t>New England </a:t>
            </a:r>
            <a:r>
              <a:rPr lang="en-GB" i="1" dirty="0" smtClean="0"/>
              <a:t>Quarterly</a:t>
            </a:r>
            <a:r>
              <a:rPr lang="en-GB" dirty="0"/>
              <a:t> </a:t>
            </a:r>
            <a:r>
              <a:rPr lang="en-GB" dirty="0" smtClean="0"/>
              <a:t>77.2 (2004</a:t>
            </a:r>
            <a:r>
              <a:rPr lang="en-GB" dirty="0"/>
              <a:t>), </a:t>
            </a:r>
            <a:r>
              <a:rPr lang="en-GB" dirty="0" smtClean="0"/>
              <a:t>224-251</a:t>
            </a:r>
          </a:p>
          <a:p>
            <a:pPr>
              <a:buFont typeface="Wingdings" panose="05000000000000000000" pitchFamily="2" charset="2"/>
              <a:buChar char="v"/>
            </a:pPr>
            <a:r>
              <a:rPr lang="en-GB" dirty="0"/>
              <a:t>James Olney, 'I Was Born</a:t>
            </a:r>
            <a:r>
              <a:rPr lang="en-GB" dirty="0" smtClean="0"/>
              <a:t>': Slave </a:t>
            </a:r>
            <a:r>
              <a:rPr lang="en-GB" dirty="0"/>
              <a:t>Narratives, Their </a:t>
            </a:r>
            <a:r>
              <a:rPr lang="en-GB" dirty="0" smtClean="0"/>
              <a:t>Status as </a:t>
            </a:r>
            <a:r>
              <a:rPr lang="en-GB" dirty="0"/>
              <a:t>Autobiography and as </a:t>
            </a:r>
            <a:r>
              <a:rPr lang="en-GB" dirty="0" smtClean="0"/>
              <a:t>Literature’, in </a:t>
            </a:r>
            <a:r>
              <a:rPr lang="en-GB" i="1" dirty="0" smtClean="0"/>
              <a:t>The Slave’s Narrative, </a:t>
            </a:r>
            <a:r>
              <a:rPr lang="en-GB" dirty="0" smtClean="0"/>
              <a:t>(eds.) Davis and Gates (1985)</a:t>
            </a:r>
            <a:endParaRPr lang="en-GB" i="1" dirty="0" smtClean="0"/>
          </a:p>
          <a:p>
            <a:pPr>
              <a:buFont typeface="Wingdings" panose="05000000000000000000" pitchFamily="2" charset="2"/>
              <a:buChar char="v"/>
            </a:pPr>
            <a:r>
              <a:rPr lang="en-GB" dirty="0" smtClean="0"/>
              <a:t>Vincent </a:t>
            </a:r>
            <a:r>
              <a:rPr lang="en-GB" dirty="0" err="1" smtClean="0"/>
              <a:t>Carretta</a:t>
            </a:r>
            <a:r>
              <a:rPr lang="en-GB" dirty="0" smtClean="0"/>
              <a:t>, ‘Who was Francis Williams?’, </a:t>
            </a:r>
            <a:r>
              <a:rPr lang="en-GB" i="1" dirty="0" smtClean="0"/>
              <a:t>Early </a:t>
            </a:r>
            <a:r>
              <a:rPr lang="en-GB" i="1" dirty="0"/>
              <a:t>American </a:t>
            </a:r>
            <a:r>
              <a:rPr lang="en-GB" i="1" dirty="0" smtClean="0"/>
              <a:t>Literature</a:t>
            </a:r>
            <a:r>
              <a:rPr lang="en-GB" dirty="0" smtClean="0"/>
              <a:t>, 38.2 </a:t>
            </a:r>
            <a:r>
              <a:rPr lang="en-GB" dirty="0"/>
              <a:t>(2003), </a:t>
            </a:r>
            <a:r>
              <a:rPr lang="en-GB" dirty="0" smtClean="0"/>
              <a:t>213-237</a:t>
            </a:r>
          </a:p>
          <a:p>
            <a:pPr>
              <a:buFont typeface="Wingdings" panose="05000000000000000000" pitchFamily="2" charset="2"/>
              <a:buChar char="v"/>
            </a:pPr>
            <a:r>
              <a:rPr lang="en-GB" dirty="0" smtClean="0"/>
              <a:t>Miranda Kaufmann, </a:t>
            </a:r>
            <a:r>
              <a:rPr lang="en-GB" i="1" dirty="0" smtClean="0"/>
              <a:t>Black Tudors </a:t>
            </a:r>
            <a:r>
              <a:rPr lang="en-GB" dirty="0" smtClean="0"/>
              <a:t>(2017)</a:t>
            </a:r>
          </a:p>
          <a:p>
            <a:pPr>
              <a:buFont typeface="Wingdings" panose="05000000000000000000" pitchFamily="2" charset="2"/>
              <a:buChar char="v"/>
            </a:pPr>
            <a:r>
              <a:rPr lang="en-GB" dirty="0" smtClean="0"/>
              <a:t>James C. Scott, </a:t>
            </a:r>
            <a:r>
              <a:rPr lang="en-GB" i="1" dirty="0" smtClean="0"/>
              <a:t>Domination and the Arts of Resistance </a:t>
            </a:r>
            <a:r>
              <a:rPr lang="en-GB" dirty="0" smtClean="0"/>
              <a:t>(1990)</a:t>
            </a:r>
            <a:endParaRPr lang="en-GB" dirty="0"/>
          </a:p>
        </p:txBody>
      </p:sp>
    </p:spTree>
    <p:extLst>
      <p:ext uri="{BB962C8B-B14F-4D97-AF65-F5344CB8AC3E}">
        <p14:creationId xmlns:p14="http://schemas.microsoft.com/office/powerpoint/2010/main" val="426649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743619" y="1745672"/>
            <a:ext cx="6448381" cy="4099997"/>
          </a:xfrm>
          <a:prstGeom prst="rect">
            <a:avLst/>
          </a:prstGeom>
          <a:ln w="19050">
            <a:solidFill>
              <a:schemeClr val="tx1"/>
            </a:solidFill>
          </a:ln>
        </p:spPr>
      </p:pic>
      <p:sp>
        <p:nvSpPr>
          <p:cNvPr id="2" name="Title 1">
            <a:extLst>
              <a:ext uri="{FF2B5EF4-FFF2-40B4-BE49-F238E27FC236}">
                <a16:creationId xmlns:a16="http://schemas.microsoft.com/office/drawing/2014/main" xmlns="" id="{6956544A-0C45-43F0-8F18-03CF26C536E9}"/>
              </a:ext>
            </a:extLst>
          </p:cNvPr>
          <p:cNvSpPr>
            <a:spLocks noGrp="1"/>
          </p:cNvSpPr>
          <p:nvPr>
            <p:ph type="title"/>
          </p:nvPr>
        </p:nvSpPr>
        <p:spPr>
          <a:xfrm>
            <a:off x="2231136" y="252310"/>
            <a:ext cx="7729728" cy="1188720"/>
          </a:xfrm>
        </p:spPr>
        <p:txBody>
          <a:bodyPr/>
          <a:lstStyle/>
          <a:p>
            <a:r>
              <a:rPr lang="en-GB" dirty="0"/>
              <a:t> presence and absence in early modernity</a:t>
            </a:r>
          </a:p>
        </p:txBody>
      </p:sp>
      <p:pic>
        <p:nvPicPr>
          <p:cNvPr id="5" name="Picture 4">
            <a:extLst>
              <a:ext uri="{FF2B5EF4-FFF2-40B4-BE49-F238E27FC236}">
                <a16:creationId xmlns:a16="http://schemas.microsoft.com/office/drawing/2014/main" xmlns="" id="{7C6C1959-38DF-45BB-9964-E79586A005C0}"/>
              </a:ext>
            </a:extLst>
          </p:cNvPr>
          <p:cNvPicPr>
            <a:picLocks noChangeAspect="1"/>
          </p:cNvPicPr>
          <p:nvPr/>
        </p:nvPicPr>
        <p:blipFill rotWithShape="1">
          <a:blip r:embed="rId3"/>
          <a:srcRect r="13263"/>
          <a:stretch/>
        </p:blipFill>
        <p:spPr>
          <a:xfrm>
            <a:off x="227330" y="1745672"/>
            <a:ext cx="5294695" cy="4099997"/>
          </a:xfrm>
          <a:prstGeom prst="rect">
            <a:avLst/>
          </a:prstGeom>
          <a:ln w="19050">
            <a:solidFill>
              <a:schemeClr val="tx1"/>
            </a:solidFill>
          </a:ln>
        </p:spPr>
      </p:pic>
    </p:spTree>
    <p:extLst>
      <p:ext uri="{BB962C8B-B14F-4D97-AF65-F5344CB8AC3E}">
        <p14:creationId xmlns:p14="http://schemas.microsoft.com/office/powerpoint/2010/main" val="128916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20299" y="216547"/>
            <a:ext cx="7729728" cy="1188720"/>
          </a:xfrm>
        </p:spPr>
        <p:txBody>
          <a:bodyPr/>
          <a:lstStyle/>
          <a:p>
            <a:r>
              <a:rPr lang="en-GB" dirty="0" smtClean="0"/>
              <a:t>Black </a:t>
            </a:r>
            <a:r>
              <a:rPr lang="en-GB" dirty="0" err="1" smtClean="0"/>
              <a:t>tudors</a:t>
            </a:r>
            <a:endParaRPr lang="en-GB" dirty="0"/>
          </a:p>
        </p:txBody>
      </p:sp>
      <p:pic>
        <p:nvPicPr>
          <p:cNvPr id="5" name="Picture 4"/>
          <p:cNvPicPr>
            <a:picLocks noChangeAspect="1"/>
          </p:cNvPicPr>
          <p:nvPr/>
        </p:nvPicPr>
        <p:blipFill>
          <a:blip r:embed="rId2"/>
          <a:stretch>
            <a:fillRect/>
          </a:stretch>
        </p:blipFill>
        <p:spPr>
          <a:xfrm>
            <a:off x="391081" y="1657410"/>
            <a:ext cx="4715309" cy="4494853"/>
          </a:xfrm>
          <a:prstGeom prst="rect">
            <a:avLst/>
          </a:prstGeom>
          <a:ln w="19050">
            <a:solidFill>
              <a:schemeClr val="tx1"/>
            </a:solidFill>
          </a:ln>
        </p:spPr>
      </p:pic>
      <p:pic>
        <p:nvPicPr>
          <p:cNvPr id="6" name="Picture 5"/>
          <p:cNvPicPr>
            <a:picLocks noChangeAspect="1"/>
          </p:cNvPicPr>
          <p:nvPr/>
        </p:nvPicPr>
        <p:blipFill>
          <a:blip r:embed="rId3"/>
          <a:stretch>
            <a:fillRect/>
          </a:stretch>
        </p:blipFill>
        <p:spPr>
          <a:xfrm>
            <a:off x="5949537" y="1657409"/>
            <a:ext cx="5703507" cy="4494853"/>
          </a:xfrm>
          <a:prstGeom prst="rect">
            <a:avLst/>
          </a:prstGeom>
          <a:ln w="19050">
            <a:solidFill>
              <a:schemeClr val="tx1"/>
            </a:solidFill>
          </a:ln>
        </p:spPr>
      </p:pic>
      <p:sp>
        <p:nvSpPr>
          <p:cNvPr id="7" name="TextBox 6"/>
          <p:cNvSpPr txBox="1"/>
          <p:nvPr/>
        </p:nvSpPr>
        <p:spPr>
          <a:xfrm>
            <a:off x="391081" y="6317673"/>
            <a:ext cx="4596555" cy="369332"/>
          </a:xfrm>
          <a:prstGeom prst="rect">
            <a:avLst/>
          </a:prstGeom>
          <a:noFill/>
        </p:spPr>
        <p:txBody>
          <a:bodyPr wrap="square" rtlCol="0">
            <a:spAutoFit/>
          </a:bodyPr>
          <a:lstStyle/>
          <a:p>
            <a:pPr algn="ctr"/>
            <a:r>
              <a:rPr lang="en-GB" dirty="0" smtClean="0"/>
              <a:t>Westminster Tournament Roll (1511)</a:t>
            </a:r>
            <a:endParaRPr lang="en-GB" dirty="0"/>
          </a:p>
        </p:txBody>
      </p:sp>
      <p:sp>
        <p:nvSpPr>
          <p:cNvPr id="8" name="TextBox 7"/>
          <p:cNvSpPr txBox="1"/>
          <p:nvPr/>
        </p:nvSpPr>
        <p:spPr>
          <a:xfrm>
            <a:off x="5949537" y="6404406"/>
            <a:ext cx="5854536" cy="369332"/>
          </a:xfrm>
          <a:prstGeom prst="rect">
            <a:avLst/>
          </a:prstGeom>
          <a:noFill/>
        </p:spPr>
        <p:txBody>
          <a:bodyPr wrap="square" rtlCol="0">
            <a:spAutoFit/>
          </a:bodyPr>
          <a:lstStyle/>
          <a:p>
            <a:pPr algn="ctr"/>
            <a:r>
              <a:rPr lang="en-GB" dirty="0" smtClean="0"/>
              <a:t>William Salter, ‘Othello weeping over Desdemona’ (1857)</a:t>
            </a:r>
            <a:endParaRPr lang="en-GB" dirty="0"/>
          </a:p>
        </p:txBody>
      </p:sp>
    </p:spTree>
    <p:extLst>
      <p:ext uri="{BB962C8B-B14F-4D97-AF65-F5344CB8AC3E}">
        <p14:creationId xmlns:p14="http://schemas.microsoft.com/office/powerpoint/2010/main" val="4093560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444009-1300-40D5-BA80-BB68E7473DAC}"/>
              </a:ext>
            </a:extLst>
          </p:cNvPr>
          <p:cNvSpPr>
            <a:spLocks noGrp="1"/>
          </p:cNvSpPr>
          <p:nvPr>
            <p:ph type="title"/>
          </p:nvPr>
        </p:nvSpPr>
        <p:spPr>
          <a:xfrm>
            <a:off x="2041131" y="311547"/>
            <a:ext cx="7729728" cy="1188720"/>
          </a:xfrm>
        </p:spPr>
        <p:txBody>
          <a:bodyPr/>
          <a:lstStyle/>
          <a:p>
            <a:r>
              <a:rPr lang="en-GB" dirty="0"/>
              <a:t>Varieties of slavery</a:t>
            </a:r>
          </a:p>
        </p:txBody>
      </p:sp>
      <p:pic>
        <p:nvPicPr>
          <p:cNvPr id="5" name="Picture 4"/>
          <p:cNvPicPr>
            <a:picLocks noChangeAspect="1"/>
          </p:cNvPicPr>
          <p:nvPr/>
        </p:nvPicPr>
        <p:blipFill>
          <a:blip r:embed="rId2"/>
          <a:stretch>
            <a:fillRect/>
          </a:stretch>
        </p:blipFill>
        <p:spPr>
          <a:xfrm>
            <a:off x="475013" y="1757473"/>
            <a:ext cx="6101692" cy="4376057"/>
          </a:xfrm>
          <a:prstGeom prst="rect">
            <a:avLst/>
          </a:prstGeom>
          <a:ln w="19050">
            <a:solidFill>
              <a:schemeClr val="tx1"/>
            </a:solidFill>
          </a:ln>
        </p:spPr>
      </p:pic>
      <p:pic>
        <p:nvPicPr>
          <p:cNvPr id="6" name="Picture 5"/>
          <p:cNvPicPr>
            <a:picLocks noChangeAspect="1"/>
          </p:cNvPicPr>
          <p:nvPr/>
        </p:nvPicPr>
        <p:blipFill>
          <a:blip r:embed="rId3"/>
          <a:stretch>
            <a:fillRect/>
          </a:stretch>
        </p:blipFill>
        <p:spPr>
          <a:xfrm>
            <a:off x="7594070" y="1757473"/>
            <a:ext cx="3736059" cy="4376057"/>
          </a:xfrm>
          <a:prstGeom prst="rect">
            <a:avLst/>
          </a:prstGeom>
          <a:ln w="19050">
            <a:solidFill>
              <a:schemeClr val="tx1"/>
            </a:solidFill>
          </a:ln>
        </p:spPr>
      </p:pic>
      <p:sp>
        <p:nvSpPr>
          <p:cNvPr id="7" name="TextBox 6"/>
          <p:cNvSpPr txBox="1"/>
          <p:nvPr/>
        </p:nvSpPr>
        <p:spPr>
          <a:xfrm>
            <a:off x="475013" y="6211669"/>
            <a:ext cx="5913911" cy="646331"/>
          </a:xfrm>
          <a:prstGeom prst="rect">
            <a:avLst/>
          </a:prstGeom>
          <a:noFill/>
        </p:spPr>
        <p:txBody>
          <a:bodyPr wrap="square" rtlCol="0">
            <a:spAutoFit/>
          </a:bodyPr>
          <a:lstStyle/>
          <a:p>
            <a:pPr algn="ctr"/>
            <a:r>
              <a:rPr lang="en-GB" dirty="0"/>
              <a:t>Ottomans with Christian slaves depicted in </a:t>
            </a:r>
            <a:r>
              <a:rPr lang="en-GB" dirty="0" smtClean="0"/>
              <a:t>an engraving (1608)</a:t>
            </a:r>
            <a:endParaRPr lang="en-GB" dirty="0"/>
          </a:p>
        </p:txBody>
      </p:sp>
      <p:sp>
        <p:nvSpPr>
          <p:cNvPr id="8" name="TextBox 7"/>
          <p:cNvSpPr txBox="1"/>
          <p:nvPr/>
        </p:nvSpPr>
        <p:spPr>
          <a:xfrm>
            <a:off x="7499067" y="6133530"/>
            <a:ext cx="3736059" cy="646331"/>
          </a:xfrm>
          <a:prstGeom prst="rect">
            <a:avLst/>
          </a:prstGeom>
          <a:noFill/>
        </p:spPr>
        <p:txBody>
          <a:bodyPr wrap="square" rtlCol="0">
            <a:spAutoFit/>
          </a:bodyPr>
          <a:lstStyle/>
          <a:p>
            <a:pPr algn="ctr"/>
            <a:r>
              <a:rPr lang="en-GB" dirty="0" smtClean="0"/>
              <a:t>Ottoman painting of Balkan children taken as soldier slaves (1558)</a:t>
            </a:r>
            <a:endParaRPr lang="en-GB" dirty="0"/>
          </a:p>
        </p:txBody>
      </p:sp>
    </p:spTree>
    <p:extLst>
      <p:ext uri="{BB962C8B-B14F-4D97-AF65-F5344CB8AC3E}">
        <p14:creationId xmlns:p14="http://schemas.microsoft.com/office/powerpoint/2010/main" val="1794665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2DD2E8-7DD5-4DF3-AA09-D9844A078364}"/>
              </a:ext>
            </a:extLst>
          </p:cNvPr>
          <p:cNvSpPr>
            <a:spLocks noGrp="1"/>
          </p:cNvSpPr>
          <p:nvPr>
            <p:ph type="title"/>
          </p:nvPr>
        </p:nvSpPr>
        <p:spPr>
          <a:xfrm>
            <a:off x="2231136" y="252173"/>
            <a:ext cx="7729728" cy="1188720"/>
          </a:xfrm>
        </p:spPr>
        <p:txBody>
          <a:bodyPr/>
          <a:lstStyle/>
          <a:p>
            <a:r>
              <a:rPr lang="en-GB" dirty="0"/>
              <a:t>FRANCIS WILLIAMS</a:t>
            </a:r>
          </a:p>
        </p:txBody>
      </p:sp>
      <p:sp>
        <p:nvSpPr>
          <p:cNvPr id="4" name="Rectangle 3"/>
          <p:cNvSpPr/>
          <p:nvPr/>
        </p:nvSpPr>
        <p:spPr>
          <a:xfrm>
            <a:off x="5420591" y="1929714"/>
            <a:ext cx="6096000" cy="4154984"/>
          </a:xfrm>
          <a:prstGeom prst="rect">
            <a:avLst/>
          </a:prstGeom>
        </p:spPr>
        <p:txBody>
          <a:bodyPr>
            <a:spAutoFit/>
          </a:bodyPr>
          <a:lstStyle/>
          <a:p>
            <a:r>
              <a:rPr lang="en-GB" sz="2200" dirty="0"/>
              <a:t>Know well, man dear to Mars, that this is not my rightful task. Minerva denies an African to celebrate the wars of military leaders. Were Buchanan </a:t>
            </a:r>
            <a:r>
              <a:rPr lang="en-GB" sz="2200" dirty="0" smtClean="0"/>
              <a:t>to </a:t>
            </a:r>
            <a:r>
              <a:rPr lang="en-GB" sz="2200" dirty="0"/>
              <a:t>sing of you, in the assembly and in arms, he would write in his poem that you are equal to Achilles. That poet, the glory of his homeland, is more worthy to recount your deeds, and scarcely less accomplished than the sublime Virgil. We live under a sun that drives its own flame-bearing team. All eloquence is lacking in our hearts. </a:t>
            </a:r>
            <a:endParaRPr lang="en-GB" sz="2200" dirty="0" smtClean="0"/>
          </a:p>
          <a:p>
            <a:endParaRPr lang="en-GB" sz="2200" dirty="0" smtClean="0"/>
          </a:p>
          <a:p>
            <a:r>
              <a:rPr lang="en-GB" sz="2200" dirty="0" smtClean="0"/>
              <a:t>Francis Williams, </a:t>
            </a:r>
            <a:r>
              <a:rPr lang="en-GB" sz="2200" i="1" dirty="0" smtClean="0"/>
              <a:t>Ode to George Haldane </a:t>
            </a:r>
            <a:r>
              <a:rPr lang="en-GB" sz="2200" dirty="0" smtClean="0"/>
              <a:t>(1756)</a:t>
            </a:r>
            <a:endParaRPr lang="en-GB" sz="2200" dirty="0"/>
          </a:p>
        </p:txBody>
      </p:sp>
      <p:pic>
        <p:nvPicPr>
          <p:cNvPr id="6" name="Picture 5"/>
          <p:cNvPicPr>
            <a:picLocks noChangeAspect="1"/>
          </p:cNvPicPr>
          <p:nvPr/>
        </p:nvPicPr>
        <p:blipFill>
          <a:blip r:embed="rId2"/>
          <a:stretch>
            <a:fillRect/>
          </a:stretch>
        </p:blipFill>
        <p:spPr>
          <a:xfrm>
            <a:off x="1058387" y="1649449"/>
            <a:ext cx="3347358" cy="4435249"/>
          </a:xfrm>
          <a:prstGeom prst="rect">
            <a:avLst/>
          </a:prstGeom>
          <a:ln w="19050">
            <a:solidFill>
              <a:schemeClr val="tx1"/>
            </a:solidFill>
          </a:ln>
        </p:spPr>
      </p:pic>
      <p:sp>
        <p:nvSpPr>
          <p:cNvPr id="7" name="TextBox 6"/>
          <p:cNvSpPr txBox="1"/>
          <p:nvPr/>
        </p:nvSpPr>
        <p:spPr>
          <a:xfrm>
            <a:off x="855023" y="6143407"/>
            <a:ext cx="3550722" cy="646331"/>
          </a:xfrm>
          <a:prstGeom prst="rect">
            <a:avLst/>
          </a:prstGeom>
          <a:noFill/>
        </p:spPr>
        <p:txBody>
          <a:bodyPr wrap="square" rtlCol="0">
            <a:spAutoFit/>
          </a:bodyPr>
          <a:lstStyle/>
          <a:p>
            <a:pPr algn="ctr"/>
            <a:r>
              <a:rPr lang="en-GB" dirty="0" smtClean="0"/>
              <a:t>Unknown artist, Portrait of Francis Williams (c. 1745)</a:t>
            </a:r>
            <a:endParaRPr lang="en-GB" dirty="0"/>
          </a:p>
        </p:txBody>
      </p:sp>
    </p:spTree>
    <p:extLst>
      <p:ext uri="{BB962C8B-B14F-4D97-AF65-F5344CB8AC3E}">
        <p14:creationId xmlns:p14="http://schemas.microsoft.com/office/powerpoint/2010/main" val="820954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9A40F6-E806-46FB-B339-84FF9F6D1B60}"/>
              </a:ext>
            </a:extLst>
          </p:cNvPr>
          <p:cNvSpPr>
            <a:spLocks noGrp="1"/>
          </p:cNvSpPr>
          <p:nvPr>
            <p:ph type="title"/>
          </p:nvPr>
        </p:nvSpPr>
        <p:spPr>
          <a:xfrm>
            <a:off x="2135309" y="316002"/>
            <a:ext cx="7729728" cy="1188720"/>
          </a:xfrm>
        </p:spPr>
        <p:txBody>
          <a:bodyPr/>
          <a:lstStyle/>
          <a:p>
            <a:r>
              <a:rPr lang="en-GB" dirty="0"/>
              <a:t>Ignatius </a:t>
            </a:r>
            <a:r>
              <a:rPr lang="en-GB" dirty="0" err="1"/>
              <a:t>sancho</a:t>
            </a:r>
            <a:endParaRPr lang="en-GB" dirty="0"/>
          </a:p>
        </p:txBody>
      </p:sp>
      <p:pic>
        <p:nvPicPr>
          <p:cNvPr id="4" name="Picture 3"/>
          <p:cNvPicPr>
            <a:picLocks noChangeAspect="1"/>
          </p:cNvPicPr>
          <p:nvPr/>
        </p:nvPicPr>
        <p:blipFill>
          <a:blip r:embed="rId2"/>
          <a:stretch>
            <a:fillRect/>
          </a:stretch>
        </p:blipFill>
        <p:spPr>
          <a:xfrm>
            <a:off x="1127936" y="1619026"/>
            <a:ext cx="3815952" cy="4571999"/>
          </a:xfrm>
          <a:prstGeom prst="rect">
            <a:avLst/>
          </a:prstGeom>
          <a:ln w="19050">
            <a:solidFill>
              <a:schemeClr val="tx1"/>
            </a:solidFill>
          </a:ln>
        </p:spPr>
      </p:pic>
      <p:sp>
        <p:nvSpPr>
          <p:cNvPr id="3" name="TextBox 2"/>
          <p:cNvSpPr txBox="1"/>
          <p:nvPr/>
        </p:nvSpPr>
        <p:spPr>
          <a:xfrm>
            <a:off x="1127936" y="6211669"/>
            <a:ext cx="4002864" cy="646331"/>
          </a:xfrm>
          <a:prstGeom prst="rect">
            <a:avLst/>
          </a:prstGeom>
          <a:noFill/>
        </p:spPr>
        <p:txBody>
          <a:bodyPr wrap="square" rtlCol="0">
            <a:spAutoFit/>
          </a:bodyPr>
          <a:lstStyle/>
          <a:p>
            <a:r>
              <a:rPr lang="en-GB" dirty="0" smtClean="0"/>
              <a:t>Thomas Gainsborough, ‘Portrait of Ignatius Sancho’ (1768)</a:t>
            </a:r>
            <a:endParaRPr lang="en-GB" dirty="0"/>
          </a:p>
        </p:txBody>
      </p:sp>
      <p:pic>
        <p:nvPicPr>
          <p:cNvPr id="5" name="Picture 4"/>
          <p:cNvPicPr>
            <a:picLocks noChangeAspect="1"/>
          </p:cNvPicPr>
          <p:nvPr/>
        </p:nvPicPr>
        <p:blipFill rotWithShape="1">
          <a:blip r:embed="rId3"/>
          <a:srcRect r="7802" b="17334"/>
          <a:stretch/>
        </p:blipFill>
        <p:spPr>
          <a:xfrm>
            <a:off x="6350000" y="1810434"/>
            <a:ext cx="3302000" cy="4724400"/>
          </a:xfrm>
          <a:prstGeom prst="rect">
            <a:avLst/>
          </a:prstGeom>
          <a:ln w="19050">
            <a:solidFill>
              <a:schemeClr val="tx1"/>
            </a:solidFill>
          </a:ln>
        </p:spPr>
      </p:pic>
      <p:sp>
        <p:nvSpPr>
          <p:cNvPr id="6" name="TextBox 5"/>
          <p:cNvSpPr txBox="1"/>
          <p:nvPr/>
        </p:nvSpPr>
        <p:spPr>
          <a:xfrm>
            <a:off x="9865037" y="5867859"/>
            <a:ext cx="1577663" cy="646331"/>
          </a:xfrm>
          <a:prstGeom prst="rect">
            <a:avLst/>
          </a:prstGeom>
          <a:noFill/>
        </p:spPr>
        <p:txBody>
          <a:bodyPr wrap="square" rtlCol="0">
            <a:spAutoFit/>
          </a:bodyPr>
          <a:lstStyle/>
          <a:p>
            <a:r>
              <a:rPr lang="en-GB" dirty="0" smtClean="0"/>
              <a:t>A letter in Sancho’s hand</a:t>
            </a:r>
            <a:endParaRPr lang="en-GB" dirty="0"/>
          </a:p>
        </p:txBody>
      </p:sp>
    </p:spTree>
    <p:extLst>
      <p:ext uri="{BB962C8B-B14F-4D97-AF65-F5344CB8AC3E}">
        <p14:creationId xmlns:p14="http://schemas.microsoft.com/office/powerpoint/2010/main" val="3425562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EEF288-A97C-4F80-AF44-FADC7D1599D2}"/>
              </a:ext>
            </a:extLst>
          </p:cNvPr>
          <p:cNvSpPr>
            <a:spLocks noGrp="1"/>
          </p:cNvSpPr>
          <p:nvPr>
            <p:ph type="title"/>
          </p:nvPr>
        </p:nvSpPr>
        <p:spPr>
          <a:xfrm>
            <a:off x="2231136" y="278892"/>
            <a:ext cx="7729728" cy="1188720"/>
          </a:xfrm>
        </p:spPr>
        <p:txBody>
          <a:bodyPr/>
          <a:lstStyle/>
          <a:p>
            <a:r>
              <a:rPr lang="en-GB" dirty="0"/>
              <a:t>Phillis </a:t>
            </a:r>
            <a:r>
              <a:rPr lang="en-GB" dirty="0" err="1"/>
              <a:t>wheatley</a:t>
            </a:r>
            <a:endParaRPr lang="en-GB" dirty="0"/>
          </a:p>
        </p:txBody>
      </p:sp>
      <p:pic>
        <p:nvPicPr>
          <p:cNvPr id="3" name="Picture 2"/>
          <p:cNvPicPr>
            <a:picLocks noChangeAspect="1"/>
          </p:cNvPicPr>
          <p:nvPr/>
        </p:nvPicPr>
        <p:blipFill rotWithShape="1">
          <a:blip r:embed="rId2"/>
          <a:srcRect l="2374" t="2778" r="2374" b="3147"/>
          <a:stretch/>
        </p:blipFill>
        <p:spPr>
          <a:xfrm>
            <a:off x="2911475" y="1803588"/>
            <a:ext cx="6369050" cy="4800412"/>
          </a:xfrm>
          <a:prstGeom prst="rect">
            <a:avLst/>
          </a:prstGeom>
          <a:ln w="19050">
            <a:solidFill>
              <a:schemeClr val="tx1"/>
            </a:solidFill>
          </a:ln>
        </p:spPr>
      </p:pic>
    </p:spTree>
    <p:extLst>
      <p:ext uri="{BB962C8B-B14F-4D97-AF65-F5344CB8AC3E}">
        <p14:creationId xmlns:p14="http://schemas.microsoft.com/office/powerpoint/2010/main" val="1408951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1135" y="304292"/>
            <a:ext cx="7729728" cy="1188720"/>
          </a:xfrm>
        </p:spPr>
        <p:txBody>
          <a:bodyPr/>
          <a:lstStyle/>
          <a:p>
            <a:r>
              <a:rPr lang="en-GB" dirty="0"/>
              <a:t>Authenticity and agency: the </a:t>
            </a:r>
            <a:r>
              <a:rPr lang="en-GB" dirty="0" err="1"/>
              <a:t>wheatley</a:t>
            </a:r>
            <a:r>
              <a:rPr lang="en-GB" dirty="0"/>
              <a:t> </a:t>
            </a:r>
            <a:r>
              <a:rPr lang="en-GB" dirty="0" smtClean="0"/>
              <a:t>front material</a:t>
            </a:r>
            <a:endParaRPr lang="en-GB" dirty="0"/>
          </a:p>
        </p:txBody>
      </p:sp>
      <p:pic>
        <p:nvPicPr>
          <p:cNvPr id="5" name="Picture 4"/>
          <p:cNvPicPr>
            <a:picLocks noChangeAspect="1"/>
          </p:cNvPicPr>
          <p:nvPr/>
        </p:nvPicPr>
        <p:blipFill rotWithShape="1">
          <a:blip r:embed="rId2"/>
          <a:srcRect t="-1" b="10784"/>
          <a:stretch/>
        </p:blipFill>
        <p:spPr>
          <a:xfrm>
            <a:off x="1899278" y="1708982"/>
            <a:ext cx="3155322" cy="4945818"/>
          </a:xfrm>
          <a:prstGeom prst="rect">
            <a:avLst/>
          </a:prstGeom>
          <a:ln w="19050">
            <a:solidFill>
              <a:schemeClr val="tx1"/>
            </a:solidFill>
          </a:ln>
        </p:spPr>
      </p:pic>
      <p:sp>
        <p:nvSpPr>
          <p:cNvPr id="6" name="TextBox 5"/>
          <p:cNvSpPr txBox="1"/>
          <p:nvPr/>
        </p:nvSpPr>
        <p:spPr>
          <a:xfrm>
            <a:off x="5892799" y="1765845"/>
            <a:ext cx="4762501" cy="4832092"/>
          </a:xfrm>
          <a:prstGeom prst="rect">
            <a:avLst/>
          </a:prstGeom>
          <a:noFill/>
        </p:spPr>
        <p:txBody>
          <a:bodyPr wrap="square" rtlCol="0">
            <a:spAutoFit/>
          </a:bodyPr>
          <a:lstStyle/>
          <a:p>
            <a:r>
              <a:rPr lang="en-GB" sz="2200" dirty="0" smtClean="0"/>
              <a:t>‘As it has been repeatedly suggested to the Publisher, by Persons, who have seen the Manuscript, that Number would be ready to suspect that they were not really the Writings of PHILLIS, he has procured the following Attestation…</a:t>
            </a:r>
          </a:p>
          <a:p>
            <a:endParaRPr lang="en-GB" sz="2200" dirty="0"/>
          </a:p>
          <a:p>
            <a:r>
              <a:rPr lang="en-GB" sz="2200" dirty="0" smtClean="0"/>
              <a:t>We whose Names are under-written, so assure the World, that the POEMS specified in the following page, were (as we verily believed) written by Phillis, a young Negro girl, who was but a few Years since, brought an uncultivated Barbarian from </a:t>
            </a:r>
            <a:r>
              <a:rPr lang="en-GB" sz="2200" i="1" dirty="0" smtClean="0"/>
              <a:t>Africa</a:t>
            </a:r>
            <a:r>
              <a:rPr lang="en-GB" sz="2200" dirty="0" smtClean="0"/>
              <a:t>…’</a:t>
            </a:r>
            <a:endParaRPr lang="en-GB" sz="2200" dirty="0"/>
          </a:p>
        </p:txBody>
      </p:sp>
    </p:spTree>
    <p:extLst>
      <p:ext uri="{BB962C8B-B14F-4D97-AF65-F5344CB8AC3E}">
        <p14:creationId xmlns:p14="http://schemas.microsoft.com/office/powerpoint/2010/main" val="1448998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2D86225-978E-4291-95C7-D82235B3E9AB}"/>
              </a:ext>
            </a:extLst>
          </p:cNvPr>
          <p:cNvPicPr>
            <a:picLocks noChangeAspect="1"/>
          </p:cNvPicPr>
          <p:nvPr/>
        </p:nvPicPr>
        <p:blipFill rotWithShape="1">
          <a:blip r:embed="rId2"/>
          <a:srcRect l="7639" t="7287" r="7558" b="24806"/>
          <a:stretch/>
        </p:blipFill>
        <p:spPr>
          <a:xfrm>
            <a:off x="282026" y="1219199"/>
            <a:ext cx="3748671" cy="4731753"/>
          </a:xfrm>
          <a:prstGeom prst="rect">
            <a:avLst/>
          </a:prstGeom>
          <a:ln w="19050">
            <a:solidFill>
              <a:schemeClr val="tx1"/>
            </a:solidFill>
          </a:ln>
        </p:spPr>
      </p:pic>
      <p:sp>
        <p:nvSpPr>
          <p:cNvPr id="7" name="Rectangle 6">
            <a:extLst>
              <a:ext uri="{FF2B5EF4-FFF2-40B4-BE49-F238E27FC236}">
                <a16:creationId xmlns:a16="http://schemas.microsoft.com/office/drawing/2014/main" xmlns="" id="{B88496B6-32CC-42DF-A5E2-0FCE91CE330A}"/>
              </a:ext>
            </a:extLst>
          </p:cNvPr>
          <p:cNvSpPr/>
          <p:nvPr/>
        </p:nvSpPr>
        <p:spPr>
          <a:xfrm>
            <a:off x="5971607" y="3244334"/>
            <a:ext cx="248786" cy="369332"/>
          </a:xfrm>
          <a:prstGeom prst="rect">
            <a:avLst/>
          </a:prstGeom>
        </p:spPr>
        <p:txBody>
          <a:bodyPr wrap="none">
            <a:spAutoFit/>
          </a:bodyPr>
          <a:lstStyle/>
          <a:p>
            <a:r>
              <a:rPr lang="en-GB" dirty="0"/>
              <a:t> </a:t>
            </a:r>
          </a:p>
        </p:txBody>
      </p:sp>
      <p:pic>
        <p:nvPicPr>
          <p:cNvPr id="3" name="Picture 2"/>
          <p:cNvPicPr>
            <a:picLocks noChangeAspect="1"/>
          </p:cNvPicPr>
          <p:nvPr/>
        </p:nvPicPr>
        <p:blipFill>
          <a:blip r:embed="rId3"/>
          <a:stretch>
            <a:fillRect/>
          </a:stretch>
        </p:blipFill>
        <p:spPr>
          <a:xfrm>
            <a:off x="8274003" y="1219199"/>
            <a:ext cx="3785403" cy="4731753"/>
          </a:xfrm>
          <a:prstGeom prst="rect">
            <a:avLst/>
          </a:prstGeom>
          <a:ln w="19050">
            <a:solidFill>
              <a:schemeClr val="tx1"/>
            </a:solidFill>
          </a:ln>
        </p:spPr>
      </p:pic>
      <p:sp>
        <p:nvSpPr>
          <p:cNvPr id="2" name="TextBox 1"/>
          <p:cNvSpPr txBox="1"/>
          <p:nvPr/>
        </p:nvSpPr>
        <p:spPr>
          <a:xfrm>
            <a:off x="550992" y="6056699"/>
            <a:ext cx="3210738" cy="369332"/>
          </a:xfrm>
          <a:prstGeom prst="rect">
            <a:avLst/>
          </a:prstGeom>
          <a:noFill/>
        </p:spPr>
        <p:txBody>
          <a:bodyPr wrap="square" rtlCol="0">
            <a:spAutoFit/>
          </a:bodyPr>
          <a:lstStyle/>
          <a:p>
            <a:pPr algn="ctr"/>
            <a:r>
              <a:rPr lang="en-GB" dirty="0" smtClean="0"/>
              <a:t>Phillis Wheatley (frontispiece)</a:t>
            </a:r>
            <a:endParaRPr lang="en-GB" dirty="0"/>
          </a:p>
        </p:txBody>
      </p:sp>
      <p:pic>
        <p:nvPicPr>
          <p:cNvPr id="5" name="Picture 4"/>
          <p:cNvPicPr>
            <a:picLocks noChangeAspect="1"/>
          </p:cNvPicPr>
          <p:nvPr/>
        </p:nvPicPr>
        <p:blipFill>
          <a:blip r:embed="rId4"/>
          <a:stretch>
            <a:fillRect/>
          </a:stretch>
        </p:blipFill>
        <p:spPr>
          <a:xfrm>
            <a:off x="4278014" y="1216388"/>
            <a:ext cx="3748671" cy="4734564"/>
          </a:xfrm>
          <a:prstGeom prst="rect">
            <a:avLst/>
          </a:prstGeom>
          <a:ln w="19050">
            <a:solidFill>
              <a:schemeClr val="tx1"/>
            </a:solidFill>
          </a:ln>
        </p:spPr>
      </p:pic>
      <p:sp>
        <p:nvSpPr>
          <p:cNvPr id="6" name="TextBox 5"/>
          <p:cNvSpPr txBox="1"/>
          <p:nvPr/>
        </p:nvSpPr>
        <p:spPr>
          <a:xfrm>
            <a:off x="4381500" y="6052066"/>
            <a:ext cx="3429000" cy="646331"/>
          </a:xfrm>
          <a:prstGeom prst="rect">
            <a:avLst/>
          </a:prstGeom>
          <a:noFill/>
        </p:spPr>
        <p:txBody>
          <a:bodyPr wrap="square" rtlCol="0">
            <a:spAutoFit/>
          </a:bodyPr>
          <a:lstStyle/>
          <a:p>
            <a:pPr algn="ctr"/>
            <a:r>
              <a:rPr lang="en-GB" dirty="0" smtClean="0"/>
              <a:t>Unknown artists, Portrait of Selina Hastings’ (c. 18thc)</a:t>
            </a:r>
            <a:endParaRPr lang="en-GB" dirty="0"/>
          </a:p>
        </p:txBody>
      </p:sp>
      <p:sp>
        <p:nvSpPr>
          <p:cNvPr id="9" name="TextBox 8"/>
          <p:cNvSpPr txBox="1"/>
          <p:nvPr/>
        </p:nvSpPr>
        <p:spPr>
          <a:xfrm>
            <a:off x="8445854" y="6052066"/>
            <a:ext cx="3441700" cy="646331"/>
          </a:xfrm>
          <a:prstGeom prst="rect">
            <a:avLst/>
          </a:prstGeom>
          <a:noFill/>
        </p:spPr>
        <p:txBody>
          <a:bodyPr wrap="square" rtlCol="0">
            <a:spAutoFit/>
          </a:bodyPr>
          <a:lstStyle/>
          <a:p>
            <a:pPr algn="ctr"/>
            <a:r>
              <a:rPr lang="en-GB" dirty="0" smtClean="0"/>
              <a:t>Joshua Reynolds, ‘Portrait of Laurence Sterne’ (1760)</a:t>
            </a:r>
            <a:endParaRPr lang="en-GB" dirty="0"/>
          </a:p>
        </p:txBody>
      </p:sp>
    </p:spTree>
    <p:extLst>
      <p:ext uri="{BB962C8B-B14F-4D97-AF65-F5344CB8AC3E}">
        <p14:creationId xmlns:p14="http://schemas.microsoft.com/office/powerpoint/2010/main" val="129105102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Parcel</Template>
  <TotalTime>1366</TotalTime>
  <Words>1104</Words>
  <Application>Microsoft Office PowerPoint</Application>
  <PresentationFormat>Widescreen</PresentationFormat>
  <Paragraphs>75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Gill Sans MT</vt:lpstr>
      <vt:lpstr>Wingdings</vt:lpstr>
      <vt:lpstr>Parcel</vt:lpstr>
      <vt:lpstr>Self-narration and silence by the ‘othered’</vt:lpstr>
      <vt:lpstr> presence and absence in early modernity</vt:lpstr>
      <vt:lpstr>Black tudors</vt:lpstr>
      <vt:lpstr>Varieties of slavery</vt:lpstr>
      <vt:lpstr>FRANCIS WILLIAMS</vt:lpstr>
      <vt:lpstr>Ignatius sancho</vt:lpstr>
      <vt:lpstr>Phillis wheatley</vt:lpstr>
      <vt:lpstr>Authenticity and agency: the wheatley front material</vt:lpstr>
      <vt:lpstr>PowerPoint Presentation</vt:lpstr>
      <vt:lpstr>The Legal position of slaves</vt:lpstr>
      <vt:lpstr>Hegel and The master/slave dialectic</vt:lpstr>
      <vt:lpstr>How to write a ‘slave narrative’</vt:lpstr>
      <vt:lpstr>PowerPoint Presentation</vt:lpstr>
      <vt:lpstr>James C. Scott: Dominant and Hidden transcripts</vt:lpstr>
      <vt:lpstr>Secondary bibliography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Self-narration and silence</dc:title>
  <dc:creator>Imogen Peck</dc:creator>
  <cp:lastModifiedBy>Peck, Imogen</cp:lastModifiedBy>
  <cp:revision>52</cp:revision>
  <dcterms:created xsi:type="dcterms:W3CDTF">2018-09-24T10:37:56Z</dcterms:created>
  <dcterms:modified xsi:type="dcterms:W3CDTF">2018-10-12T16:36:39Z</dcterms:modified>
</cp:coreProperties>
</file>