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8" r:id="rId1"/>
  </p:sldMasterIdLst>
  <p:sldIdLst>
    <p:sldId id="256" r:id="rId2"/>
    <p:sldId id="257" r:id="rId3"/>
    <p:sldId id="260" r:id="rId4"/>
    <p:sldId id="262" r:id="rId5"/>
    <p:sldId id="264" r:id="rId6"/>
    <p:sldId id="259" r:id="rId7"/>
    <p:sldId id="266" r:id="rId8"/>
    <p:sldId id="261" r:id="rId9"/>
    <p:sldId id="265" r:id="rId10"/>
    <p:sldId id="268" r:id="rId11"/>
    <p:sldId id="267" r:id="rId12"/>
    <p:sldId id="269" r:id="rId13"/>
    <p:sldId id="271" r:id="rId14"/>
    <p:sldId id="258" r:id="rId15"/>
    <p:sldId id="270" r:id="rId16"/>
    <p:sldId id="263" r:id="rId17"/>
    <p:sldId id="277" r:id="rId18"/>
    <p:sldId id="278" r:id="rId19"/>
    <p:sldId id="279" r:id="rId20"/>
    <p:sldId id="276" r:id="rId21"/>
    <p:sldId id="273" r:id="rId22"/>
    <p:sldId id="274" r:id="rId23"/>
    <p:sldId id="275" r:id="rId24"/>
    <p:sldId id="280"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94"/>
  </p:normalViewPr>
  <p:slideViewPr>
    <p:cSldViewPr snapToGrid="0" snapToObjects="1">
      <p:cViewPr varScale="1">
        <p:scale>
          <a:sx n="90" d="100"/>
          <a:sy n="90" d="100"/>
        </p:scale>
        <p:origin x="54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3/7/2019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50226270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3/7/2019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332697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3/7/2019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431501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smtClean="0"/>
              <a:t>3/7/2019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108584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smtClean="0"/>
              <a:t>3/7/2019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5751501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smtClean="0"/>
              <a:t>3/7/2019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948793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smtClean="0"/>
              <a:t>3/7/2019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01476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3/7/2019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018689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3/7/2019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873372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1BE4249-C0D0-4B06-8692-E8BB871AF643}" type="datetimeFigureOut">
              <a:rPr lang="en-US" smtClean="0"/>
              <a:t>3/7/2019</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478772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042B0DB6-F5C7-45FB-8CF3-31B45F9C2DAC}" type="datetimeFigureOut">
              <a:rPr lang="en-US" smtClean="0"/>
              <a:t>3/7/2019</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671741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smtClean="0"/>
              <a:t>3/7/2019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91884665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file:////var/folders/g2/b064_4cx1l1_nkps7mwl3gw80000gp/T/com.microsoft.Word/WebArchiveCopyPasteTempFiles/AN00110836_001_l.jp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8A46F-6AD1-BD41-BC06-736BC144D6CA}"/>
              </a:ext>
            </a:extLst>
          </p:cNvPr>
          <p:cNvSpPr>
            <a:spLocks noGrp="1"/>
          </p:cNvSpPr>
          <p:nvPr>
            <p:ph type="ctrTitle"/>
          </p:nvPr>
        </p:nvSpPr>
        <p:spPr/>
        <p:txBody>
          <a:bodyPr/>
          <a:lstStyle/>
          <a:p>
            <a:r>
              <a:rPr lang="en-US" dirty="0"/>
              <a:t>Order  and change</a:t>
            </a:r>
          </a:p>
        </p:txBody>
      </p:sp>
      <p:sp>
        <p:nvSpPr>
          <p:cNvPr id="3" name="Subtitle 2">
            <a:extLst>
              <a:ext uri="{FF2B5EF4-FFF2-40B4-BE49-F238E27FC236}">
                <a16:creationId xmlns:a16="http://schemas.microsoft.com/office/drawing/2014/main" id="{6F2C8858-9ADF-CC44-8AE2-1EB167969664}"/>
              </a:ext>
            </a:extLst>
          </p:cNvPr>
          <p:cNvSpPr>
            <a:spLocks noGrp="1"/>
          </p:cNvSpPr>
          <p:nvPr>
            <p:ph type="subTitle" idx="1"/>
          </p:nvPr>
        </p:nvSpPr>
        <p:spPr/>
        <p:txBody>
          <a:bodyPr/>
          <a:lstStyle/>
          <a:p>
            <a:r>
              <a:rPr lang="en-US" dirty="0" err="1"/>
              <a:t>Dr</a:t>
            </a:r>
            <a:r>
              <a:rPr lang="en-US" dirty="0"/>
              <a:t> Imogen Peck</a:t>
            </a:r>
          </a:p>
          <a:p>
            <a:r>
              <a:rPr lang="en-US" dirty="0"/>
              <a:t>University of Warwick</a:t>
            </a:r>
          </a:p>
        </p:txBody>
      </p:sp>
    </p:spTree>
    <p:extLst>
      <p:ext uri="{BB962C8B-B14F-4D97-AF65-F5344CB8AC3E}">
        <p14:creationId xmlns:p14="http://schemas.microsoft.com/office/powerpoint/2010/main" val="3334685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0DC87395-28E6-F743-9E3D-503C68B00B33}"/>
              </a:ext>
            </a:extLst>
          </p:cNvPr>
          <p:cNvSpPr>
            <a:spLocks noChangeArrowheads="1"/>
          </p:cNvSpPr>
          <p:nvPr/>
        </p:nvSpPr>
        <p:spPr bwMode="auto">
          <a:xfrm>
            <a:off x="0" y="-1"/>
            <a:ext cx="621368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FEA9672C-75F9-D047-8DC5-807B70B33C66}"/>
              </a:ext>
            </a:extLst>
          </p:cNvPr>
          <p:cNvSpPr txBox="1"/>
          <p:nvPr/>
        </p:nvSpPr>
        <p:spPr>
          <a:xfrm>
            <a:off x="4829074" y="5662617"/>
            <a:ext cx="4436076" cy="1107996"/>
          </a:xfrm>
          <a:prstGeom prst="rect">
            <a:avLst/>
          </a:prstGeom>
          <a:noFill/>
        </p:spPr>
        <p:txBody>
          <a:bodyPr wrap="square" rtlCol="0">
            <a:spAutoFit/>
          </a:bodyPr>
          <a:lstStyle/>
          <a:p>
            <a:r>
              <a:rPr lang="en-GB" sz="2200" dirty="0">
                <a:solidFill>
                  <a:schemeClr val="bg1"/>
                </a:solidFill>
              </a:rPr>
              <a:t>‘Don </a:t>
            </a:r>
            <a:r>
              <a:rPr lang="en-GB" sz="2200" dirty="0" err="1">
                <a:solidFill>
                  <a:schemeClr val="bg1"/>
                </a:solidFill>
              </a:rPr>
              <a:t>Dismallo</a:t>
            </a:r>
            <a:r>
              <a:rPr lang="en-GB" sz="2200" dirty="0">
                <a:solidFill>
                  <a:schemeClr val="bg1"/>
                </a:solidFill>
              </a:rPr>
              <a:t>, After an Absence of Sixteen Years, Embracing his Beautiful Vision’ (1790)</a:t>
            </a:r>
            <a:endParaRPr lang="en-US" sz="2200" dirty="0">
              <a:solidFill>
                <a:schemeClr val="bg1"/>
              </a:solidFill>
            </a:endParaRPr>
          </a:p>
        </p:txBody>
      </p:sp>
      <p:pic>
        <p:nvPicPr>
          <p:cNvPr id="5" name="Content Placeholder 4">
            <a:extLst>
              <a:ext uri="{FF2B5EF4-FFF2-40B4-BE49-F238E27FC236}">
                <a16:creationId xmlns:a16="http://schemas.microsoft.com/office/drawing/2014/main" id="{F5338955-1C24-9942-91D7-6E46A263B01F}"/>
              </a:ext>
            </a:extLst>
          </p:cNvPr>
          <p:cNvPicPr>
            <a:picLocks noChangeAspect="1"/>
          </p:cNvPicPr>
          <p:nvPr/>
        </p:nvPicPr>
        <p:blipFill>
          <a:blip r:embed="rId2"/>
          <a:stretch>
            <a:fillRect/>
          </a:stretch>
        </p:blipFill>
        <p:spPr>
          <a:xfrm>
            <a:off x="-1" y="0"/>
            <a:ext cx="4572001" cy="6858000"/>
          </a:xfrm>
          <a:prstGeom prst="rect">
            <a:avLst/>
          </a:prstGeom>
        </p:spPr>
      </p:pic>
      <p:sp>
        <p:nvSpPr>
          <p:cNvPr id="2" name="Rectangle 1">
            <a:extLst>
              <a:ext uri="{FF2B5EF4-FFF2-40B4-BE49-F238E27FC236}">
                <a16:creationId xmlns:a16="http://schemas.microsoft.com/office/drawing/2014/main" id="{E39112BD-9CA2-BB41-B281-96D6A5CFB8DD}"/>
              </a:ext>
            </a:extLst>
          </p:cNvPr>
          <p:cNvSpPr/>
          <p:nvPr/>
        </p:nvSpPr>
        <p:spPr>
          <a:xfrm>
            <a:off x="4975418" y="539695"/>
            <a:ext cx="6096000" cy="3477875"/>
          </a:xfrm>
          <a:prstGeom prst="rect">
            <a:avLst/>
          </a:prstGeom>
        </p:spPr>
        <p:txBody>
          <a:bodyPr>
            <a:spAutoFit/>
          </a:bodyPr>
          <a:lstStyle/>
          <a:p>
            <a:r>
              <a:rPr lang="en-GB" sz="2000" dirty="0">
                <a:solidFill>
                  <a:schemeClr val="bg1"/>
                </a:solidFill>
              </a:rPr>
              <a:t>Christ, </a:t>
            </a:r>
            <a:r>
              <a:rPr lang="en-GB" sz="2000" dirty="0" err="1">
                <a:solidFill>
                  <a:schemeClr val="bg1"/>
                </a:solidFill>
              </a:rPr>
              <a:t>Jasus</a:t>
            </a:r>
            <a:r>
              <a:rPr lang="en-GB" sz="2000" dirty="0">
                <a:solidFill>
                  <a:schemeClr val="bg1"/>
                </a:solidFill>
              </a:rPr>
              <a:t>, what an ass I have been a number of years; to have doted on an old woman – Heavens ! What’s her bacon and eggs to the delicious Dairy  of this celestial Vision</a:t>
            </a:r>
          </a:p>
          <a:p>
            <a:endParaRPr lang="en-GB" sz="2000" dirty="0">
              <a:solidFill>
                <a:schemeClr val="bg1"/>
              </a:solidFill>
            </a:endParaRPr>
          </a:p>
          <a:p>
            <a:r>
              <a:rPr lang="en-GB" sz="2000" dirty="0">
                <a:solidFill>
                  <a:schemeClr val="bg1"/>
                </a:solidFill>
              </a:rPr>
              <a:t>Welcome, thrice welcome to my arms, most renowned </a:t>
            </a:r>
            <a:r>
              <a:rPr lang="en-GB" sz="2000" dirty="0" err="1">
                <a:solidFill>
                  <a:schemeClr val="bg1"/>
                </a:solidFill>
              </a:rPr>
              <a:t>Dismalo</a:t>
            </a:r>
            <a:r>
              <a:rPr lang="en-GB" sz="2000" dirty="0">
                <a:solidFill>
                  <a:schemeClr val="bg1"/>
                </a:solidFill>
              </a:rPr>
              <a:t>, thou pink of </a:t>
            </a:r>
            <a:r>
              <a:rPr lang="en-GB" sz="2000" dirty="0" err="1">
                <a:solidFill>
                  <a:schemeClr val="bg1"/>
                </a:solidFill>
              </a:rPr>
              <a:t>Parnasus</a:t>
            </a:r>
            <a:r>
              <a:rPr lang="en-GB" sz="2000" dirty="0">
                <a:solidFill>
                  <a:schemeClr val="bg1"/>
                </a:solidFill>
              </a:rPr>
              <a:t>, thou Adonis of cavaliers! Thou God of Chivalry, do thou vanquish with the sacred spear, great Hero and give me to grasp thy invincible </a:t>
            </a:r>
            <a:r>
              <a:rPr lang="en-GB" sz="2000" dirty="0" err="1">
                <a:solidFill>
                  <a:schemeClr val="bg1"/>
                </a:solidFill>
              </a:rPr>
              <a:t>shillelee</a:t>
            </a:r>
            <a:r>
              <a:rPr lang="en-GB" sz="2000" dirty="0">
                <a:solidFill>
                  <a:schemeClr val="bg1"/>
                </a:solidFill>
              </a:rPr>
              <a:t>, more powerful than the sword of Rinaldo, or that terrible Talisman the Truncheon of </a:t>
            </a:r>
            <a:r>
              <a:rPr lang="en-GB" sz="2000" dirty="0" err="1">
                <a:solidFill>
                  <a:schemeClr val="bg1"/>
                </a:solidFill>
              </a:rPr>
              <a:t>Marlborogh</a:t>
            </a:r>
            <a:endParaRPr lang="en-GB" sz="2000" dirty="0">
              <a:solidFill>
                <a:schemeClr val="bg1"/>
              </a:solidFill>
            </a:endParaRPr>
          </a:p>
        </p:txBody>
      </p:sp>
    </p:spTree>
    <p:extLst>
      <p:ext uri="{BB962C8B-B14F-4D97-AF65-F5344CB8AC3E}">
        <p14:creationId xmlns:p14="http://schemas.microsoft.com/office/powerpoint/2010/main" val="315685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On Marie Antoinette</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1646426" y="2022627"/>
            <a:ext cx="9435703" cy="4367955"/>
          </a:xfrm>
        </p:spPr>
        <p:txBody>
          <a:bodyPr>
            <a:normAutofit fontScale="92500"/>
          </a:bodyPr>
          <a:lstStyle/>
          <a:p>
            <a:r>
              <a:rPr lang="en-GB" sz="2200" b="1" dirty="0">
                <a:solidFill>
                  <a:schemeClr val="bg1"/>
                </a:solidFill>
              </a:rPr>
              <a:t>‘It is now sixteen or seventeen years since I saw the queen of France, then the dauphiness, at Versailles; and surely never lighted on this orb, which she hardly seemed to touch, a more delightful vision. I saw her just above the horizon, decorating and cheering the elevated sphere she just began to move in; glittering like the morning star, full of life, and </a:t>
            </a:r>
            <a:r>
              <a:rPr lang="en-GB" sz="2200" b="1" dirty="0" err="1">
                <a:solidFill>
                  <a:schemeClr val="bg1"/>
                </a:solidFill>
              </a:rPr>
              <a:t>splendor</a:t>
            </a:r>
            <a:r>
              <a:rPr lang="en-GB" sz="2200" b="1" dirty="0">
                <a:solidFill>
                  <a:schemeClr val="bg1"/>
                </a:solidFill>
              </a:rPr>
              <a:t>, and joy.</a:t>
            </a:r>
            <a:r>
              <a:rPr lang="en-GB" sz="2200" dirty="0">
                <a:solidFill>
                  <a:schemeClr val="bg1"/>
                </a:solidFill>
              </a:rPr>
              <a:t> Oh! what a revolution! and what an heart must I have, to contemplate without emotion that elevation and that fall! Little did I dream when she added titles of veneration to those of enthusiastic, distant, respectful love, that she should ever be obliged to carry the sharp antidote against disgrace concealed in that bosom; little did I dream that I should have lived to see such disasters fallen upon her in a nation of gallant men, in a nation of men of honour and of cavaliers. I thought ten thousand swords must have leaped from their scabbards to avenge even a look that threatened her with insult. But the age of chivalry is gone. That of sophisters, </a:t>
            </a:r>
            <a:r>
              <a:rPr lang="en-GB" sz="2200" dirty="0" err="1">
                <a:solidFill>
                  <a:schemeClr val="bg1"/>
                </a:solidFill>
              </a:rPr>
              <a:t>oeconomists</a:t>
            </a:r>
            <a:r>
              <a:rPr lang="en-GB" sz="2200" dirty="0">
                <a:solidFill>
                  <a:schemeClr val="bg1"/>
                </a:solidFill>
              </a:rPr>
              <a:t>, and calculators, has succeeded; and the glory of Europe is extinguished for ever’. </a:t>
            </a:r>
          </a:p>
          <a:p>
            <a:endParaRPr lang="en-US" dirty="0">
              <a:solidFill>
                <a:srgbClr val="404040"/>
              </a:solidFill>
            </a:endParaRPr>
          </a:p>
        </p:txBody>
      </p:sp>
    </p:spTree>
    <p:extLst>
      <p:ext uri="{BB962C8B-B14F-4D97-AF65-F5344CB8AC3E}">
        <p14:creationId xmlns:p14="http://schemas.microsoft.com/office/powerpoint/2010/main" val="1432425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0DC87395-28E6-F743-9E3D-503C68B00B33}"/>
              </a:ext>
            </a:extLst>
          </p:cNvPr>
          <p:cNvSpPr>
            <a:spLocks noChangeArrowheads="1"/>
          </p:cNvSpPr>
          <p:nvPr/>
        </p:nvSpPr>
        <p:spPr bwMode="auto">
          <a:xfrm>
            <a:off x="0" y="-1"/>
            <a:ext cx="621368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B1102AA8-F547-2E41-8DEE-76FA341DAF46}"/>
              </a:ext>
            </a:extLst>
          </p:cNvPr>
          <p:cNvPicPr>
            <a:picLocks noChangeAspect="1"/>
          </p:cNvPicPr>
          <p:nvPr/>
        </p:nvPicPr>
        <p:blipFill>
          <a:blip r:embed="rId2"/>
          <a:stretch>
            <a:fillRect/>
          </a:stretch>
        </p:blipFill>
        <p:spPr>
          <a:xfrm>
            <a:off x="0" y="-1"/>
            <a:ext cx="12192000" cy="6291471"/>
          </a:xfrm>
          <a:prstGeom prst="rect">
            <a:avLst/>
          </a:prstGeom>
        </p:spPr>
      </p:pic>
      <p:sp>
        <p:nvSpPr>
          <p:cNvPr id="2" name="Rectangle 1">
            <a:extLst>
              <a:ext uri="{FF2B5EF4-FFF2-40B4-BE49-F238E27FC236}">
                <a16:creationId xmlns:a16="http://schemas.microsoft.com/office/drawing/2014/main" id="{761B04CE-8C63-F447-B7EC-FEB729D837A2}"/>
              </a:ext>
            </a:extLst>
          </p:cNvPr>
          <p:cNvSpPr/>
          <p:nvPr/>
        </p:nvSpPr>
        <p:spPr>
          <a:xfrm>
            <a:off x="458926" y="6356780"/>
            <a:ext cx="11509513" cy="369332"/>
          </a:xfrm>
          <a:prstGeom prst="rect">
            <a:avLst/>
          </a:prstGeom>
        </p:spPr>
        <p:txBody>
          <a:bodyPr wrap="square">
            <a:spAutoFit/>
          </a:bodyPr>
          <a:lstStyle/>
          <a:p>
            <a:r>
              <a:rPr lang="en-GB" dirty="0">
                <a:solidFill>
                  <a:schemeClr val="bg1"/>
                </a:solidFill>
              </a:rPr>
              <a:t>H M Williams; R Price; A L </a:t>
            </a:r>
            <a:r>
              <a:rPr lang="en-GB" dirty="0" err="1">
                <a:solidFill>
                  <a:schemeClr val="bg1"/>
                </a:solidFill>
              </a:rPr>
              <a:t>Barbauld</a:t>
            </a:r>
            <a:r>
              <a:rPr lang="en-GB" dirty="0">
                <a:solidFill>
                  <a:schemeClr val="bg1"/>
                </a:solidFill>
              </a:rPr>
              <a:t>; BURKE; Sheridan; BRITANNIA; GALLICA; Bastille prisoner; H Tooke; C Macaulay</a:t>
            </a:r>
            <a:endParaRPr lang="en-US" dirty="0">
              <a:solidFill>
                <a:schemeClr val="bg1"/>
              </a:solidFill>
            </a:endParaRPr>
          </a:p>
        </p:txBody>
      </p:sp>
    </p:spTree>
    <p:extLst>
      <p:ext uri="{BB962C8B-B14F-4D97-AF65-F5344CB8AC3E}">
        <p14:creationId xmlns:p14="http://schemas.microsoft.com/office/powerpoint/2010/main" val="1139838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A774AA8-6E8A-D548-9A6A-9DE6E86CD5CE}"/>
              </a:ext>
            </a:extLst>
          </p:cNvPr>
          <p:cNvPicPr>
            <a:picLocks noChangeAspect="1"/>
          </p:cNvPicPr>
          <p:nvPr/>
        </p:nvPicPr>
        <p:blipFill rotWithShape="1">
          <a:blip r:embed="rId2"/>
          <a:srcRect l="16422" r="5266" b="-1"/>
          <a:stretch/>
        </p:blipFill>
        <p:spPr>
          <a:xfrm>
            <a:off x="20" y="10"/>
            <a:ext cx="7537684" cy="6857990"/>
          </a:xfrm>
          <a:prstGeom prst="rect">
            <a:avLst/>
          </a:prstGeom>
        </p:spPr>
      </p:pic>
      <p:sp>
        <p:nvSpPr>
          <p:cNvPr id="11" name="Rectangle 10">
            <a:extLst>
              <a:ext uri="{FF2B5EF4-FFF2-40B4-BE49-F238E27FC236}">
                <a16:creationId xmlns:a16="http://schemas.microsoft.com/office/drawing/2014/main" id="{2DC18BC7-5FF5-42FD-8163-C0D34837F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6740"/>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6EF9E3E-B73C-D147-BA1A-4998B30E17D1}"/>
              </a:ext>
            </a:extLst>
          </p:cNvPr>
          <p:cNvSpPr txBox="1"/>
          <p:nvPr/>
        </p:nvSpPr>
        <p:spPr>
          <a:xfrm>
            <a:off x="7648831" y="5404710"/>
            <a:ext cx="4065373" cy="1446550"/>
          </a:xfrm>
          <a:prstGeom prst="rect">
            <a:avLst/>
          </a:prstGeom>
          <a:noFill/>
        </p:spPr>
        <p:txBody>
          <a:bodyPr wrap="square" rtlCol="0">
            <a:spAutoFit/>
          </a:bodyPr>
          <a:lstStyle/>
          <a:p>
            <a:r>
              <a:rPr lang="en-GB" sz="2200" dirty="0">
                <a:solidFill>
                  <a:schemeClr val="bg1"/>
                </a:solidFill>
              </a:rPr>
              <a:t>‘Smelling out a rat; or the </a:t>
            </a:r>
            <a:r>
              <a:rPr lang="en-GB" sz="2200" dirty="0" err="1">
                <a:solidFill>
                  <a:schemeClr val="bg1"/>
                </a:solidFill>
              </a:rPr>
              <a:t>atheistical</a:t>
            </a:r>
            <a:r>
              <a:rPr lang="en-GB" sz="2200" dirty="0">
                <a:solidFill>
                  <a:schemeClr val="bg1"/>
                </a:solidFill>
              </a:rPr>
              <a:t>-revolutionist disturbed in his midnight "calculations” (1790)</a:t>
            </a:r>
            <a:endParaRPr lang="en-US" sz="2200" dirty="0">
              <a:solidFill>
                <a:schemeClr val="bg1"/>
              </a:solidFill>
            </a:endParaRPr>
          </a:p>
        </p:txBody>
      </p:sp>
    </p:spTree>
    <p:extLst>
      <p:ext uri="{BB962C8B-B14F-4D97-AF65-F5344CB8AC3E}">
        <p14:creationId xmlns:p14="http://schemas.microsoft.com/office/powerpoint/2010/main" val="403650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Burke in caricature</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2231136" y="2480106"/>
            <a:ext cx="8779512" cy="2879256"/>
          </a:xfrm>
        </p:spPr>
        <p:txBody>
          <a:bodyPr>
            <a:normAutofit/>
          </a:bodyPr>
          <a:lstStyle/>
          <a:p>
            <a:pPr>
              <a:buClr>
                <a:schemeClr val="bg1"/>
              </a:buClr>
            </a:pPr>
            <a:r>
              <a:rPr lang="en-GB" sz="2200" dirty="0">
                <a:solidFill>
                  <a:schemeClr val="bg1"/>
                </a:solidFill>
              </a:rPr>
              <a:t>Don Quixote</a:t>
            </a:r>
          </a:p>
          <a:p>
            <a:pPr>
              <a:buClr>
                <a:schemeClr val="bg1"/>
              </a:buClr>
            </a:pPr>
            <a:r>
              <a:rPr lang="en-GB" sz="2200" dirty="0">
                <a:solidFill>
                  <a:schemeClr val="bg1"/>
                </a:solidFill>
              </a:rPr>
              <a:t>Tilting at Windmills</a:t>
            </a:r>
          </a:p>
          <a:p>
            <a:pPr>
              <a:buClr>
                <a:schemeClr val="bg1"/>
              </a:buClr>
            </a:pPr>
            <a:r>
              <a:rPr lang="en-GB" sz="2200" dirty="0">
                <a:solidFill>
                  <a:schemeClr val="bg1"/>
                </a:solidFill>
              </a:rPr>
              <a:t>The Age of Chivalry is dead!</a:t>
            </a:r>
          </a:p>
          <a:p>
            <a:pPr>
              <a:buClr>
                <a:schemeClr val="bg1"/>
              </a:buClr>
            </a:pPr>
            <a:r>
              <a:rPr lang="en-GB" sz="2200" dirty="0">
                <a:solidFill>
                  <a:schemeClr val="bg1"/>
                </a:solidFill>
              </a:rPr>
              <a:t>Enthusiasm</a:t>
            </a:r>
          </a:p>
          <a:p>
            <a:pPr>
              <a:buClr>
                <a:schemeClr val="bg1"/>
              </a:buClr>
            </a:pPr>
            <a:r>
              <a:rPr lang="en-GB" sz="2200" dirty="0">
                <a:solidFill>
                  <a:schemeClr val="bg1"/>
                </a:solidFill>
              </a:rPr>
              <a:t>Apostacy</a:t>
            </a:r>
          </a:p>
          <a:p>
            <a:endParaRPr lang="en-US" dirty="0">
              <a:solidFill>
                <a:srgbClr val="404040"/>
              </a:solidFill>
            </a:endParaRPr>
          </a:p>
        </p:txBody>
      </p:sp>
    </p:spTree>
    <p:extLst>
      <p:ext uri="{BB962C8B-B14F-4D97-AF65-F5344CB8AC3E}">
        <p14:creationId xmlns:p14="http://schemas.microsoft.com/office/powerpoint/2010/main" val="21730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Paine’s response to </a:t>
            </a:r>
            <a:r>
              <a:rPr lang="en-US" i="1" dirty="0"/>
              <a:t>reflections</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5326910" y="2002749"/>
            <a:ext cx="6289643" cy="2879256"/>
          </a:xfrm>
        </p:spPr>
        <p:txBody>
          <a:bodyPr>
            <a:noAutofit/>
          </a:bodyPr>
          <a:lstStyle/>
          <a:p>
            <a:r>
              <a:rPr lang="en-GB" sz="2400" dirty="0">
                <a:solidFill>
                  <a:schemeClr val="bg1"/>
                </a:solidFill>
              </a:rPr>
              <a:t>‘As to the tragic paintings by which Mr Burke has outraged his own imagination […] He is not affected by the reality of distress touching his heart, but by the showy resemblance of it striking his imagination. He pities the plumage but forgets the dying bird. Accustomed to kiss the aristocratical hand that has purloined him  from himself, he degenerates into a composition of art, and the genuine soul of nature forsakes him.’  </a:t>
            </a:r>
          </a:p>
          <a:p>
            <a:r>
              <a:rPr lang="en-GB" sz="2400" dirty="0">
                <a:solidFill>
                  <a:schemeClr val="bg1"/>
                </a:solidFill>
              </a:rPr>
              <a:t>Paine, </a:t>
            </a:r>
            <a:r>
              <a:rPr lang="en-GB" sz="2400" i="1" dirty="0">
                <a:solidFill>
                  <a:schemeClr val="bg1"/>
                </a:solidFill>
              </a:rPr>
              <a:t>Rights of Man </a:t>
            </a:r>
            <a:r>
              <a:rPr lang="en-GB" sz="2400" dirty="0">
                <a:solidFill>
                  <a:schemeClr val="bg1"/>
                </a:solidFill>
              </a:rPr>
              <a:t>(1791)</a:t>
            </a:r>
            <a:endParaRPr lang="en-US" sz="2400" i="1" dirty="0">
              <a:solidFill>
                <a:schemeClr val="bg1"/>
              </a:solidFill>
            </a:endParaRPr>
          </a:p>
        </p:txBody>
      </p:sp>
      <p:pic>
        <p:nvPicPr>
          <p:cNvPr id="4" name="Picture 3">
            <a:extLst>
              <a:ext uri="{FF2B5EF4-FFF2-40B4-BE49-F238E27FC236}">
                <a16:creationId xmlns:a16="http://schemas.microsoft.com/office/drawing/2014/main" id="{CC03DC6A-5645-4B6E-A212-F87DCE32B1C2}"/>
              </a:ext>
            </a:extLst>
          </p:cNvPr>
          <p:cNvPicPr>
            <a:picLocks noChangeAspect="1"/>
          </p:cNvPicPr>
          <p:nvPr/>
        </p:nvPicPr>
        <p:blipFill>
          <a:blip r:embed="rId2"/>
          <a:stretch>
            <a:fillRect/>
          </a:stretch>
        </p:blipFill>
        <p:spPr>
          <a:xfrm>
            <a:off x="1713129" y="2220543"/>
            <a:ext cx="3103420" cy="4020339"/>
          </a:xfrm>
          <a:prstGeom prst="rect">
            <a:avLst/>
          </a:prstGeom>
          <a:ln w="19050">
            <a:solidFill>
              <a:schemeClr val="tx1"/>
            </a:solidFill>
          </a:ln>
        </p:spPr>
      </p:pic>
    </p:spTree>
    <p:extLst>
      <p:ext uri="{BB962C8B-B14F-4D97-AF65-F5344CB8AC3E}">
        <p14:creationId xmlns:p14="http://schemas.microsoft.com/office/powerpoint/2010/main" val="2136750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610473"/>
            <a:ext cx="7729728" cy="1188720"/>
          </a:xfrm>
          <a:solidFill>
            <a:schemeClr val="bg1"/>
          </a:solidFill>
        </p:spPr>
        <p:txBody>
          <a:bodyPr>
            <a:normAutofit/>
          </a:bodyPr>
          <a:lstStyle/>
          <a:p>
            <a:r>
              <a:rPr lang="en-US" dirty="0"/>
              <a:t>Iii. Subsequent influence</a:t>
            </a:r>
          </a:p>
        </p:txBody>
      </p:sp>
      <p:sp>
        <p:nvSpPr>
          <p:cNvPr id="3" name="TextBox 2">
            <a:extLst>
              <a:ext uri="{FF2B5EF4-FFF2-40B4-BE49-F238E27FC236}">
                <a16:creationId xmlns:a16="http://schemas.microsoft.com/office/drawing/2014/main" id="{D0650346-0BA5-437D-860A-80D883E2ADE5}"/>
              </a:ext>
            </a:extLst>
          </p:cNvPr>
          <p:cNvSpPr txBox="1"/>
          <p:nvPr/>
        </p:nvSpPr>
        <p:spPr>
          <a:xfrm>
            <a:off x="2231136" y="2392326"/>
            <a:ext cx="8750596"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chemeClr val="bg1"/>
                </a:solidFill>
              </a:rPr>
              <a:t>Very important in shaping a more complex view of society and government; and their connections</a:t>
            </a:r>
          </a:p>
          <a:p>
            <a:pPr marL="285750" indent="-285750">
              <a:buFont typeface="Arial" panose="020B0604020202020204" pitchFamily="34" charset="0"/>
              <a:buChar char="•"/>
            </a:pPr>
            <a:endParaRPr lang="en-GB" sz="2400" dirty="0">
              <a:solidFill>
                <a:schemeClr val="bg1"/>
              </a:solidFill>
            </a:endParaRPr>
          </a:p>
          <a:p>
            <a:pPr marL="285750" indent="-285750">
              <a:buFont typeface="Arial" panose="020B0604020202020204" pitchFamily="34" charset="0"/>
              <a:buChar char="•"/>
            </a:pPr>
            <a:r>
              <a:rPr lang="en-GB" sz="2400" dirty="0">
                <a:solidFill>
                  <a:schemeClr val="bg1"/>
                </a:solidFill>
              </a:rPr>
              <a:t>Forerunner to 19thc ‘conservatism’ </a:t>
            </a:r>
          </a:p>
          <a:p>
            <a:pPr marL="285750" indent="-285750">
              <a:buFont typeface="Arial" panose="020B0604020202020204" pitchFamily="34" charset="0"/>
              <a:buChar char="•"/>
            </a:pPr>
            <a:endParaRPr lang="en-GB" sz="2400" dirty="0">
              <a:solidFill>
                <a:schemeClr val="bg1"/>
              </a:solidFill>
            </a:endParaRPr>
          </a:p>
          <a:p>
            <a:pPr marL="285750" indent="-285750">
              <a:buFont typeface="Arial" panose="020B0604020202020204" pitchFamily="34" charset="0"/>
              <a:buChar char="•"/>
            </a:pPr>
            <a:r>
              <a:rPr lang="en-GB" sz="2400" dirty="0">
                <a:solidFill>
                  <a:schemeClr val="bg1"/>
                </a:solidFill>
              </a:rPr>
              <a:t>Central to 1780s </a:t>
            </a:r>
            <a:r>
              <a:rPr lang="en-GB" sz="2400" dirty="0" err="1">
                <a:solidFill>
                  <a:schemeClr val="bg1"/>
                </a:solidFill>
              </a:rPr>
              <a:t>whiggism</a:t>
            </a:r>
            <a:endParaRPr lang="en-GB" sz="2400" dirty="0">
              <a:solidFill>
                <a:schemeClr val="bg1"/>
              </a:solidFill>
            </a:endParaRPr>
          </a:p>
          <a:p>
            <a:pPr marL="285750" indent="-285750">
              <a:buFont typeface="Arial" panose="020B0604020202020204" pitchFamily="34" charset="0"/>
              <a:buChar char="•"/>
            </a:pPr>
            <a:endParaRPr lang="en-GB" sz="2400" dirty="0">
              <a:solidFill>
                <a:schemeClr val="bg1"/>
              </a:solidFill>
            </a:endParaRPr>
          </a:p>
          <a:p>
            <a:pPr marL="285750" indent="-285750">
              <a:buFont typeface="Arial" panose="020B0604020202020204" pitchFamily="34" charset="0"/>
              <a:buChar char="•"/>
            </a:pPr>
            <a:r>
              <a:rPr lang="en-GB" sz="2400" dirty="0">
                <a:solidFill>
                  <a:schemeClr val="bg1"/>
                </a:solidFill>
              </a:rPr>
              <a:t>Impact on radicals – e.g. Godwin</a:t>
            </a:r>
          </a:p>
        </p:txBody>
      </p:sp>
    </p:spTree>
    <p:extLst>
      <p:ext uri="{BB962C8B-B14F-4D97-AF65-F5344CB8AC3E}">
        <p14:creationId xmlns:p14="http://schemas.microsoft.com/office/powerpoint/2010/main" val="1985169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6EBEB0-629C-447D-8E01-14ACC6846947}"/>
              </a:ext>
            </a:extLst>
          </p:cNvPr>
          <p:cNvPicPr>
            <a:picLocks noChangeAspect="1"/>
          </p:cNvPicPr>
          <p:nvPr/>
        </p:nvPicPr>
        <p:blipFill>
          <a:blip r:embed="rId2"/>
          <a:stretch>
            <a:fillRect/>
          </a:stretch>
        </p:blipFill>
        <p:spPr>
          <a:xfrm>
            <a:off x="1626781" y="456864"/>
            <a:ext cx="8223557" cy="5944272"/>
          </a:xfrm>
          <a:prstGeom prst="rect">
            <a:avLst/>
          </a:prstGeom>
        </p:spPr>
      </p:pic>
    </p:spTree>
    <p:extLst>
      <p:ext uri="{BB962C8B-B14F-4D97-AF65-F5344CB8AC3E}">
        <p14:creationId xmlns:p14="http://schemas.microsoft.com/office/powerpoint/2010/main" val="2770909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iv. William Hazlitt, </a:t>
            </a:r>
            <a:r>
              <a:rPr lang="en-US" i="1" dirty="0"/>
              <a:t>spirit of the age </a:t>
            </a:r>
            <a:r>
              <a:rPr lang="en-US" dirty="0"/>
              <a:t>(1825)</a:t>
            </a:r>
          </a:p>
        </p:txBody>
      </p:sp>
      <p:sp>
        <p:nvSpPr>
          <p:cNvPr id="3" name="Rectangle 2">
            <a:extLst>
              <a:ext uri="{FF2B5EF4-FFF2-40B4-BE49-F238E27FC236}">
                <a16:creationId xmlns:a16="http://schemas.microsoft.com/office/drawing/2014/main" id="{D2286D66-6D59-4CD4-80EF-CD2E5A191FB3}"/>
              </a:ext>
            </a:extLst>
          </p:cNvPr>
          <p:cNvSpPr/>
          <p:nvPr/>
        </p:nvSpPr>
        <p:spPr>
          <a:xfrm>
            <a:off x="2362271" y="1891791"/>
            <a:ext cx="3733729" cy="4801314"/>
          </a:xfrm>
          <a:prstGeom prst="rect">
            <a:avLst/>
          </a:prstGeom>
        </p:spPr>
        <p:txBody>
          <a:bodyPr wrap="square">
            <a:spAutoFit/>
          </a:bodyPr>
          <a:lstStyle/>
          <a:p>
            <a:r>
              <a:rPr lang="en-GB" dirty="0">
                <a:solidFill>
                  <a:schemeClr val="bg1"/>
                </a:solidFill>
              </a:rPr>
              <a:t>JEREMY BENTHAM</a:t>
            </a:r>
          </a:p>
          <a:p>
            <a:endParaRPr lang="en-GB" dirty="0">
              <a:solidFill>
                <a:schemeClr val="bg1"/>
              </a:solidFill>
            </a:endParaRPr>
          </a:p>
          <a:p>
            <a:r>
              <a:rPr lang="en-GB" dirty="0">
                <a:solidFill>
                  <a:schemeClr val="bg1"/>
                </a:solidFill>
              </a:rPr>
              <a:t>WILLIAM GODWIN</a:t>
            </a:r>
          </a:p>
          <a:p>
            <a:endParaRPr lang="en-GB" dirty="0">
              <a:solidFill>
                <a:schemeClr val="bg1"/>
              </a:solidFill>
            </a:endParaRPr>
          </a:p>
          <a:p>
            <a:r>
              <a:rPr lang="en-GB" dirty="0">
                <a:solidFill>
                  <a:schemeClr val="bg1"/>
                </a:solidFill>
              </a:rPr>
              <a:t>MR. COLERIDGE</a:t>
            </a:r>
          </a:p>
          <a:p>
            <a:endParaRPr lang="en-GB" dirty="0">
              <a:solidFill>
                <a:schemeClr val="bg1"/>
              </a:solidFill>
            </a:endParaRPr>
          </a:p>
          <a:p>
            <a:r>
              <a:rPr lang="en-GB" dirty="0">
                <a:solidFill>
                  <a:schemeClr val="bg1"/>
                </a:solidFill>
              </a:rPr>
              <a:t>REV. MR. IRVING</a:t>
            </a:r>
          </a:p>
          <a:p>
            <a:endParaRPr lang="en-GB" dirty="0">
              <a:solidFill>
                <a:schemeClr val="bg1"/>
              </a:solidFill>
            </a:endParaRPr>
          </a:p>
          <a:p>
            <a:r>
              <a:rPr lang="en-GB" dirty="0">
                <a:solidFill>
                  <a:schemeClr val="bg1"/>
                </a:solidFill>
              </a:rPr>
              <a:t>THE LATE MR. HORNE TOOKE</a:t>
            </a:r>
          </a:p>
          <a:p>
            <a:endParaRPr lang="en-GB" dirty="0">
              <a:solidFill>
                <a:schemeClr val="bg1"/>
              </a:solidFill>
            </a:endParaRPr>
          </a:p>
          <a:p>
            <a:r>
              <a:rPr lang="en-GB" dirty="0">
                <a:solidFill>
                  <a:schemeClr val="bg1"/>
                </a:solidFill>
              </a:rPr>
              <a:t>SIR WALTER SCOTT</a:t>
            </a:r>
          </a:p>
          <a:p>
            <a:endParaRPr lang="en-GB" dirty="0">
              <a:solidFill>
                <a:schemeClr val="bg1"/>
              </a:solidFill>
            </a:endParaRPr>
          </a:p>
          <a:p>
            <a:r>
              <a:rPr lang="en-GB" dirty="0">
                <a:solidFill>
                  <a:schemeClr val="bg1"/>
                </a:solidFill>
              </a:rPr>
              <a:t>LORD BYRON</a:t>
            </a:r>
          </a:p>
          <a:p>
            <a:endParaRPr lang="en-GB" dirty="0">
              <a:solidFill>
                <a:schemeClr val="bg1"/>
              </a:solidFill>
            </a:endParaRPr>
          </a:p>
          <a:p>
            <a:r>
              <a:rPr lang="en-GB" dirty="0">
                <a:solidFill>
                  <a:schemeClr val="bg1"/>
                </a:solidFill>
              </a:rPr>
              <a:t>MR. CAMPBELL—MR. CRABBE</a:t>
            </a:r>
          </a:p>
          <a:p>
            <a:endParaRPr lang="en-GB" dirty="0">
              <a:solidFill>
                <a:schemeClr val="bg1"/>
              </a:solidFill>
            </a:endParaRPr>
          </a:p>
          <a:p>
            <a:r>
              <a:rPr lang="en-GB" dirty="0">
                <a:solidFill>
                  <a:schemeClr val="bg1"/>
                </a:solidFill>
              </a:rPr>
              <a:t>SIR JAMES MACKINTOSH</a:t>
            </a:r>
          </a:p>
        </p:txBody>
      </p:sp>
      <p:sp>
        <p:nvSpPr>
          <p:cNvPr id="4" name="TextBox 3">
            <a:extLst>
              <a:ext uri="{FF2B5EF4-FFF2-40B4-BE49-F238E27FC236}">
                <a16:creationId xmlns:a16="http://schemas.microsoft.com/office/drawing/2014/main" id="{1B22FDC0-4B98-4270-9D48-632311737AA7}"/>
              </a:ext>
            </a:extLst>
          </p:cNvPr>
          <p:cNvSpPr txBox="1"/>
          <p:nvPr/>
        </p:nvSpPr>
        <p:spPr>
          <a:xfrm>
            <a:off x="6670158" y="1891791"/>
            <a:ext cx="4600353" cy="4801314"/>
          </a:xfrm>
          <a:prstGeom prst="rect">
            <a:avLst/>
          </a:prstGeom>
          <a:noFill/>
        </p:spPr>
        <p:txBody>
          <a:bodyPr wrap="square" rtlCol="0">
            <a:spAutoFit/>
          </a:bodyPr>
          <a:lstStyle/>
          <a:p>
            <a:r>
              <a:rPr lang="en-GB" dirty="0">
                <a:solidFill>
                  <a:schemeClr val="bg1"/>
                </a:solidFill>
              </a:rPr>
              <a:t>MR. WORDSWORTH</a:t>
            </a:r>
          </a:p>
          <a:p>
            <a:endParaRPr lang="en-GB" dirty="0">
              <a:solidFill>
                <a:schemeClr val="bg1"/>
              </a:solidFill>
            </a:endParaRPr>
          </a:p>
          <a:p>
            <a:r>
              <a:rPr lang="en-GB" dirty="0">
                <a:solidFill>
                  <a:schemeClr val="bg1"/>
                </a:solidFill>
              </a:rPr>
              <a:t>MR. MALTHUS</a:t>
            </a:r>
          </a:p>
          <a:p>
            <a:endParaRPr lang="en-GB" dirty="0">
              <a:solidFill>
                <a:schemeClr val="bg1"/>
              </a:solidFill>
            </a:endParaRPr>
          </a:p>
          <a:p>
            <a:r>
              <a:rPr lang="en-GB" dirty="0">
                <a:solidFill>
                  <a:schemeClr val="bg1"/>
                </a:solidFill>
              </a:rPr>
              <a:t>MR. GIFFORD</a:t>
            </a:r>
          </a:p>
          <a:p>
            <a:endParaRPr lang="en-GB" dirty="0">
              <a:solidFill>
                <a:schemeClr val="bg1"/>
              </a:solidFill>
            </a:endParaRPr>
          </a:p>
          <a:p>
            <a:r>
              <a:rPr lang="en-GB" dirty="0">
                <a:solidFill>
                  <a:schemeClr val="bg1"/>
                </a:solidFill>
              </a:rPr>
              <a:t>MR. JEFFREY</a:t>
            </a:r>
          </a:p>
          <a:p>
            <a:endParaRPr lang="en-GB" dirty="0">
              <a:solidFill>
                <a:schemeClr val="bg1"/>
              </a:solidFill>
            </a:endParaRPr>
          </a:p>
          <a:p>
            <a:r>
              <a:rPr lang="en-GB" dirty="0">
                <a:solidFill>
                  <a:schemeClr val="bg1"/>
                </a:solidFill>
              </a:rPr>
              <a:t>MR. BROUGHAM—SIR F. BURDETT</a:t>
            </a:r>
          </a:p>
          <a:p>
            <a:endParaRPr lang="en-GB" dirty="0">
              <a:solidFill>
                <a:schemeClr val="bg1"/>
              </a:solidFill>
            </a:endParaRPr>
          </a:p>
          <a:p>
            <a:r>
              <a:rPr lang="en-GB" dirty="0">
                <a:solidFill>
                  <a:schemeClr val="bg1"/>
                </a:solidFill>
              </a:rPr>
              <a:t>LORD ELDON—MR. WILBERFORCE</a:t>
            </a:r>
          </a:p>
          <a:p>
            <a:endParaRPr lang="en-GB" dirty="0">
              <a:solidFill>
                <a:schemeClr val="bg1"/>
              </a:solidFill>
            </a:endParaRPr>
          </a:p>
          <a:p>
            <a:r>
              <a:rPr lang="en-GB" dirty="0">
                <a:solidFill>
                  <a:schemeClr val="bg1"/>
                </a:solidFill>
              </a:rPr>
              <a:t>MR. SOUTHEY</a:t>
            </a:r>
          </a:p>
          <a:p>
            <a:endParaRPr lang="en-GB" dirty="0">
              <a:solidFill>
                <a:schemeClr val="bg1"/>
              </a:solidFill>
            </a:endParaRPr>
          </a:p>
          <a:p>
            <a:r>
              <a:rPr lang="en-GB" dirty="0">
                <a:solidFill>
                  <a:schemeClr val="bg1"/>
                </a:solidFill>
              </a:rPr>
              <a:t>MR. T. MOORE</a:t>
            </a:r>
          </a:p>
          <a:p>
            <a:endParaRPr lang="en-GB" dirty="0">
              <a:solidFill>
                <a:schemeClr val="bg1"/>
              </a:solidFill>
            </a:endParaRPr>
          </a:p>
          <a:p>
            <a:r>
              <a:rPr lang="en-GB" dirty="0">
                <a:solidFill>
                  <a:schemeClr val="bg1"/>
                </a:solidFill>
              </a:rPr>
              <a:t>GEOFFREY CRAYON</a:t>
            </a:r>
          </a:p>
        </p:txBody>
      </p:sp>
    </p:spTree>
    <p:extLst>
      <p:ext uri="{BB962C8B-B14F-4D97-AF65-F5344CB8AC3E}">
        <p14:creationId xmlns:p14="http://schemas.microsoft.com/office/powerpoint/2010/main" val="2836366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v. JOHN STUART MILL, </a:t>
            </a:r>
            <a:r>
              <a:rPr lang="en-US" i="1" dirty="0"/>
              <a:t>THE SPIRIT OF THE AGE</a:t>
            </a:r>
            <a:r>
              <a:rPr lang="en-US" dirty="0"/>
              <a:t> (1831)</a:t>
            </a:r>
          </a:p>
        </p:txBody>
      </p:sp>
      <p:sp>
        <p:nvSpPr>
          <p:cNvPr id="5" name="Content Placeholder 4">
            <a:extLst>
              <a:ext uri="{FF2B5EF4-FFF2-40B4-BE49-F238E27FC236}">
                <a16:creationId xmlns:a16="http://schemas.microsoft.com/office/drawing/2014/main" id="{E6F07E88-DC99-FB48-9EB2-A09652F00202}"/>
              </a:ext>
            </a:extLst>
          </p:cNvPr>
          <p:cNvSpPr>
            <a:spLocks noGrp="1"/>
          </p:cNvSpPr>
          <p:nvPr>
            <p:ph idx="1"/>
          </p:nvPr>
        </p:nvSpPr>
        <p:spPr>
          <a:xfrm>
            <a:off x="731945" y="2414761"/>
            <a:ext cx="6976659" cy="3101983"/>
          </a:xfrm>
        </p:spPr>
        <p:txBody>
          <a:bodyPr/>
          <a:lstStyle/>
          <a:p>
            <a:r>
              <a:rPr lang="en-GB" sz="2400" dirty="0">
                <a:solidFill>
                  <a:schemeClr val="bg1"/>
                </a:solidFill>
              </a:rPr>
              <a:t>‘The ‘SPIRIT OF THE AGE’ is in some measure a novel expression. I do not believe that it is to be met with in any work exceeding fifty years in antiquity. The idea of comparing one’s own age with former ages , or with our notion of those which are yet to come, had occurred to philosophers; but it never before was the dominant idea of any age.  It is an idea essentially belonging to an age of change.’</a:t>
            </a:r>
          </a:p>
          <a:p>
            <a:endParaRPr lang="en-US" dirty="0"/>
          </a:p>
        </p:txBody>
      </p:sp>
      <p:pic>
        <p:nvPicPr>
          <p:cNvPr id="3" name="Picture 2">
            <a:extLst>
              <a:ext uri="{FF2B5EF4-FFF2-40B4-BE49-F238E27FC236}">
                <a16:creationId xmlns:a16="http://schemas.microsoft.com/office/drawing/2014/main" id="{BA194E11-5E20-4D36-B5EC-0B7B088DD6C1}"/>
              </a:ext>
            </a:extLst>
          </p:cNvPr>
          <p:cNvPicPr>
            <a:picLocks noChangeAspect="1"/>
          </p:cNvPicPr>
          <p:nvPr/>
        </p:nvPicPr>
        <p:blipFill>
          <a:blip r:embed="rId2"/>
          <a:stretch>
            <a:fillRect/>
          </a:stretch>
        </p:blipFill>
        <p:spPr>
          <a:xfrm>
            <a:off x="8206119" y="2029489"/>
            <a:ext cx="3253936" cy="4082211"/>
          </a:xfrm>
          <a:prstGeom prst="rect">
            <a:avLst/>
          </a:prstGeom>
          <a:ln w="19050">
            <a:solidFill>
              <a:schemeClr val="tx1"/>
            </a:solidFill>
          </a:ln>
        </p:spPr>
      </p:pic>
    </p:spTree>
    <p:extLst>
      <p:ext uri="{BB962C8B-B14F-4D97-AF65-F5344CB8AC3E}">
        <p14:creationId xmlns:p14="http://schemas.microsoft.com/office/powerpoint/2010/main" val="3421661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Lecture structure</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2231136" y="2221687"/>
            <a:ext cx="9306495" cy="3980329"/>
          </a:xfrm>
        </p:spPr>
        <p:txBody>
          <a:bodyPr>
            <a:normAutofit/>
          </a:bodyPr>
          <a:lstStyle/>
          <a:p>
            <a:pPr marL="0" indent="0">
              <a:buClr>
                <a:schemeClr val="bg1"/>
              </a:buClr>
              <a:buNone/>
            </a:pPr>
            <a:r>
              <a:rPr lang="en-US" sz="2400" dirty="0">
                <a:solidFill>
                  <a:schemeClr val="bg1"/>
                </a:solidFill>
              </a:rPr>
              <a:t>Edmund Burke, </a:t>
            </a:r>
            <a:r>
              <a:rPr lang="en-US" sz="2400" i="1" dirty="0">
                <a:solidFill>
                  <a:schemeClr val="bg1"/>
                </a:solidFill>
              </a:rPr>
              <a:t>Reflections on the Revolution in France </a:t>
            </a:r>
            <a:r>
              <a:rPr lang="en-US" sz="2400" dirty="0">
                <a:solidFill>
                  <a:schemeClr val="bg1"/>
                </a:solidFill>
              </a:rPr>
              <a:t>(1790)</a:t>
            </a:r>
            <a:endParaRPr lang="en-US" sz="2400" i="1" dirty="0">
              <a:solidFill>
                <a:schemeClr val="bg1"/>
              </a:solidFill>
            </a:endParaRPr>
          </a:p>
          <a:p>
            <a:pPr marL="514350" indent="-514350">
              <a:buClr>
                <a:schemeClr val="bg1"/>
              </a:buClr>
              <a:buFont typeface="+mj-lt"/>
              <a:buAutoNum type="romanUcPeriod"/>
            </a:pPr>
            <a:r>
              <a:rPr lang="en-US" sz="2400" dirty="0">
                <a:solidFill>
                  <a:schemeClr val="bg1"/>
                </a:solidFill>
              </a:rPr>
              <a:t>Critique and Rhetoric</a:t>
            </a:r>
          </a:p>
          <a:p>
            <a:pPr marL="514350" indent="-514350">
              <a:buClr>
                <a:schemeClr val="bg1"/>
              </a:buClr>
              <a:buFont typeface="+mj-lt"/>
              <a:buAutoNum type="romanUcPeriod"/>
            </a:pPr>
            <a:r>
              <a:rPr lang="en-US" sz="2400" dirty="0">
                <a:solidFill>
                  <a:schemeClr val="bg1"/>
                </a:solidFill>
              </a:rPr>
              <a:t>Responses and Reaction</a:t>
            </a:r>
          </a:p>
          <a:p>
            <a:pPr marL="514350" indent="-514350">
              <a:buClr>
                <a:schemeClr val="bg1"/>
              </a:buClr>
              <a:buFont typeface="+mj-lt"/>
              <a:buAutoNum type="romanUcPeriod"/>
            </a:pPr>
            <a:r>
              <a:rPr lang="en-US" sz="2400" dirty="0">
                <a:solidFill>
                  <a:schemeClr val="bg1"/>
                </a:solidFill>
              </a:rPr>
              <a:t>Subsequent influence</a:t>
            </a:r>
          </a:p>
          <a:p>
            <a:pPr marL="0" indent="0">
              <a:buClr>
                <a:schemeClr val="bg1"/>
              </a:buClr>
              <a:buNone/>
            </a:pPr>
            <a:endParaRPr lang="en-US" sz="2400" dirty="0">
              <a:solidFill>
                <a:schemeClr val="bg1"/>
              </a:solidFill>
            </a:endParaRPr>
          </a:p>
          <a:p>
            <a:pPr marL="0" indent="0">
              <a:buClr>
                <a:schemeClr val="bg1"/>
              </a:buClr>
              <a:buNone/>
            </a:pPr>
            <a:r>
              <a:rPr lang="en-US" sz="2400" dirty="0">
                <a:solidFill>
                  <a:schemeClr val="bg1"/>
                </a:solidFill>
              </a:rPr>
              <a:t>‘The Spirit of the Age’</a:t>
            </a:r>
          </a:p>
          <a:p>
            <a:pPr marL="0" indent="0">
              <a:buClr>
                <a:schemeClr val="bg1"/>
              </a:buClr>
              <a:buNone/>
            </a:pPr>
            <a:r>
              <a:rPr lang="en-US" sz="2400" dirty="0">
                <a:solidFill>
                  <a:schemeClr val="bg1"/>
                </a:solidFill>
              </a:rPr>
              <a:t>IV. Hazlitt</a:t>
            </a:r>
          </a:p>
          <a:p>
            <a:pPr marL="0" indent="0">
              <a:buClr>
                <a:schemeClr val="bg1"/>
              </a:buClr>
              <a:buNone/>
            </a:pPr>
            <a:r>
              <a:rPr lang="en-US" sz="2400">
                <a:solidFill>
                  <a:schemeClr val="bg1"/>
                </a:solidFill>
              </a:rPr>
              <a:t>V. J</a:t>
            </a:r>
            <a:r>
              <a:rPr lang="en-US" sz="2400" dirty="0">
                <a:solidFill>
                  <a:schemeClr val="bg1"/>
                </a:solidFill>
              </a:rPr>
              <a:t>. S. Mill</a:t>
            </a:r>
          </a:p>
        </p:txBody>
      </p:sp>
    </p:spTree>
    <p:extLst>
      <p:ext uri="{BB962C8B-B14F-4D97-AF65-F5344CB8AC3E}">
        <p14:creationId xmlns:p14="http://schemas.microsoft.com/office/powerpoint/2010/main" val="3724652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D856ABF-15AC-AA4F-87CF-8574EC9CA94B}"/>
              </a:ext>
            </a:extLst>
          </p:cNvPr>
          <p:cNvPicPr>
            <a:picLocks noChangeAspect="1"/>
          </p:cNvPicPr>
          <p:nvPr/>
        </p:nvPicPr>
        <p:blipFill>
          <a:blip r:embed="rId2"/>
          <a:stretch>
            <a:fillRect/>
          </a:stretch>
        </p:blipFill>
        <p:spPr>
          <a:xfrm>
            <a:off x="1095375" y="1033462"/>
            <a:ext cx="10001250" cy="4791075"/>
          </a:xfrm>
          <a:prstGeom prst="rect">
            <a:avLst/>
          </a:prstGeom>
        </p:spPr>
      </p:pic>
    </p:spTree>
    <p:extLst>
      <p:ext uri="{BB962C8B-B14F-4D97-AF65-F5344CB8AC3E}">
        <p14:creationId xmlns:p14="http://schemas.microsoft.com/office/powerpoint/2010/main" val="2241915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233502"/>
            <a:ext cx="7729728" cy="1188720"/>
          </a:xfrm>
          <a:solidFill>
            <a:schemeClr val="bg1"/>
          </a:solidFill>
        </p:spPr>
        <p:txBody>
          <a:bodyPr>
            <a:normAutofit/>
          </a:bodyPr>
          <a:lstStyle/>
          <a:p>
            <a:r>
              <a:rPr lang="en-US" dirty="0"/>
              <a:t>CHARACTERISTICS OF THE SPIRIT</a:t>
            </a:r>
          </a:p>
        </p:txBody>
      </p:sp>
      <p:sp>
        <p:nvSpPr>
          <p:cNvPr id="5" name="Content Placeholder 4">
            <a:extLst>
              <a:ext uri="{FF2B5EF4-FFF2-40B4-BE49-F238E27FC236}">
                <a16:creationId xmlns:a16="http://schemas.microsoft.com/office/drawing/2014/main" id="{E6F07E88-DC99-FB48-9EB2-A09652F00202}"/>
              </a:ext>
            </a:extLst>
          </p:cNvPr>
          <p:cNvSpPr>
            <a:spLocks noGrp="1"/>
          </p:cNvSpPr>
          <p:nvPr>
            <p:ph idx="1"/>
          </p:nvPr>
        </p:nvSpPr>
        <p:spPr>
          <a:xfrm>
            <a:off x="2231136" y="1690991"/>
            <a:ext cx="7614613" cy="4944140"/>
          </a:xfrm>
        </p:spPr>
        <p:txBody>
          <a:bodyPr>
            <a:normAutofit lnSpcReduction="10000"/>
          </a:bodyPr>
          <a:lstStyle/>
          <a:p>
            <a:pPr>
              <a:buClr>
                <a:schemeClr val="bg1"/>
              </a:buClr>
            </a:pPr>
            <a:r>
              <a:rPr lang="en-GB" sz="2200" dirty="0">
                <a:solidFill>
                  <a:schemeClr val="bg1"/>
                </a:solidFill>
              </a:rPr>
              <a:t>It is an age of transition. Mankind have outgrown old institutions an old doctrines, and have not acquired new ones.</a:t>
            </a:r>
          </a:p>
          <a:p>
            <a:pPr>
              <a:buClr>
                <a:schemeClr val="bg1"/>
              </a:buClr>
            </a:pPr>
            <a:endParaRPr lang="en-GB" sz="2200" dirty="0">
              <a:solidFill>
                <a:schemeClr val="bg1"/>
              </a:solidFill>
            </a:endParaRPr>
          </a:p>
          <a:p>
            <a:pPr>
              <a:buClr>
                <a:schemeClr val="bg1"/>
              </a:buClr>
            </a:pPr>
            <a:r>
              <a:rPr lang="en-GB" sz="2200" dirty="0">
                <a:solidFill>
                  <a:schemeClr val="bg1"/>
                </a:solidFill>
              </a:rPr>
              <a:t>The grand achievement of this age is not a function of the growth of human understanding – but is ‘the </a:t>
            </a:r>
            <a:r>
              <a:rPr lang="en-GB" sz="2200" i="1" dirty="0">
                <a:solidFill>
                  <a:schemeClr val="bg1"/>
                </a:solidFill>
              </a:rPr>
              <a:t>diffusion of superficial </a:t>
            </a:r>
            <a:r>
              <a:rPr lang="en-GB" sz="2200" dirty="0">
                <a:solidFill>
                  <a:schemeClr val="bg1"/>
                </a:solidFill>
              </a:rPr>
              <a:t>knowledge’  and the renouncing of many opinions they once held.</a:t>
            </a:r>
          </a:p>
          <a:p>
            <a:pPr>
              <a:buClr>
                <a:schemeClr val="bg1"/>
              </a:buClr>
            </a:pPr>
            <a:endParaRPr lang="en-GB" sz="2200" dirty="0">
              <a:solidFill>
                <a:schemeClr val="bg1"/>
              </a:solidFill>
            </a:endParaRPr>
          </a:p>
          <a:p>
            <a:pPr>
              <a:buClr>
                <a:schemeClr val="bg1"/>
              </a:buClr>
            </a:pPr>
            <a:r>
              <a:rPr lang="en-GB" sz="2200" dirty="0">
                <a:solidFill>
                  <a:schemeClr val="bg1"/>
                </a:solidFill>
              </a:rPr>
              <a:t>No fixed opinions taken place of those abandoned: ‘Men may not reason better, concerning the great questions in which human nature is interested, but they reason more. […] Discussion has penetrated deeper into society; and if no greater numbers have attained he higher degrees of intelligence, fewer grovel in abject stupidity.’</a:t>
            </a:r>
          </a:p>
          <a:p>
            <a:endParaRPr lang="en-US" dirty="0"/>
          </a:p>
        </p:txBody>
      </p:sp>
    </p:spTree>
    <p:extLst>
      <p:ext uri="{BB962C8B-B14F-4D97-AF65-F5344CB8AC3E}">
        <p14:creationId xmlns:p14="http://schemas.microsoft.com/office/powerpoint/2010/main" val="3799054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AND ALSO…</a:t>
            </a:r>
          </a:p>
        </p:txBody>
      </p:sp>
      <p:sp>
        <p:nvSpPr>
          <p:cNvPr id="4" name="Content Placeholder 3">
            <a:extLst>
              <a:ext uri="{FF2B5EF4-FFF2-40B4-BE49-F238E27FC236}">
                <a16:creationId xmlns:a16="http://schemas.microsoft.com/office/drawing/2014/main" id="{7FA722CA-1909-467E-9475-FCB657B4D1CA}"/>
              </a:ext>
            </a:extLst>
          </p:cNvPr>
          <p:cNvSpPr txBox="1">
            <a:spLocks noGrp="1"/>
          </p:cNvSpPr>
          <p:nvPr>
            <p:ph idx="1"/>
          </p:nvPr>
        </p:nvSpPr>
        <p:spPr>
          <a:xfrm>
            <a:off x="2110600" y="2061192"/>
            <a:ext cx="8778875" cy="4329390"/>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GB" sz="2200" dirty="0">
                <a:solidFill>
                  <a:schemeClr val="bg1"/>
                </a:solidFill>
              </a:rPr>
              <a:t>‘The wisest men in every age generally surpass in wisdom he wisest of any preceding age […] But the multitude have the ideas of their own age, and no others [...] If they are nearer the truth than the multitude of another age, it is only in so far as they are guided by the wisest’.</a:t>
            </a:r>
          </a:p>
          <a:p>
            <a:pPr marL="342900" indent="-342900">
              <a:buClr>
                <a:schemeClr val="bg1"/>
              </a:buClr>
              <a:buFont typeface="Arial" panose="020B0604020202020204" pitchFamily="34" charset="0"/>
              <a:buChar char="•"/>
            </a:pPr>
            <a:endParaRPr lang="en-GB" sz="2200" dirty="0">
              <a:solidFill>
                <a:schemeClr val="bg1"/>
              </a:solidFill>
            </a:endParaRPr>
          </a:p>
          <a:p>
            <a:pPr marL="342900" indent="-342900">
              <a:buClr>
                <a:schemeClr val="bg1"/>
              </a:buClr>
              <a:buFont typeface="Arial" panose="020B0604020202020204" pitchFamily="34" charset="0"/>
              <a:buChar char="•"/>
            </a:pPr>
            <a:r>
              <a:rPr lang="en-GB" sz="2200" dirty="0">
                <a:solidFill>
                  <a:schemeClr val="bg1"/>
                </a:solidFill>
              </a:rPr>
              <a:t>Most of mankind take the far greater part of their opinions on all subjects upon the authority of those who have studied them – but they are less likely to in the age of transition.</a:t>
            </a:r>
          </a:p>
          <a:p>
            <a:pPr marL="342900" indent="-342900">
              <a:buClr>
                <a:schemeClr val="bg1"/>
              </a:buClr>
              <a:buFont typeface="Arial" panose="020B0604020202020204" pitchFamily="34" charset="0"/>
              <a:buChar char="•"/>
            </a:pPr>
            <a:endParaRPr lang="en-GB" sz="2200" dirty="0">
              <a:solidFill>
                <a:schemeClr val="bg1"/>
              </a:solidFill>
            </a:endParaRPr>
          </a:p>
          <a:p>
            <a:pPr marL="342900" indent="-342900">
              <a:buClr>
                <a:schemeClr val="bg1"/>
              </a:buClr>
              <a:buFont typeface="Arial" panose="020B0604020202020204" pitchFamily="34" charset="0"/>
              <a:buChar char="•"/>
            </a:pPr>
            <a:r>
              <a:rPr lang="en-GB" sz="2200" dirty="0">
                <a:solidFill>
                  <a:schemeClr val="bg1"/>
                </a:solidFill>
              </a:rPr>
              <a:t>But where is the authority which commands this confidence , or deserves it? Nowhere in an age of transition.</a:t>
            </a:r>
          </a:p>
        </p:txBody>
      </p:sp>
    </p:spTree>
    <p:extLst>
      <p:ext uri="{BB962C8B-B14F-4D97-AF65-F5344CB8AC3E}">
        <p14:creationId xmlns:p14="http://schemas.microsoft.com/office/powerpoint/2010/main" val="1986387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83F50EA-2149-4E19-A7FC-A07A9B642027}"/>
              </a:ext>
            </a:extLst>
          </p:cNvPr>
          <p:cNvSpPr>
            <a:spLocks noGrp="1"/>
          </p:cNvSpPr>
          <p:nvPr>
            <p:ph idx="1"/>
          </p:nvPr>
        </p:nvSpPr>
        <p:spPr>
          <a:xfrm>
            <a:off x="2061015" y="4892147"/>
            <a:ext cx="7729728" cy="3101983"/>
          </a:xfrm>
        </p:spPr>
        <p:txBody>
          <a:bodyPr/>
          <a:lstStyle/>
          <a:p>
            <a:pPr algn="ctr"/>
            <a:r>
              <a:rPr lang="en-GB" sz="2200" dirty="0">
                <a:solidFill>
                  <a:schemeClr val="bg1"/>
                </a:solidFill>
              </a:rPr>
              <a:t>‘Worldly power must pass from the hands of the stationary part of mankind into those of the progressive part.  There must be a moral and social revolution, which shall take no men’s lives or property, but which shall leave to no man one fraction of unearned distinction or unearned importance.’</a:t>
            </a:r>
          </a:p>
          <a:p>
            <a:endParaRPr lang="en-GB" dirty="0"/>
          </a:p>
        </p:txBody>
      </p:sp>
      <p:pic>
        <p:nvPicPr>
          <p:cNvPr id="6" name="Picture 5">
            <a:extLst>
              <a:ext uri="{FF2B5EF4-FFF2-40B4-BE49-F238E27FC236}">
                <a16:creationId xmlns:a16="http://schemas.microsoft.com/office/drawing/2014/main" id="{FAACA5F4-497F-46D7-8142-D1FD4E0F8B65}"/>
              </a:ext>
            </a:extLst>
          </p:cNvPr>
          <p:cNvPicPr>
            <a:picLocks noChangeAspect="1"/>
          </p:cNvPicPr>
          <p:nvPr/>
        </p:nvPicPr>
        <p:blipFill>
          <a:blip r:embed="rId2"/>
          <a:stretch>
            <a:fillRect/>
          </a:stretch>
        </p:blipFill>
        <p:spPr>
          <a:xfrm>
            <a:off x="-116958" y="0"/>
            <a:ext cx="12418828" cy="4690277"/>
          </a:xfrm>
          <a:prstGeom prst="rect">
            <a:avLst/>
          </a:prstGeom>
        </p:spPr>
      </p:pic>
    </p:spTree>
    <p:extLst>
      <p:ext uri="{BB962C8B-B14F-4D97-AF65-F5344CB8AC3E}">
        <p14:creationId xmlns:p14="http://schemas.microsoft.com/office/powerpoint/2010/main" val="1912941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TRANSITIONAL VS NATURAL STATES</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944061" y="2636874"/>
            <a:ext cx="4992450" cy="2879256"/>
          </a:xfrm>
        </p:spPr>
        <p:txBody>
          <a:bodyPr>
            <a:normAutofit/>
          </a:bodyPr>
          <a:lstStyle/>
          <a:p>
            <a:pPr algn="ctr"/>
            <a:r>
              <a:rPr lang="en-GB" sz="2400" b="1" dirty="0">
                <a:solidFill>
                  <a:schemeClr val="bg1"/>
                </a:solidFill>
              </a:rPr>
              <a:t>Natural States</a:t>
            </a:r>
          </a:p>
          <a:p>
            <a:pPr algn="ctr"/>
            <a:r>
              <a:rPr lang="en-GB" sz="2400" dirty="0">
                <a:solidFill>
                  <a:schemeClr val="bg1"/>
                </a:solidFill>
              </a:rPr>
              <a:t>When worldly power is exercised by the fittest persons that the state of society affords</a:t>
            </a:r>
          </a:p>
          <a:p>
            <a:endParaRPr lang="en-US" dirty="0">
              <a:solidFill>
                <a:srgbClr val="404040"/>
              </a:solidFill>
            </a:endParaRPr>
          </a:p>
        </p:txBody>
      </p:sp>
      <p:sp>
        <p:nvSpPr>
          <p:cNvPr id="4" name="TextBox 3">
            <a:extLst>
              <a:ext uri="{FF2B5EF4-FFF2-40B4-BE49-F238E27FC236}">
                <a16:creationId xmlns:a16="http://schemas.microsoft.com/office/drawing/2014/main" id="{88A0CECB-9BD8-4B60-8984-C17459494569}"/>
              </a:ext>
            </a:extLst>
          </p:cNvPr>
          <p:cNvSpPr txBox="1"/>
          <p:nvPr/>
        </p:nvSpPr>
        <p:spPr>
          <a:xfrm>
            <a:off x="6422065" y="2519916"/>
            <a:ext cx="4571999" cy="2308324"/>
          </a:xfrm>
          <a:prstGeom prst="rect">
            <a:avLst/>
          </a:prstGeom>
          <a:noFill/>
        </p:spPr>
        <p:txBody>
          <a:bodyPr wrap="square" rtlCol="0">
            <a:spAutoFit/>
          </a:bodyPr>
          <a:lstStyle/>
          <a:p>
            <a:pPr algn="ctr"/>
            <a:r>
              <a:rPr lang="en-GB" sz="2400" b="1" dirty="0">
                <a:solidFill>
                  <a:schemeClr val="bg1"/>
                </a:solidFill>
              </a:rPr>
              <a:t>Transitional States</a:t>
            </a:r>
          </a:p>
          <a:p>
            <a:endParaRPr lang="en-GB" sz="2400" dirty="0">
              <a:solidFill>
                <a:schemeClr val="bg1"/>
              </a:solidFill>
            </a:endParaRPr>
          </a:p>
          <a:p>
            <a:pPr algn="ctr"/>
            <a:r>
              <a:rPr lang="en-GB" sz="2400" dirty="0">
                <a:solidFill>
                  <a:schemeClr val="bg1"/>
                </a:solidFill>
              </a:rPr>
              <a:t>‘when society contains other persons fitter for world power and moral influence than those who have hitherto enjoyed them’</a:t>
            </a:r>
          </a:p>
        </p:txBody>
      </p:sp>
    </p:spTree>
    <p:extLst>
      <p:ext uri="{BB962C8B-B14F-4D97-AF65-F5344CB8AC3E}">
        <p14:creationId xmlns:p14="http://schemas.microsoft.com/office/powerpoint/2010/main" val="2013357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TRANSITIONAL STATES</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2231136" y="1945758"/>
            <a:ext cx="9494873" cy="4912242"/>
          </a:xfrm>
        </p:spPr>
        <p:txBody>
          <a:bodyPr>
            <a:normAutofit fontScale="62500" lnSpcReduction="20000"/>
          </a:bodyPr>
          <a:lstStyle/>
          <a:p>
            <a:pPr>
              <a:buClr>
                <a:schemeClr val="bg1"/>
              </a:buClr>
            </a:pPr>
            <a:r>
              <a:rPr lang="en-GB" sz="3800" dirty="0">
                <a:solidFill>
                  <a:schemeClr val="bg1"/>
                </a:solidFill>
              </a:rPr>
              <a:t>Three sources of moral influence:</a:t>
            </a:r>
          </a:p>
          <a:p>
            <a:pPr marL="0" indent="0">
              <a:buClr>
                <a:schemeClr val="bg1"/>
              </a:buClr>
              <a:buNone/>
            </a:pPr>
            <a:r>
              <a:rPr lang="en-GB" sz="3800" dirty="0">
                <a:solidFill>
                  <a:schemeClr val="bg1"/>
                </a:solidFill>
              </a:rPr>
              <a:t>1. Eminent wisdom and virtue</a:t>
            </a:r>
          </a:p>
          <a:p>
            <a:pPr marL="0" indent="0">
              <a:buClr>
                <a:schemeClr val="bg1"/>
              </a:buClr>
              <a:buNone/>
            </a:pPr>
            <a:r>
              <a:rPr lang="en-GB" sz="3800" dirty="0">
                <a:solidFill>
                  <a:schemeClr val="bg1"/>
                </a:solidFill>
              </a:rPr>
              <a:t>2. The power of addressing mankind in the name of religion</a:t>
            </a:r>
          </a:p>
          <a:p>
            <a:pPr marL="0" indent="0">
              <a:buClr>
                <a:schemeClr val="bg1"/>
              </a:buClr>
              <a:buNone/>
            </a:pPr>
            <a:r>
              <a:rPr lang="en-GB" sz="3800" dirty="0">
                <a:solidFill>
                  <a:schemeClr val="bg1"/>
                </a:solidFill>
              </a:rPr>
              <a:t>3. Worldly power</a:t>
            </a:r>
          </a:p>
          <a:p>
            <a:pPr>
              <a:buClr>
                <a:schemeClr val="bg1"/>
              </a:buClr>
            </a:pPr>
            <a:endParaRPr lang="en-GB" sz="3800" dirty="0">
              <a:solidFill>
                <a:schemeClr val="bg1"/>
              </a:solidFill>
            </a:endParaRPr>
          </a:p>
          <a:p>
            <a:pPr>
              <a:buClr>
                <a:schemeClr val="bg1"/>
              </a:buClr>
            </a:pPr>
            <a:r>
              <a:rPr lang="en-GB" sz="3800" dirty="0">
                <a:solidFill>
                  <a:schemeClr val="bg1"/>
                </a:solidFill>
              </a:rPr>
              <a:t>conflict between young and old – the old have fixed principles, but the world has changed to make them less relevant</a:t>
            </a:r>
          </a:p>
          <a:p>
            <a:pPr>
              <a:buClr>
                <a:schemeClr val="bg1"/>
              </a:buClr>
            </a:pPr>
            <a:endParaRPr lang="en-GB" sz="3800" dirty="0">
              <a:solidFill>
                <a:schemeClr val="bg1"/>
              </a:solidFill>
            </a:endParaRPr>
          </a:p>
          <a:p>
            <a:pPr>
              <a:buClr>
                <a:schemeClr val="bg1"/>
              </a:buClr>
            </a:pPr>
            <a:r>
              <a:rPr lang="en-GB" sz="3800" dirty="0">
                <a:solidFill>
                  <a:schemeClr val="bg1"/>
                </a:solidFill>
              </a:rPr>
              <a:t>The young must prevail, though it were only by outliving their antagonists; but the most important of the qualifications or making good use of their success, are still to be acquired by them in the struggle.</a:t>
            </a:r>
          </a:p>
          <a:p>
            <a:endParaRPr lang="en-GB" dirty="0">
              <a:solidFill>
                <a:srgbClr val="404040"/>
              </a:solidFill>
            </a:endParaRPr>
          </a:p>
          <a:p>
            <a:endParaRPr lang="en-US" dirty="0">
              <a:solidFill>
                <a:srgbClr val="404040"/>
              </a:solidFill>
            </a:endParaRPr>
          </a:p>
        </p:txBody>
      </p:sp>
    </p:spTree>
    <p:extLst>
      <p:ext uri="{BB962C8B-B14F-4D97-AF65-F5344CB8AC3E}">
        <p14:creationId xmlns:p14="http://schemas.microsoft.com/office/powerpoint/2010/main" val="1944295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Individual, polis, society</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2231136" y="1945758"/>
            <a:ext cx="9494873" cy="4912242"/>
          </a:xfrm>
        </p:spPr>
        <p:txBody>
          <a:bodyPr>
            <a:normAutofit/>
          </a:bodyPr>
          <a:lstStyle/>
          <a:p>
            <a:pPr marL="0" indent="0">
              <a:buNone/>
            </a:pPr>
            <a:endParaRPr lang="en-GB" dirty="0">
              <a:solidFill>
                <a:srgbClr val="404040"/>
              </a:solidFill>
            </a:endParaRPr>
          </a:p>
          <a:p>
            <a:endParaRPr lang="en-US" dirty="0">
              <a:solidFill>
                <a:srgbClr val="404040"/>
              </a:solidFill>
            </a:endParaRPr>
          </a:p>
        </p:txBody>
      </p:sp>
      <p:sp>
        <p:nvSpPr>
          <p:cNvPr id="4" name="Content Placeholder 2">
            <a:extLst>
              <a:ext uri="{FF2B5EF4-FFF2-40B4-BE49-F238E27FC236}">
                <a16:creationId xmlns:a16="http://schemas.microsoft.com/office/drawing/2014/main" id="{E6810602-BD90-4F4B-B273-CE1E553712CF}"/>
              </a:ext>
            </a:extLst>
          </p:cNvPr>
          <p:cNvSpPr txBox="1">
            <a:spLocks/>
          </p:cNvSpPr>
          <p:nvPr/>
        </p:nvSpPr>
        <p:spPr>
          <a:xfrm>
            <a:off x="1148316" y="1920210"/>
            <a:ext cx="5084981" cy="4195763"/>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Clr>
                <a:schemeClr val="bg1"/>
              </a:buClr>
              <a:buNone/>
            </a:pPr>
            <a:r>
              <a:rPr lang="en-GB" sz="2200" b="1" dirty="0">
                <a:solidFill>
                  <a:schemeClr val="bg1"/>
                </a:solidFill>
              </a:rPr>
              <a:t>From…</a:t>
            </a:r>
          </a:p>
          <a:p>
            <a:pPr>
              <a:buClr>
                <a:schemeClr val="bg1"/>
              </a:buClr>
            </a:pPr>
            <a:endParaRPr lang="en-GB" sz="2200" dirty="0">
              <a:solidFill>
                <a:schemeClr val="bg1"/>
              </a:solidFill>
            </a:endParaRPr>
          </a:p>
          <a:p>
            <a:pPr>
              <a:buClr>
                <a:schemeClr val="bg1"/>
              </a:buClr>
            </a:pPr>
            <a:r>
              <a:rPr lang="en-GB" sz="2200" dirty="0">
                <a:solidFill>
                  <a:schemeClr val="bg1"/>
                </a:solidFill>
              </a:rPr>
              <a:t>Voluntarist account of the political order – </a:t>
            </a:r>
            <a:r>
              <a:rPr lang="en-GB" sz="2200" dirty="0" err="1">
                <a:solidFill>
                  <a:schemeClr val="bg1"/>
                </a:solidFill>
              </a:rPr>
              <a:t>contractualism</a:t>
            </a:r>
            <a:r>
              <a:rPr lang="en-GB" sz="2200" dirty="0">
                <a:solidFill>
                  <a:schemeClr val="bg1"/>
                </a:solidFill>
              </a:rPr>
              <a:t>, utilitarianism, institutional design, etc., </a:t>
            </a:r>
          </a:p>
          <a:p>
            <a:pPr>
              <a:buClr>
                <a:schemeClr val="bg1"/>
              </a:buClr>
            </a:pPr>
            <a:r>
              <a:rPr lang="en-GB" sz="2200" dirty="0">
                <a:solidFill>
                  <a:schemeClr val="bg1"/>
                </a:solidFill>
              </a:rPr>
              <a:t>In which the political order is a construct of individual and collective agency</a:t>
            </a:r>
          </a:p>
          <a:p>
            <a:pPr>
              <a:buClr>
                <a:schemeClr val="bg1"/>
              </a:buClr>
            </a:pPr>
            <a:r>
              <a:rPr lang="en-GB" sz="2200" dirty="0">
                <a:solidFill>
                  <a:schemeClr val="bg1"/>
                </a:solidFill>
              </a:rPr>
              <a:t>And in which the individual – and his passions, interests and reason - is the originating source of exchange and contracts</a:t>
            </a:r>
          </a:p>
        </p:txBody>
      </p:sp>
      <p:sp>
        <p:nvSpPr>
          <p:cNvPr id="5" name="Content Placeholder 3">
            <a:extLst>
              <a:ext uri="{FF2B5EF4-FFF2-40B4-BE49-F238E27FC236}">
                <a16:creationId xmlns:a16="http://schemas.microsoft.com/office/drawing/2014/main" id="{D700AE2A-20E6-446C-B8C0-E13B2A8B6170}"/>
              </a:ext>
            </a:extLst>
          </p:cNvPr>
          <p:cNvSpPr txBox="1">
            <a:spLocks/>
          </p:cNvSpPr>
          <p:nvPr/>
        </p:nvSpPr>
        <p:spPr>
          <a:xfrm>
            <a:off x="6829238" y="1838926"/>
            <a:ext cx="5206818" cy="4934014"/>
          </a:xfrm>
          <a:prstGeom prst="rect">
            <a:avLst/>
          </a:prstGeom>
        </p:spPr>
        <p:txBody>
          <a:bodyPr>
            <a:normAutofit fontScale="850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Clr>
                <a:schemeClr val="bg1"/>
              </a:buClr>
              <a:buNone/>
            </a:pPr>
            <a:r>
              <a:rPr lang="en-GB" sz="2600" b="1" dirty="0">
                <a:solidFill>
                  <a:schemeClr val="bg1"/>
                </a:solidFill>
              </a:rPr>
              <a:t>To…</a:t>
            </a:r>
          </a:p>
          <a:p>
            <a:pPr>
              <a:buClr>
                <a:schemeClr val="bg1"/>
              </a:buClr>
            </a:pPr>
            <a:endParaRPr lang="en-GB" sz="2600" dirty="0">
              <a:solidFill>
                <a:schemeClr val="bg1"/>
              </a:solidFill>
            </a:endParaRPr>
          </a:p>
          <a:p>
            <a:pPr>
              <a:buClr>
                <a:schemeClr val="bg1"/>
              </a:buClr>
            </a:pPr>
            <a:r>
              <a:rPr lang="en-GB" sz="2600" dirty="0">
                <a:solidFill>
                  <a:schemeClr val="bg1"/>
                </a:solidFill>
              </a:rPr>
              <a:t>Political and social order become historicised and relativized, and in that process the individual becomes epiphenomenal to larger historical processes.</a:t>
            </a:r>
          </a:p>
          <a:p>
            <a:pPr>
              <a:buClr>
                <a:schemeClr val="bg1"/>
              </a:buClr>
            </a:pPr>
            <a:r>
              <a:rPr lang="en-GB" sz="2600" dirty="0">
                <a:solidFill>
                  <a:schemeClr val="bg1"/>
                </a:solidFill>
              </a:rPr>
              <a:t>The social becomes more enveloping – rooted in language and culture, and particular history</a:t>
            </a:r>
          </a:p>
          <a:p>
            <a:pPr>
              <a:buClr>
                <a:schemeClr val="bg1"/>
              </a:buClr>
            </a:pPr>
            <a:r>
              <a:rPr lang="en-GB" sz="2600" dirty="0">
                <a:solidFill>
                  <a:schemeClr val="bg1"/>
                </a:solidFill>
              </a:rPr>
              <a:t>As does the political order</a:t>
            </a:r>
          </a:p>
          <a:p>
            <a:pPr>
              <a:buClr>
                <a:schemeClr val="bg1"/>
              </a:buClr>
            </a:pPr>
            <a:r>
              <a:rPr lang="en-GB" sz="2600" dirty="0">
                <a:solidFill>
                  <a:schemeClr val="bg1"/>
                </a:solidFill>
              </a:rPr>
              <a:t>In the process, the individual becomes caught in causal processes beyond his/her control</a:t>
            </a:r>
          </a:p>
          <a:p>
            <a:pPr>
              <a:buClr>
                <a:schemeClr val="bg1"/>
              </a:buClr>
            </a:pPr>
            <a:r>
              <a:rPr lang="en-GB" sz="2600" dirty="0">
                <a:solidFill>
                  <a:schemeClr val="bg1"/>
                </a:solidFill>
              </a:rPr>
              <a:t>How to deal with that?!</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1224251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1709809"/>
            <a:ext cx="7729728" cy="1188720"/>
          </a:xfrm>
          <a:solidFill>
            <a:schemeClr val="bg1"/>
          </a:solidFill>
        </p:spPr>
        <p:txBody>
          <a:bodyPr>
            <a:normAutofit/>
          </a:bodyPr>
          <a:lstStyle/>
          <a:p>
            <a:r>
              <a:rPr lang="en-US" dirty="0"/>
              <a:t>I. CRITIQUE AND RHETORIC</a:t>
            </a:r>
          </a:p>
        </p:txBody>
      </p:sp>
    </p:spTree>
    <p:extLst>
      <p:ext uri="{BB962C8B-B14F-4D97-AF65-F5344CB8AC3E}">
        <p14:creationId xmlns:p14="http://schemas.microsoft.com/office/powerpoint/2010/main" val="797166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1688 and all that</a:t>
            </a:r>
          </a:p>
        </p:txBody>
      </p:sp>
      <p:pic>
        <p:nvPicPr>
          <p:cNvPr id="5" name="Content Placeholder 4">
            <a:extLst>
              <a:ext uri="{FF2B5EF4-FFF2-40B4-BE49-F238E27FC236}">
                <a16:creationId xmlns:a16="http://schemas.microsoft.com/office/drawing/2014/main" id="{82F64D24-00BD-1042-921F-AC78E23F75C2}"/>
              </a:ext>
            </a:extLst>
          </p:cNvPr>
          <p:cNvPicPr>
            <a:picLocks noGrp="1" noChangeAspect="1"/>
          </p:cNvPicPr>
          <p:nvPr>
            <p:ph idx="1"/>
          </p:nvPr>
        </p:nvPicPr>
        <p:blipFill>
          <a:blip r:embed="rId2"/>
          <a:stretch>
            <a:fillRect/>
          </a:stretch>
        </p:blipFill>
        <p:spPr>
          <a:xfrm>
            <a:off x="728213" y="1964724"/>
            <a:ext cx="5956791" cy="4631406"/>
          </a:xfrm>
          <a:prstGeom prst="rect">
            <a:avLst/>
          </a:prstGeom>
        </p:spPr>
      </p:pic>
      <p:sp>
        <p:nvSpPr>
          <p:cNvPr id="6" name="TextBox 5">
            <a:extLst>
              <a:ext uri="{FF2B5EF4-FFF2-40B4-BE49-F238E27FC236}">
                <a16:creationId xmlns:a16="http://schemas.microsoft.com/office/drawing/2014/main" id="{3B579EE7-6AD7-BD47-9E42-CF1FF5C954AB}"/>
              </a:ext>
            </a:extLst>
          </p:cNvPr>
          <p:cNvSpPr txBox="1"/>
          <p:nvPr/>
        </p:nvSpPr>
        <p:spPr>
          <a:xfrm>
            <a:off x="6997147" y="1964724"/>
            <a:ext cx="4979505" cy="4708981"/>
          </a:xfrm>
          <a:prstGeom prst="rect">
            <a:avLst/>
          </a:prstGeom>
          <a:noFill/>
        </p:spPr>
        <p:txBody>
          <a:bodyPr wrap="square" rtlCol="0">
            <a:spAutoFit/>
          </a:bodyPr>
          <a:lstStyle/>
          <a:p>
            <a:r>
              <a:rPr lang="en-GB" sz="2000" dirty="0">
                <a:solidFill>
                  <a:schemeClr val="bg1"/>
                </a:solidFill>
              </a:rPr>
              <a:t>Richard Price, </a:t>
            </a:r>
            <a:r>
              <a:rPr lang="en-GB" sz="2000" i="1" dirty="0">
                <a:solidFill>
                  <a:schemeClr val="bg1"/>
                </a:solidFill>
              </a:rPr>
              <a:t>Discourse on the Love of our Country </a:t>
            </a:r>
            <a:r>
              <a:rPr lang="en-GB" sz="2000" dirty="0">
                <a:solidFill>
                  <a:schemeClr val="bg1"/>
                </a:solidFill>
              </a:rPr>
              <a:t>(1789)</a:t>
            </a:r>
            <a:endParaRPr lang="en-GB" sz="2000" i="1" dirty="0">
              <a:solidFill>
                <a:schemeClr val="bg1"/>
              </a:solidFill>
            </a:endParaRPr>
          </a:p>
          <a:p>
            <a:endParaRPr lang="en-GB" sz="2000" i="1" dirty="0">
              <a:solidFill>
                <a:schemeClr val="bg1"/>
              </a:solidFill>
            </a:endParaRPr>
          </a:p>
          <a:p>
            <a:r>
              <a:rPr lang="en-GB" sz="2000" dirty="0">
                <a:solidFill>
                  <a:schemeClr val="bg1"/>
                </a:solidFill>
              </a:rPr>
              <a:t>Drew parallels between the revolutions of 1688 and 1789</a:t>
            </a:r>
          </a:p>
          <a:p>
            <a:endParaRPr lang="en-GB" sz="2000" dirty="0">
              <a:solidFill>
                <a:schemeClr val="bg1"/>
              </a:solidFill>
            </a:endParaRPr>
          </a:p>
          <a:p>
            <a:r>
              <a:rPr lang="en-GB" sz="2000" dirty="0">
                <a:solidFill>
                  <a:schemeClr val="bg1"/>
                </a:solidFill>
              </a:rPr>
              <a:t>3 key principles of 1688:</a:t>
            </a:r>
          </a:p>
          <a:p>
            <a:endParaRPr lang="en-GB" sz="2000" dirty="0">
              <a:solidFill>
                <a:schemeClr val="bg1"/>
              </a:solidFill>
            </a:endParaRPr>
          </a:p>
          <a:p>
            <a:pPr marL="342900" indent="-342900">
              <a:buFont typeface="Arial" panose="020B0604020202020204" pitchFamily="34" charset="0"/>
              <a:buChar char="•"/>
            </a:pPr>
            <a:r>
              <a:rPr lang="en-GB" sz="2000" dirty="0">
                <a:solidFill>
                  <a:schemeClr val="bg1"/>
                </a:solidFill>
              </a:rPr>
              <a:t>‘First;  The right to liberty of conscience in religious matters. </a:t>
            </a:r>
          </a:p>
          <a:p>
            <a:pPr marL="342900" indent="-342900">
              <a:buFont typeface="Arial" panose="020B0604020202020204" pitchFamily="34" charset="0"/>
              <a:buChar char="•"/>
            </a:pPr>
            <a:r>
              <a:rPr lang="en-GB" sz="2000" dirty="0">
                <a:solidFill>
                  <a:schemeClr val="bg1"/>
                </a:solidFill>
              </a:rPr>
              <a:t>Secondly;  The right to resist power when abused.  </a:t>
            </a:r>
          </a:p>
          <a:p>
            <a:pPr marL="342900" indent="-342900">
              <a:buFont typeface="Arial" panose="020B0604020202020204" pitchFamily="34" charset="0"/>
              <a:buChar char="•"/>
            </a:pPr>
            <a:r>
              <a:rPr lang="en-GB" sz="2000" dirty="0">
                <a:solidFill>
                  <a:schemeClr val="bg1"/>
                </a:solidFill>
              </a:rPr>
              <a:t>And, Thirdly;  The right to choose our own governors; to cashier them for misconduct; and to frame a government for ourselves’.</a:t>
            </a:r>
            <a:endParaRPr lang="en-US" sz="2000" dirty="0">
              <a:solidFill>
                <a:schemeClr val="bg1"/>
              </a:solidFill>
            </a:endParaRPr>
          </a:p>
        </p:txBody>
      </p:sp>
    </p:spTree>
    <p:extLst>
      <p:ext uri="{BB962C8B-B14F-4D97-AF65-F5344CB8AC3E}">
        <p14:creationId xmlns:p14="http://schemas.microsoft.com/office/powerpoint/2010/main" val="214601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5415679" y="501698"/>
            <a:ext cx="5925310" cy="1174991"/>
          </a:xfrm>
        </p:spPr>
        <p:txBody>
          <a:bodyPr>
            <a:normAutofit/>
          </a:bodyPr>
          <a:lstStyle/>
          <a:p>
            <a:r>
              <a:rPr lang="en-US" sz="2400"/>
              <a:t>Burke on 1688 and 1789</a:t>
            </a:r>
          </a:p>
        </p:txBody>
      </p:sp>
      <p:sp>
        <p:nvSpPr>
          <p:cNvPr id="3" name="Content Placeholder 2">
            <a:extLst>
              <a:ext uri="{FF2B5EF4-FFF2-40B4-BE49-F238E27FC236}">
                <a16:creationId xmlns:a16="http://schemas.microsoft.com/office/drawing/2014/main" id="{1156C5A5-E1F6-C841-9823-726A005A0C54}"/>
              </a:ext>
            </a:extLst>
          </p:cNvPr>
          <p:cNvSpPr>
            <a:spLocks noGrp="1"/>
          </p:cNvSpPr>
          <p:nvPr>
            <p:ph idx="1"/>
          </p:nvPr>
        </p:nvSpPr>
        <p:spPr>
          <a:xfrm>
            <a:off x="5415679" y="1977887"/>
            <a:ext cx="6450496" cy="4800599"/>
          </a:xfrm>
        </p:spPr>
        <p:txBody>
          <a:bodyPr>
            <a:normAutofit fontScale="92500" lnSpcReduction="10000"/>
          </a:bodyPr>
          <a:lstStyle/>
          <a:p>
            <a:pPr>
              <a:lnSpc>
                <a:spcPct val="90000"/>
              </a:lnSpc>
              <a:buClr>
                <a:schemeClr val="bg1"/>
              </a:buClr>
            </a:pPr>
            <a:r>
              <a:rPr lang="en-US" sz="2400" dirty="0">
                <a:solidFill>
                  <a:schemeClr val="bg1"/>
                </a:solidFill>
              </a:rPr>
              <a:t>Glorious Revolution an adjustment, and not an overthrow, of the English constitution.</a:t>
            </a:r>
          </a:p>
          <a:p>
            <a:pPr>
              <a:lnSpc>
                <a:spcPct val="90000"/>
              </a:lnSpc>
              <a:buClr>
                <a:schemeClr val="bg1"/>
              </a:buClr>
            </a:pPr>
            <a:r>
              <a:rPr lang="en-US" sz="2400" dirty="0">
                <a:solidFill>
                  <a:schemeClr val="bg1"/>
                </a:solidFill>
              </a:rPr>
              <a:t>English did not have </a:t>
            </a:r>
            <a:r>
              <a:rPr lang="en-GB" sz="2400" dirty="0">
                <a:solidFill>
                  <a:schemeClr val="bg1"/>
                </a:solidFill>
              </a:rPr>
              <a:t>the right to ‘choose our own governors; to cashier them for misconduct’; rather, they owed their allegiance to William and Mary, and their successors. </a:t>
            </a:r>
          </a:p>
          <a:p>
            <a:pPr>
              <a:lnSpc>
                <a:spcPct val="90000"/>
              </a:lnSpc>
              <a:buClr>
                <a:schemeClr val="bg1"/>
              </a:buClr>
            </a:pPr>
            <a:r>
              <a:rPr lang="en-GB" sz="2400" dirty="0">
                <a:solidFill>
                  <a:schemeClr val="bg1"/>
                </a:solidFill>
              </a:rPr>
              <a:t>Virtues of the English constitution: </a:t>
            </a:r>
          </a:p>
          <a:p>
            <a:pPr>
              <a:lnSpc>
                <a:spcPct val="90000"/>
              </a:lnSpc>
              <a:buClr>
                <a:schemeClr val="bg1"/>
              </a:buClr>
              <a:buFontTx/>
              <a:buChar char="-"/>
            </a:pPr>
            <a:r>
              <a:rPr lang="en-GB" sz="2400" dirty="0">
                <a:solidFill>
                  <a:schemeClr val="bg1"/>
                </a:solidFill>
              </a:rPr>
              <a:t>concern for continuity;</a:t>
            </a:r>
          </a:p>
          <a:p>
            <a:pPr>
              <a:lnSpc>
                <a:spcPct val="90000"/>
              </a:lnSpc>
              <a:buClr>
                <a:schemeClr val="bg1"/>
              </a:buClr>
              <a:buFontTx/>
              <a:buChar char="-"/>
            </a:pPr>
            <a:r>
              <a:rPr lang="en-GB" sz="2400" dirty="0">
                <a:solidFill>
                  <a:schemeClr val="bg1"/>
                </a:solidFill>
              </a:rPr>
              <a:t>respect for traditional wisdom and usage;</a:t>
            </a:r>
          </a:p>
          <a:p>
            <a:pPr>
              <a:lnSpc>
                <a:spcPct val="90000"/>
              </a:lnSpc>
              <a:buClr>
                <a:schemeClr val="bg1"/>
              </a:buClr>
              <a:buFontTx/>
              <a:buChar char="-"/>
            </a:pPr>
            <a:r>
              <a:rPr lang="en-GB" sz="2400" dirty="0">
                <a:solidFill>
                  <a:schemeClr val="bg1"/>
                </a:solidFill>
              </a:rPr>
              <a:t>acceptance of a hierarchy of rank and property; </a:t>
            </a:r>
          </a:p>
          <a:p>
            <a:pPr>
              <a:lnSpc>
                <a:spcPct val="90000"/>
              </a:lnSpc>
              <a:buClr>
                <a:schemeClr val="bg1"/>
              </a:buClr>
              <a:buFontTx/>
              <a:buChar char="-"/>
            </a:pPr>
            <a:r>
              <a:rPr lang="en-GB" sz="2400" dirty="0">
                <a:solidFill>
                  <a:schemeClr val="bg1"/>
                </a:solidFill>
              </a:rPr>
              <a:t>role for honour and religion;</a:t>
            </a:r>
          </a:p>
          <a:p>
            <a:pPr>
              <a:lnSpc>
                <a:spcPct val="90000"/>
              </a:lnSpc>
              <a:buClr>
                <a:schemeClr val="bg1"/>
              </a:buClr>
              <a:buFontTx/>
              <a:buChar char="-"/>
            </a:pPr>
            <a:r>
              <a:rPr lang="en-GB" sz="2400" dirty="0">
                <a:solidFill>
                  <a:schemeClr val="bg1"/>
                </a:solidFill>
              </a:rPr>
              <a:t>recognition of the imperfection of human contrivances.</a:t>
            </a:r>
          </a:p>
          <a:p>
            <a:pPr>
              <a:lnSpc>
                <a:spcPct val="90000"/>
              </a:lnSpc>
              <a:buClr>
                <a:schemeClr val="bg1"/>
              </a:buClr>
            </a:pPr>
            <a:endParaRPr lang="en-GB" sz="1500" dirty="0"/>
          </a:p>
        </p:txBody>
      </p:sp>
      <p:pic>
        <p:nvPicPr>
          <p:cNvPr id="5" name="Picture 4">
            <a:extLst>
              <a:ext uri="{FF2B5EF4-FFF2-40B4-BE49-F238E27FC236}">
                <a16:creationId xmlns:a16="http://schemas.microsoft.com/office/drawing/2014/main" id="{5E3E6086-815F-3445-9BCB-B92372E84498}"/>
              </a:ext>
            </a:extLst>
          </p:cNvPr>
          <p:cNvPicPr>
            <a:picLocks noChangeAspect="1"/>
          </p:cNvPicPr>
          <p:nvPr/>
        </p:nvPicPr>
        <p:blipFill rotWithShape="1">
          <a:blip r:embed="rId2"/>
          <a:srcRect l="21595" r="25096" b="1"/>
          <a:stretch/>
        </p:blipFill>
        <p:spPr>
          <a:xfrm>
            <a:off x="20" y="10"/>
            <a:ext cx="4657325" cy="6857990"/>
          </a:xfrm>
          <a:prstGeom prst="rect">
            <a:avLst/>
          </a:prstGeom>
        </p:spPr>
      </p:pic>
    </p:spTree>
    <p:extLst>
      <p:ext uri="{BB962C8B-B14F-4D97-AF65-F5344CB8AC3E}">
        <p14:creationId xmlns:p14="http://schemas.microsoft.com/office/powerpoint/2010/main" val="2688919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467418"/>
            <a:ext cx="7729728" cy="1188720"/>
          </a:xfrm>
          <a:solidFill>
            <a:schemeClr val="bg1"/>
          </a:solidFill>
        </p:spPr>
        <p:txBody>
          <a:bodyPr>
            <a:normAutofit/>
          </a:bodyPr>
          <a:lstStyle/>
          <a:p>
            <a:r>
              <a:rPr lang="en-US" dirty="0"/>
              <a:t>THE limits OF REASON</a:t>
            </a:r>
          </a:p>
        </p:txBody>
      </p:sp>
      <p:sp>
        <p:nvSpPr>
          <p:cNvPr id="5" name="Content Placeholder 4">
            <a:extLst>
              <a:ext uri="{FF2B5EF4-FFF2-40B4-BE49-F238E27FC236}">
                <a16:creationId xmlns:a16="http://schemas.microsoft.com/office/drawing/2014/main" id="{F165BCC1-BD73-3E40-B737-496F64F598F3}"/>
              </a:ext>
            </a:extLst>
          </p:cNvPr>
          <p:cNvSpPr>
            <a:spLocks noGrp="1"/>
          </p:cNvSpPr>
          <p:nvPr>
            <p:ph idx="1"/>
          </p:nvPr>
        </p:nvSpPr>
        <p:spPr>
          <a:xfrm>
            <a:off x="581240" y="2230539"/>
            <a:ext cx="6425846" cy="3693182"/>
          </a:xfrm>
        </p:spPr>
        <p:txBody>
          <a:bodyPr>
            <a:normAutofit lnSpcReduction="10000"/>
          </a:bodyPr>
          <a:lstStyle/>
          <a:p>
            <a:pPr>
              <a:buClr>
                <a:schemeClr val="bg1"/>
              </a:buClr>
            </a:pPr>
            <a:r>
              <a:rPr lang="en-GB" sz="2400" dirty="0">
                <a:solidFill>
                  <a:schemeClr val="bg1"/>
                </a:solidFill>
              </a:rPr>
              <a:t>‘Wisdom cannot create materials; they are the gifts of nature or of chance’. </a:t>
            </a:r>
          </a:p>
          <a:p>
            <a:pPr>
              <a:buClr>
                <a:schemeClr val="bg1"/>
              </a:buClr>
            </a:pPr>
            <a:endParaRPr lang="en-GB" sz="2400" dirty="0">
              <a:solidFill>
                <a:schemeClr val="bg1"/>
              </a:solidFill>
            </a:endParaRPr>
          </a:p>
          <a:p>
            <a:pPr>
              <a:buClr>
                <a:schemeClr val="bg1"/>
              </a:buClr>
            </a:pPr>
            <a:r>
              <a:rPr lang="en-GB" sz="2400" dirty="0">
                <a:solidFill>
                  <a:schemeClr val="bg1"/>
                </a:solidFill>
              </a:rPr>
              <a:t>‘Time is required to produce that union of minds which alone can produce all the good we aim at’.</a:t>
            </a:r>
          </a:p>
          <a:p>
            <a:pPr>
              <a:buClr>
                <a:schemeClr val="bg1"/>
              </a:buClr>
            </a:pPr>
            <a:endParaRPr lang="en-GB" sz="2400" dirty="0">
              <a:solidFill>
                <a:schemeClr val="bg1"/>
              </a:solidFill>
            </a:endParaRPr>
          </a:p>
          <a:p>
            <a:pPr>
              <a:buClr>
                <a:schemeClr val="bg1"/>
              </a:buClr>
            </a:pPr>
            <a:r>
              <a:rPr lang="en-GB" sz="2400" dirty="0">
                <a:solidFill>
                  <a:schemeClr val="bg1"/>
                </a:solidFill>
              </a:rPr>
              <a:t>‘That sort of reason which banishes the affections is incapable of filling their place’.</a:t>
            </a:r>
            <a:endParaRPr lang="en-US" sz="2400" dirty="0">
              <a:solidFill>
                <a:schemeClr val="bg1"/>
              </a:solidFill>
            </a:endParaRPr>
          </a:p>
        </p:txBody>
      </p:sp>
      <p:pic>
        <p:nvPicPr>
          <p:cNvPr id="6" name="Picture 5">
            <a:extLst>
              <a:ext uri="{FF2B5EF4-FFF2-40B4-BE49-F238E27FC236}">
                <a16:creationId xmlns:a16="http://schemas.microsoft.com/office/drawing/2014/main" id="{9E5B022E-7D0A-0E42-8260-01A4894D6965}"/>
              </a:ext>
            </a:extLst>
          </p:cNvPr>
          <p:cNvPicPr>
            <a:picLocks noChangeAspect="1"/>
          </p:cNvPicPr>
          <p:nvPr/>
        </p:nvPicPr>
        <p:blipFill>
          <a:blip r:embed="rId2"/>
          <a:stretch>
            <a:fillRect/>
          </a:stretch>
        </p:blipFill>
        <p:spPr>
          <a:xfrm>
            <a:off x="7573617" y="2047924"/>
            <a:ext cx="3588025" cy="4547560"/>
          </a:xfrm>
          <a:prstGeom prst="rect">
            <a:avLst/>
          </a:prstGeom>
          <a:ln w="19050">
            <a:solidFill>
              <a:schemeClr val="tx1"/>
            </a:solidFill>
          </a:ln>
        </p:spPr>
      </p:pic>
    </p:spTree>
    <p:extLst>
      <p:ext uri="{BB962C8B-B14F-4D97-AF65-F5344CB8AC3E}">
        <p14:creationId xmlns:p14="http://schemas.microsoft.com/office/powerpoint/2010/main" val="3359798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E214-6087-B749-A864-CC30F9AEA5C6}"/>
              </a:ext>
            </a:extLst>
          </p:cNvPr>
          <p:cNvSpPr>
            <a:spLocks noGrp="1"/>
          </p:cNvSpPr>
          <p:nvPr>
            <p:ph type="title"/>
          </p:nvPr>
        </p:nvSpPr>
        <p:spPr>
          <a:xfrm>
            <a:off x="2231136" y="676457"/>
            <a:ext cx="7729728" cy="1188720"/>
          </a:xfrm>
        </p:spPr>
        <p:txBody>
          <a:bodyPr/>
          <a:lstStyle/>
          <a:p>
            <a:r>
              <a:rPr lang="en-US" dirty="0"/>
              <a:t>The rhetoric of </a:t>
            </a:r>
            <a:r>
              <a:rPr lang="en-US" i="1" dirty="0"/>
              <a:t>reflections</a:t>
            </a:r>
          </a:p>
        </p:txBody>
      </p:sp>
      <p:sp>
        <p:nvSpPr>
          <p:cNvPr id="3" name="Content Placeholder 2">
            <a:extLst>
              <a:ext uri="{FF2B5EF4-FFF2-40B4-BE49-F238E27FC236}">
                <a16:creationId xmlns:a16="http://schemas.microsoft.com/office/drawing/2014/main" id="{4D2079AC-3C8F-7A4B-AD4F-B74D782F0CE6}"/>
              </a:ext>
            </a:extLst>
          </p:cNvPr>
          <p:cNvSpPr>
            <a:spLocks noGrp="1"/>
          </p:cNvSpPr>
          <p:nvPr>
            <p:ph idx="1"/>
          </p:nvPr>
        </p:nvSpPr>
        <p:spPr>
          <a:xfrm>
            <a:off x="2231136" y="2270296"/>
            <a:ext cx="7729728" cy="3101983"/>
          </a:xfrm>
        </p:spPr>
        <p:txBody>
          <a:bodyPr>
            <a:noAutofit/>
          </a:bodyPr>
          <a:lstStyle/>
          <a:p>
            <a:r>
              <a:rPr lang="en-GB" sz="2400" dirty="0">
                <a:solidFill>
                  <a:schemeClr val="bg1"/>
                </a:solidFill>
              </a:rPr>
              <a:t>‘Never, never more, shall we behold that generous loyalty to rank and sex, that proud submission, that dignified obedience, that subordination of the heart, which kept alive, even in servitude itself, the spirit of an exalted freedom. The unbought grace of life, the cheap defence of nations, the nurse of manly sentiment and heroic </a:t>
            </a:r>
            <a:r>
              <a:rPr lang="en-GB" sz="2400" dirty="0" err="1">
                <a:solidFill>
                  <a:schemeClr val="bg1"/>
                </a:solidFill>
              </a:rPr>
              <a:t>enterprize</a:t>
            </a:r>
            <a:r>
              <a:rPr lang="en-GB" sz="2400" dirty="0">
                <a:solidFill>
                  <a:schemeClr val="bg1"/>
                </a:solidFill>
              </a:rPr>
              <a:t>, is gone! It is gone, that sensibility of principle, that chastity of honour, which felt a stain like a wound, which inspired courage whilst it mitigated ferocity, which ennobled whatever it touched, and under which vice itself lost half its evil, by losing all its grossness’.</a:t>
            </a:r>
            <a:endParaRPr lang="en-US" sz="2400" dirty="0">
              <a:solidFill>
                <a:schemeClr val="bg1"/>
              </a:solidFill>
            </a:endParaRPr>
          </a:p>
        </p:txBody>
      </p:sp>
    </p:spTree>
    <p:extLst>
      <p:ext uri="{BB962C8B-B14F-4D97-AF65-F5344CB8AC3E}">
        <p14:creationId xmlns:p14="http://schemas.microsoft.com/office/powerpoint/2010/main" val="732370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63CD-5717-CE42-863E-EE212F773624}"/>
              </a:ext>
            </a:extLst>
          </p:cNvPr>
          <p:cNvSpPr>
            <a:spLocks noGrp="1"/>
          </p:cNvSpPr>
          <p:nvPr>
            <p:ph type="title"/>
          </p:nvPr>
        </p:nvSpPr>
        <p:spPr>
          <a:xfrm>
            <a:off x="2231136" y="1777213"/>
            <a:ext cx="7729728" cy="1188720"/>
          </a:xfrm>
          <a:solidFill>
            <a:schemeClr val="bg1"/>
          </a:solidFill>
        </p:spPr>
        <p:txBody>
          <a:bodyPr>
            <a:normAutofit/>
          </a:bodyPr>
          <a:lstStyle/>
          <a:p>
            <a:r>
              <a:rPr lang="en-US" dirty="0"/>
              <a:t>ii. response AND REACTION</a:t>
            </a:r>
          </a:p>
        </p:txBody>
      </p:sp>
    </p:spTree>
    <p:extLst>
      <p:ext uri="{BB962C8B-B14F-4D97-AF65-F5344CB8AC3E}">
        <p14:creationId xmlns:p14="http://schemas.microsoft.com/office/powerpoint/2010/main" val="336308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0DC87395-28E6-F743-9E3D-503C68B00B33}"/>
              </a:ext>
            </a:extLst>
          </p:cNvPr>
          <p:cNvSpPr>
            <a:spLocks noChangeArrowheads="1"/>
          </p:cNvSpPr>
          <p:nvPr/>
        </p:nvSpPr>
        <p:spPr bwMode="auto">
          <a:xfrm>
            <a:off x="0" y="-1"/>
            <a:ext cx="621368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25" name="Picture 8" descr="Satire on Burke, as Don Quixote riding from Dodsley's premises, against the French Revolution: for a full account see BMSat.  15 November 1790  Etching with hand-colouring">
            <a:extLst>
              <a:ext uri="{FF2B5EF4-FFF2-40B4-BE49-F238E27FC236}">
                <a16:creationId xmlns:a16="http://schemas.microsoft.com/office/drawing/2014/main" id="{23EB42B7-314E-3F40-B9F2-167336BA489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0" y="0"/>
            <a:ext cx="4700884"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EA9672C-75F9-D047-8DC5-807B70B33C66}"/>
              </a:ext>
            </a:extLst>
          </p:cNvPr>
          <p:cNvSpPr txBox="1"/>
          <p:nvPr/>
        </p:nvSpPr>
        <p:spPr>
          <a:xfrm>
            <a:off x="4829074" y="5662617"/>
            <a:ext cx="4436076" cy="1107996"/>
          </a:xfrm>
          <a:prstGeom prst="rect">
            <a:avLst/>
          </a:prstGeom>
          <a:noFill/>
        </p:spPr>
        <p:txBody>
          <a:bodyPr wrap="square" rtlCol="0">
            <a:spAutoFit/>
          </a:bodyPr>
          <a:lstStyle/>
          <a:p>
            <a:r>
              <a:rPr lang="en-GB" sz="2200" dirty="0">
                <a:solidFill>
                  <a:schemeClr val="bg1"/>
                </a:solidFill>
              </a:rPr>
              <a:t>‘The Knight of the </a:t>
            </a:r>
            <a:r>
              <a:rPr lang="en-GB" sz="2200" dirty="0" err="1">
                <a:solidFill>
                  <a:schemeClr val="bg1"/>
                </a:solidFill>
              </a:rPr>
              <a:t>Woful</a:t>
            </a:r>
            <a:r>
              <a:rPr lang="en-GB" sz="2200" dirty="0">
                <a:solidFill>
                  <a:schemeClr val="bg1"/>
                </a:solidFill>
              </a:rPr>
              <a:t> Countenance Going to Extirpate the National Assembly’ (1790)</a:t>
            </a:r>
            <a:endParaRPr lang="en-US" sz="2200" dirty="0">
              <a:solidFill>
                <a:schemeClr val="bg1"/>
              </a:solidFill>
            </a:endParaRPr>
          </a:p>
        </p:txBody>
      </p:sp>
      <p:sp>
        <p:nvSpPr>
          <p:cNvPr id="8" name="Rectangle 7">
            <a:extLst>
              <a:ext uri="{FF2B5EF4-FFF2-40B4-BE49-F238E27FC236}">
                <a16:creationId xmlns:a16="http://schemas.microsoft.com/office/drawing/2014/main" id="{6E921385-3D60-184E-B0FE-A57D7E13B405}"/>
              </a:ext>
            </a:extLst>
          </p:cNvPr>
          <p:cNvSpPr/>
          <p:nvPr/>
        </p:nvSpPr>
        <p:spPr>
          <a:xfrm>
            <a:off x="5055705" y="1193419"/>
            <a:ext cx="6096000" cy="3785652"/>
          </a:xfrm>
          <a:prstGeom prst="rect">
            <a:avLst/>
          </a:prstGeom>
        </p:spPr>
        <p:txBody>
          <a:bodyPr>
            <a:spAutoFit/>
          </a:bodyPr>
          <a:lstStyle/>
          <a:p>
            <a:r>
              <a:rPr lang="en-GB" sz="2000" dirty="0">
                <a:solidFill>
                  <a:schemeClr val="bg1"/>
                </a:solidFill>
              </a:rPr>
              <a:t>Caption (from </a:t>
            </a:r>
            <a:r>
              <a:rPr lang="en-GB" sz="2000" i="1" dirty="0">
                <a:solidFill>
                  <a:schemeClr val="bg1"/>
                </a:solidFill>
              </a:rPr>
              <a:t>Reflections</a:t>
            </a:r>
            <a:r>
              <a:rPr lang="en-GB" sz="2000" dirty="0">
                <a:solidFill>
                  <a:schemeClr val="bg1"/>
                </a:solidFill>
              </a:rPr>
              <a:t>): ‘It is undoubtedly true, though it may seem paradoxical; but in general, those who are habitually employed in finding and displaying faults, are unqualified for the work of reformation; because their minds are not only unfurnished with patterns of the fair and the good, but by habit they come to take no delight in the contemplation of those things.  By hating vices too much, they come to love men too little. It is therefore not wonderful, that they should be indisposed and unable to serve them. From hence arises the complexional disposition of some of your guides to pull everything to pieces.’</a:t>
            </a:r>
          </a:p>
        </p:txBody>
      </p:sp>
    </p:spTree>
    <p:extLst>
      <p:ext uri="{BB962C8B-B14F-4D97-AF65-F5344CB8AC3E}">
        <p14:creationId xmlns:p14="http://schemas.microsoft.com/office/powerpoint/2010/main" val="3338218429"/>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docProps/app.xml><?xml version="1.0" encoding="utf-8"?>
<Properties xmlns="http://schemas.openxmlformats.org/officeDocument/2006/extended-properties" xmlns:vt="http://schemas.openxmlformats.org/officeDocument/2006/docPropsVTypes">
  <TotalTime>366</TotalTime>
  <Words>1806</Words>
  <Application>Microsoft Office PowerPoint</Application>
  <PresentationFormat>Widescreen</PresentationFormat>
  <Paragraphs>146</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Gill Sans MT</vt:lpstr>
      <vt:lpstr>Parcel</vt:lpstr>
      <vt:lpstr>Order  and change</vt:lpstr>
      <vt:lpstr>Lecture structure</vt:lpstr>
      <vt:lpstr>I. CRITIQUE AND RHETORIC</vt:lpstr>
      <vt:lpstr>1688 and all that</vt:lpstr>
      <vt:lpstr>Burke on 1688 and 1789</vt:lpstr>
      <vt:lpstr>THE limits OF REASON</vt:lpstr>
      <vt:lpstr>The rhetoric of reflections</vt:lpstr>
      <vt:lpstr>ii. response AND REACTION</vt:lpstr>
      <vt:lpstr>PowerPoint Presentation</vt:lpstr>
      <vt:lpstr>PowerPoint Presentation</vt:lpstr>
      <vt:lpstr>On Marie Antoinette</vt:lpstr>
      <vt:lpstr>PowerPoint Presentation</vt:lpstr>
      <vt:lpstr>PowerPoint Presentation</vt:lpstr>
      <vt:lpstr>Burke in caricature</vt:lpstr>
      <vt:lpstr>Paine’s response to reflections</vt:lpstr>
      <vt:lpstr>Iii. Subsequent influence</vt:lpstr>
      <vt:lpstr>PowerPoint Presentation</vt:lpstr>
      <vt:lpstr>iv. William Hazlitt, spirit of the age (1825)</vt:lpstr>
      <vt:lpstr>v. JOHN STUART MILL, THE SPIRIT OF THE AGE (1831)</vt:lpstr>
      <vt:lpstr>PowerPoint Presentation</vt:lpstr>
      <vt:lpstr>CHARACTERISTICS OF THE SPIRIT</vt:lpstr>
      <vt:lpstr>AND ALSO…</vt:lpstr>
      <vt:lpstr>PowerPoint Presentation</vt:lpstr>
      <vt:lpstr>TRANSITIONAL VS NATURAL STATES</vt:lpstr>
      <vt:lpstr>TRANSITIONAL STATES</vt:lpstr>
      <vt:lpstr>Individual, polis, society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Order  and change</dc:title>
  <dc:creator>Imogen Peck</dc:creator>
  <cp:lastModifiedBy>Imogen Peck</cp:lastModifiedBy>
  <cp:revision>24</cp:revision>
  <dcterms:created xsi:type="dcterms:W3CDTF">2019-03-06T14:22:34Z</dcterms:created>
  <dcterms:modified xsi:type="dcterms:W3CDTF">2019-03-07T17:59:55Z</dcterms:modified>
</cp:coreProperties>
</file>