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5"/>
  </p:notesMasterIdLst>
  <p:handoutMasterIdLst>
    <p:handoutMasterId r:id="rId36"/>
  </p:handoutMasterIdLst>
  <p:sldIdLst>
    <p:sldId id="256" r:id="rId2"/>
    <p:sldId id="259" r:id="rId3"/>
    <p:sldId id="287" r:id="rId4"/>
    <p:sldId id="258" r:id="rId5"/>
    <p:sldId id="262" r:id="rId6"/>
    <p:sldId id="260" r:id="rId7"/>
    <p:sldId id="261" r:id="rId8"/>
    <p:sldId id="257" r:id="rId9"/>
    <p:sldId id="288" r:id="rId10"/>
    <p:sldId id="289" r:id="rId11"/>
    <p:sldId id="263" r:id="rId12"/>
    <p:sldId id="269" r:id="rId13"/>
    <p:sldId id="270" r:id="rId14"/>
    <p:sldId id="264" r:id="rId15"/>
    <p:sldId id="266" r:id="rId16"/>
    <p:sldId id="267" r:id="rId17"/>
    <p:sldId id="268" r:id="rId18"/>
    <p:sldId id="271" r:id="rId19"/>
    <p:sldId id="282" r:id="rId20"/>
    <p:sldId id="283" r:id="rId21"/>
    <p:sldId id="284" r:id="rId22"/>
    <p:sldId id="272" r:id="rId23"/>
    <p:sldId id="273" r:id="rId24"/>
    <p:sldId id="285" r:id="rId25"/>
    <p:sldId id="274" r:id="rId26"/>
    <p:sldId id="275" r:id="rId27"/>
    <p:sldId id="276" r:id="rId28"/>
    <p:sldId id="277" r:id="rId29"/>
    <p:sldId id="278" r:id="rId30"/>
    <p:sldId id="279" r:id="rId31"/>
    <p:sldId id="280" r:id="rId32"/>
    <p:sldId id="281" r:id="rId33"/>
    <p:sldId id="290" r:id="rId3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16" autoAdjust="0"/>
    <p:restoredTop sz="94660"/>
  </p:normalViewPr>
  <p:slideViewPr>
    <p:cSldViewPr snapToGrid="0">
      <p:cViewPr varScale="1">
        <p:scale>
          <a:sx n="76" d="100"/>
          <a:sy n="76" d="100"/>
        </p:scale>
        <p:origin x="126" y="69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FA6EA3D-6731-0849-9FCE-55A86D21ABD4}" type="datetimeFigureOut">
              <a:rPr lang="en-GB" smtClean="0"/>
              <a:t>19/02/2018</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559F805-5478-4E42-85D3-7D591DD8FD1F}" type="slidenum">
              <a:rPr lang="en-GB" smtClean="0"/>
              <a:t>‹#›</a:t>
            </a:fld>
            <a:endParaRPr lang="en-GB"/>
          </a:p>
        </p:txBody>
      </p:sp>
    </p:spTree>
    <p:extLst>
      <p:ext uri="{BB962C8B-B14F-4D97-AF65-F5344CB8AC3E}">
        <p14:creationId xmlns:p14="http://schemas.microsoft.com/office/powerpoint/2010/main" val="283701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9C7795D-9DBF-4E14-934D-95534B3B4436}" type="datetimeFigureOut">
              <a:rPr lang="en-GB" smtClean="0"/>
              <a:t>19/02/2018</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FF1187F-E99C-4EBF-8792-46B9983AB50F}" type="slidenum">
              <a:rPr lang="en-GB" smtClean="0"/>
              <a:t>‹#›</a:t>
            </a:fld>
            <a:endParaRPr lang="en-GB"/>
          </a:p>
        </p:txBody>
      </p:sp>
    </p:spTree>
    <p:extLst>
      <p:ext uri="{BB962C8B-B14F-4D97-AF65-F5344CB8AC3E}">
        <p14:creationId xmlns:p14="http://schemas.microsoft.com/office/powerpoint/2010/main" val="4717120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1830</a:t>
            </a:r>
            <a:endParaRPr lang="en-GB" dirty="0"/>
          </a:p>
        </p:txBody>
      </p:sp>
      <p:sp>
        <p:nvSpPr>
          <p:cNvPr id="4" name="Slide Number Placeholder 3"/>
          <p:cNvSpPr>
            <a:spLocks noGrp="1"/>
          </p:cNvSpPr>
          <p:nvPr>
            <p:ph type="sldNum" sz="quarter" idx="10"/>
          </p:nvPr>
        </p:nvSpPr>
        <p:spPr/>
        <p:txBody>
          <a:bodyPr/>
          <a:lstStyle/>
          <a:p>
            <a:fld id="{EFF1187F-E99C-4EBF-8792-46B9983AB50F}" type="slidenum">
              <a:rPr lang="en-GB" smtClean="0"/>
              <a:t>16</a:t>
            </a:fld>
            <a:endParaRPr lang="en-GB"/>
          </a:p>
        </p:txBody>
      </p:sp>
    </p:spTree>
    <p:extLst>
      <p:ext uri="{BB962C8B-B14F-4D97-AF65-F5344CB8AC3E}">
        <p14:creationId xmlns:p14="http://schemas.microsoft.com/office/powerpoint/2010/main" val="30869504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CBFD6FD-0B58-499A-8CCE-50F80E82D8E0}" type="datetimeFigureOut">
              <a:rPr lang="en-GB" smtClean="0"/>
              <a:t>19/02/2018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4EB6830-13EC-40F7-B246-B9808409DAC5}" type="slidenum">
              <a:rPr lang="en-GB" smtClean="0"/>
              <a:t>‹#›</a:t>
            </a:fld>
            <a:endParaRPr lang="en-GB"/>
          </a:p>
        </p:txBody>
      </p:sp>
    </p:spTree>
    <p:extLst>
      <p:ext uri="{BB962C8B-B14F-4D97-AF65-F5344CB8AC3E}">
        <p14:creationId xmlns:p14="http://schemas.microsoft.com/office/powerpoint/2010/main" val="21746360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CBFD6FD-0B58-499A-8CCE-50F80E82D8E0}" type="datetimeFigureOut">
              <a:rPr lang="en-GB" smtClean="0"/>
              <a:t>19/02/2018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4EB6830-13EC-40F7-B246-B9808409DAC5}" type="slidenum">
              <a:rPr lang="en-GB" smtClean="0"/>
              <a:t>‹#›</a:t>
            </a:fld>
            <a:endParaRPr lang="en-GB"/>
          </a:p>
        </p:txBody>
      </p:sp>
    </p:spTree>
    <p:extLst>
      <p:ext uri="{BB962C8B-B14F-4D97-AF65-F5344CB8AC3E}">
        <p14:creationId xmlns:p14="http://schemas.microsoft.com/office/powerpoint/2010/main" val="16008669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CBFD6FD-0B58-499A-8CCE-50F80E82D8E0}" type="datetimeFigureOut">
              <a:rPr lang="en-GB" smtClean="0"/>
              <a:t>19/02/2018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4EB6830-13EC-40F7-B246-B9808409DAC5}" type="slidenum">
              <a:rPr lang="en-GB" smtClean="0"/>
              <a:t>‹#›</a:t>
            </a:fld>
            <a:endParaRPr lang="en-GB"/>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34680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CBFD6FD-0B58-499A-8CCE-50F80E82D8E0}" type="datetimeFigureOut">
              <a:rPr lang="en-GB" smtClean="0"/>
              <a:t>19/02/2018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4EB6830-13EC-40F7-B246-B9808409DAC5}" type="slidenum">
              <a:rPr lang="en-GB" smtClean="0"/>
              <a:t>‹#›</a:t>
            </a:fld>
            <a:endParaRPr lang="en-GB"/>
          </a:p>
        </p:txBody>
      </p:sp>
    </p:spTree>
    <p:extLst>
      <p:ext uri="{BB962C8B-B14F-4D97-AF65-F5344CB8AC3E}">
        <p14:creationId xmlns:p14="http://schemas.microsoft.com/office/powerpoint/2010/main" val="23480682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CBFD6FD-0B58-499A-8CCE-50F80E82D8E0}" type="datetimeFigureOut">
              <a:rPr lang="en-GB" smtClean="0"/>
              <a:t>19/02/2018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4EB6830-13EC-40F7-B246-B9808409DAC5}" type="slidenum">
              <a:rPr lang="en-GB" smtClean="0"/>
              <a:t>‹#›</a:t>
            </a:fld>
            <a:endParaRPr lang="en-GB"/>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67814922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CBFD6FD-0B58-499A-8CCE-50F80E82D8E0}" type="datetimeFigureOut">
              <a:rPr lang="en-GB" smtClean="0"/>
              <a:t>19/02/2018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4EB6830-13EC-40F7-B246-B9808409DAC5}" type="slidenum">
              <a:rPr lang="en-GB" smtClean="0"/>
              <a:t>‹#›</a:t>
            </a:fld>
            <a:endParaRPr lang="en-GB"/>
          </a:p>
        </p:txBody>
      </p:sp>
    </p:spTree>
    <p:extLst>
      <p:ext uri="{BB962C8B-B14F-4D97-AF65-F5344CB8AC3E}">
        <p14:creationId xmlns:p14="http://schemas.microsoft.com/office/powerpoint/2010/main" val="39233300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CBFD6FD-0B58-499A-8CCE-50F80E82D8E0}" type="datetimeFigureOut">
              <a:rPr lang="en-GB" smtClean="0"/>
              <a:t>19/02/2018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4EB6830-13EC-40F7-B246-B9808409DAC5}" type="slidenum">
              <a:rPr lang="en-GB" smtClean="0"/>
              <a:t>‹#›</a:t>
            </a:fld>
            <a:endParaRPr lang="en-GB"/>
          </a:p>
        </p:txBody>
      </p:sp>
    </p:spTree>
    <p:extLst>
      <p:ext uri="{BB962C8B-B14F-4D97-AF65-F5344CB8AC3E}">
        <p14:creationId xmlns:p14="http://schemas.microsoft.com/office/powerpoint/2010/main" val="17670515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CBFD6FD-0B58-499A-8CCE-50F80E82D8E0}" type="datetimeFigureOut">
              <a:rPr lang="en-GB" smtClean="0"/>
              <a:t>19/02/2018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4EB6830-13EC-40F7-B246-B9808409DAC5}" type="slidenum">
              <a:rPr lang="en-GB" smtClean="0"/>
              <a:t>‹#›</a:t>
            </a:fld>
            <a:endParaRPr lang="en-GB"/>
          </a:p>
        </p:txBody>
      </p:sp>
    </p:spTree>
    <p:extLst>
      <p:ext uri="{BB962C8B-B14F-4D97-AF65-F5344CB8AC3E}">
        <p14:creationId xmlns:p14="http://schemas.microsoft.com/office/powerpoint/2010/main" val="40464892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CBFD6FD-0B58-499A-8CCE-50F80E82D8E0}" type="datetimeFigureOut">
              <a:rPr lang="en-GB" smtClean="0"/>
              <a:t>19/02/2018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4EB6830-13EC-40F7-B246-B9808409DAC5}" type="slidenum">
              <a:rPr lang="en-GB" smtClean="0"/>
              <a:t>‹#›</a:t>
            </a:fld>
            <a:endParaRPr lang="en-GB"/>
          </a:p>
        </p:txBody>
      </p:sp>
    </p:spTree>
    <p:extLst>
      <p:ext uri="{BB962C8B-B14F-4D97-AF65-F5344CB8AC3E}">
        <p14:creationId xmlns:p14="http://schemas.microsoft.com/office/powerpoint/2010/main" val="3952102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CBFD6FD-0B58-499A-8CCE-50F80E82D8E0}" type="datetimeFigureOut">
              <a:rPr lang="en-GB" smtClean="0"/>
              <a:t>19/02/2018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4EB6830-13EC-40F7-B246-B9808409DAC5}" type="slidenum">
              <a:rPr lang="en-GB" smtClean="0"/>
              <a:t>‹#›</a:t>
            </a:fld>
            <a:endParaRPr lang="en-GB"/>
          </a:p>
        </p:txBody>
      </p:sp>
    </p:spTree>
    <p:extLst>
      <p:ext uri="{BB962C8B-B14F-4D97-AF65-F5344CB8AC3E}">
        <p14:creationId xmlns:p14="http://schemas.microsoft.com/office/powerpoint/2010/main" val="8412657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CBFD6FD-0B58-499A-8CCE-50F80E82D8E0}" type="datetimeFigureOut">
              <a:rPr lang="en-GB" smtClean="0"/>
              <a:t>19/02/2018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4EB6830-13EC-40F7-B246-B9808409DAC5}" type="slidenum">
              <a:rPr lang="en-GB" smtClean="0"/>
              <a:t>‹#›</a:t>
            </a:fld>
            <a:endParaRPr lang="en-GB"/>
          </a:p>
        </p:txBody>
      </p:sp>
    </p:spTree>
    <p:extLst>
      <p:ext uri="{BB962C8B-B14F-4D97-AF65-F5344CB8AC3E}">
        <p14:creationId xmlns:p14="http://schemas.microsoft.com/office/powerpoint/2010/main" val="36915622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CBFD6FD-0B58-499A-8CCE-50F80E82D8E0}" type="datetimeFigureOut">
              <a:rPr lang="en-GB" smtClean="0"/>
              <a:t>19/02/2018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4EB6830-13EC-40F7-B246-B9808409DAC5}" type="slidenum">
              <a:rPr lang="en-GB" smtClean="0"/>
              <a:t>‹#›</a:t>
            </a:fld>
            <a:endParaRPr lang="en-GB"/>
          </a:p>
        </p:txBody>
      </p:sp>
    </p:spTree>
    <p:extLst>
      <p:ext uri="{BB962C8B-B14F-4D97-AF65-F5344CB8AC3E}">
        <p14:creationId xmlns:p14="http://schemas.microsoft.com/office/powerpoint/2010/main" val="35510389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DCBFD6FD-0B58-499A-8CCE-50F80E82D8E0}" type="datetimeFigureOut">
              <a:rPr lang="en-GB" smtClean="0"/>
              <a:t>19/02/2018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4EB6830-13EC-40F7-B246-B9808409DAC5}" type="slidenum">
              <a:rPr lang="en-GB" smtClean="0"/>
              <a:t>‹#›</a:t>
            </a:fld>
            <a:endParaRPr lang="en-GB"/>
          </a:p>
        </p:txBody>
      </p:sp>
    </p:spTree>
    <p:extLst>
      <p:ext uri="{BB962C8B-B14F-4D97-AF65-F5344CB8AC3E}">
        <p14:creationId xmlns:p14="http://schemas.microsoft.com/office/powerpoint/2010/main" val="6591867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CBFD6FD-0B58-499A-8CCE-50F80E82D8E0}" type="datetimeFigureOut">
              <a:rPr lang="en-GB" smtClean="0"/>
              <a:t>19/02/2018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4EB6830-13EC-40F7-B246-B9808409DAC5}" type="slidenum">
              <a:rPr lang="en-GB" smtClean="0"/>
              <a:t>‹#›</a:t>
            </a:fld>
            <a:endParaRPr lang="en-GB"/>
          </a:p>
        </p:txBody>
      </p:sp>
    </p:spTree>
    <p:extLst>
      <p:ext uri="{BB962C8B-B14F-4D97-AF65-F5344CB8AC3E}">
        <p14:creationId xmlns:p14="http://schemas.microsoft.com/office/powerpoint/2010/main" val="3429125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CBFD6FD-0B58-499A-8CCE-50F80E82D8E0}" type="datetimeFigureOut">
              <a:rPr lang="en-GB" smtClean="0"/>
              <a:t>19/02/2018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4EB6830-13EC-40F7-B246-B9808409DAC5}" type="slidenum">
              <a:rPr lang="en-GB" smtClean="0"/>
              <a:t>‹#›</a:t>
            </a:fld>
            <a:endParaRPr lang="en-GB"/>
          </a:p>
        </p:txBody>
      </p:sp>
    </p:spTree>
    <p:extLst>
      <p:ext uri="{BB962C8B-B14F-4D97-AF65-F5344CB8AC3E}">
        <p14:creationId xmlns:p14="http://schemas.microsoft.com/office/powerpoint/2010/main" val="18907571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CBFD6FD-0B58-499A-8CCE-50F80E82D8E0}" type="datetimeFigureOut">
              <a:rPr lang="en-GB" smtClean="0"/>
              <a:t>19/02/2018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4EB6830-13EC-40F7-B246-B9808409DAC5}" type="slidenum">
              <a:rPr lang="en-GB" smtClean="0"/>
              <a:t>‹#›</a:t>
            </a:fld>
            <a:endParaRPr lang="en-GB"/>
          </a:p>
        </p:txBody>
      </p:sp>
    </p:spTree>
    <p:extLst>
      <p:ext uri="{BB962C8B-B14F-4D97-AF65-F5344CB8AC3E}">
        <p14:creationId xmlns:p14="http://schemas.microsoft.com/office/powerpoint/2010/main" val="36647375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DCBFD6FD-0B58-499A-8CCE-50F80E82D8E0}" type="datetimeFigureOut">
              <a:rPr lang="en-GB" smtClean="0"/>
              <a:t>19/02/2018</a:t>
            </a:fld>
            <a:endParaRPr lang="en-GB"/>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34EB6830-13EC-40F7-B246-B9808409DAC5}" type="slidenum">
              <a:rPr lang="en-GB" smtClean="0"/>
              <a:t>‹#›</a:t>
            </a:fld>
            <a:endParaRPr lang="en-GB"/>
          </a:p>
        </p:txBody>
      </p:sp>
    </p:spTree>
    <p:extLst>
      <p:ext uri="{BB962C8B-B14F-4D97-AF65-F5344CB8AC3E}">
        <p14:creationId xmlns:p14="http://schemas.microsoft.com/office/powerpoint/2010/main" val="32328712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hyperlink" Target="http://www.gutenberg.org/files/14444/14444-h/14444-h.htm#Footnote_31_31"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b="1" dirty="0" smtClean="0"/>
              <a:t>consumption</a:t>
            </a:r>
            <a:endParaRPr lang="en-GB" b="1" dirty="0"/>
          </a:p>
        </p:txBody>
      </p:sp>
      <p:sp>
        <p:nvSpPr>
          <p:cNvPr id="3" name="Subtitle 2"/>
          <p:cNvSpPr>
            <a:spLocks noGrp="1"/>
          </p:cNvSpPr>
          <p:nvPr>
            <p:ph type="subTitle" idx="1"/>
          </p:nvPr>
        </p:nvSpPr>
        <p:spPr/>
        <p:txBody>
          <a:bodyPr/>
          <a:lstStyle/>
          <a:p>
            <a:r>
              <a:rPr lang="en-GB" dirty="0" err="1" smtClean="0"/>
              <a:t>mp</a:t>
            </a:r>
            <a:endParaRPr lang="en-GB" dirty="0"/>
          </a:p>
        </p:txBody>
      </p:sp>
    </p:spTree>
    <p:extLst>
      <p:ext uri="{BB962C8B-B14F-4D97-AF65-F5344CB8AC3E}">
        <p14:creationId xmlns:p14="http://schemas.microsoft.com/office/powerpoint/2010/main" val="24590969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 Nation of Shopkeepers – or Shoppers</a:t>
            </a:r>
            <a:endParaRPr lang="en-GB" dirty="0"/>
          </a:p>
        </p:txBody>
      </p:sp>
      <p:sp>
        <p:nvSpPr>
          <p:cNvPr id="3" name="Content Placeholder 2"/>
          <p:cNvSpPr>
            <a:spLocks noGrp="1"/>
          </p:cNvSpPr>
          <p:nvPr>
            <p:ph sz="half" idx="1"/>
          </p:nvPr>
        </p:nvSpPr>
        <p:spPr/>
        <p:txBody>
          <a:bodyPr>
            <a:normAutofit/>
          </a:bodyPr>
          <a:lstStyle/>
          <a:p>
            <a:r>
              <a:rPr lang="en-GB" dirty="0" smtClean="0"/>
              <a:t>A Smith in </a:t>
            </a:r>
            <a:r>
              <a:rPr lang="en-GB" dirty="0" err="1" smtClean="0"/>
              <a:t>WoN</a:t>
            </a:r>
            <a:r>
              <a:rPr lang="en-GB" dirty="0" smtClean="0"/>
              <a:t>; </a:t>
            </a:r>
          </a:p>
          <a:p>
            <a:r>
              <a:rPr lang="en-GB" dirty="0" smtClean="0"/>
              <a:t>Napoleon ‘</a:t>
            </a:r>
            <a:r>
              <a:rPr lang="en-GB" dirty="0" err="1" smtClean="0"/>
              <a:t>L’Angleterre</a:t>
            </a:r>
            <a:r>
              <a:rPr lang="en-GB" dirty="0" smtClean="0"/>
              <a:t> </a:t>
            </a:r>
            <a:r>
              <a:rPr lang="en-GB" dirty="0" err="1" smtClean="0"/>
              <a:t>est</a:t>
            </a:r>
            <a:r>
              <a:rPr lang="en-GB" dirty="0" smtClean="0"/>
              <a:t> </a:t>
            </a:r>
            <a:r>
              <a:rPr lang="en-GB" dirty="0" err="1" smtClean="0"/>
              <a:t>une</a:t>
            </a:r>
            <a:r>
              <a:rPr lang="en-GB" dirty="0" smtClean="0"/>
              <a:t> nation de </a:t>
            </a:r>
            <a:r>
              <a:rPr lang="en-GB" dirty="0" err="1" smtClean="0"/>
              <a:t>boutiquers</a:t>
            </a:r>
            <a:r>
              <a:rPr lang="en-GB" dirty="0" smtClean="0"/>
              <a:t>.’</a:t>
            </a:r>
          </a:p>
          <a:p>
            <a:r>
              <a:rPr lang="en-GB" dirty="0" smtClean="0"/>
              <a:t>1688 King est. 50,000</a:t>
            </a:r>
          </a:p>
          <a:p>
            <a:r>
              <a:rPr lang="en-GB" dirty="0" smtClean="0"/>
              <a:t>1757  </a:t>
            </a:r>
            <a:r>
              <a:rPr lang="en-GB" dirty="0" err="1" smtClean="0"/>
              <a:t>Postlethwayt</a:t>
            </a:r>
            <a:r>
              <a:rPr lang="en-GB" dirty="0" smtClean="0"/>
              <a:t> </a:t>
            </a:r>
            <a:r>
              <a:rPr lang="en-GB" dirty="0" err="1" smtClean="0"/>
              <a:t>est</a:t>
            </a:r>
            <a:r>
              <a:rPr lang="en-GB" dirty="0" smtClean="0"/>
              <a:t> 1,000,000</a:t>
            </a:r>
          </a:p>
          <a:p>
            <a:r>
              <a:rPr lang="en-GB" dirty="0" smtClean="0"/>
              <a:t>1759, Massie est. 162,500</a:t>
            </a:r>
          </a:p>
          <a:p>
            <a:r>
              <a:rPr lang="en-GB" dirty="0" smtClean="0"/>
              <a:t>(</a:t>
            </a:r>
            <a:r>
              <a:rPr lang="en-GB" dirty="0" err="1" smtClean="0"/>
              <a:t>pop’n</a:t>
            </a:r>
            <a:r>
              <a:rPr lang="en-GB" dirty="0" smtClean="0"/>
              <a:t> rose c 20-25%; but also </a:t>
            </a:r>
            <a:r>
              <a:rPr lang="en-GB" dirty="0" err="1" smtClean="0"/>
              <a:t>inc</a:t>
            </a:r>
            <a:r>
              <a:rPr lang="en-GB" dirty="0" smtClean="0"/>
              <a:t> shift to towns)</a:t>
            </a:r>
            <a:endParaRPr lang="en-GB" dirty="0"/>
          </a:p>
          <a:p>
            <a:r>
              <a:rPr lang="en-GB" dirty="0" smtClean="0"/>
              <a:t>Gradual </a:t>
            </a:r>
            <a:r>
              <a:rPr lang="en-GB" dirty="0"/>
              <a:t>eclipse of fairs by fixed shop </a:t>
            </a:r>
            <a:r>
              <a:rPr lang="en-GB" dirty="0" smtClean="0"/>
              <a:t>trading – although pedlars survived </a:t>
            </a:r>
            <a:endParaRPr lang="en-GB" dirty="0"/>
          </a:p>
        </p:txBody>
      </p:sp>
      <p:sp>
        <p:nvSpPr>
          <p:cNvPr id="4" name="Content Placeholder 3"/>
          <p:cNvSpPr>
            <a:spLocks noGrp="1"/>
          </p:cNvSpPr>
          <p:nvPr>
            <p:ph sz="half" idx="2"/>
          </p:nvPr>
        </p:nvSpPr>
        <p:spPr/>
        <p:txBody>
          <a:bodyPr>
            <a:normAutofit/>
          </a:bodyPr>
          <a:lstStyle/>
          <a:p>
            <a:r>
              <a:rPr lang="en-GB" dirty="0" smtClean="0"/>
              <a:t>Development of the Shop</a:t>
            </a:r>
          </a:p>
          <a:p>
            <a:r>
              <a:rPr lang="en-GB" dirty="0" smtClean="0"/>
              <a:t>Site of display, leisure/browsing</a:t>
            </a:r>
          </a:p>
          <a:p>
            <a:r>
              <a:rPr lang="en-GB" dirty="0" smtClean="0"/>
              <a:t>Site of rapid cash exchange (resistance to credit)</a:t>
            </a:r>
          </a:p>
          <a:p>
            <a:r>
              <a:rPr lang="en-GB" dirty="0" smtClean="0"/>
              <a:t>Specialist town shops/generalist village shops</a:t>
            </a:r>
          </a:p>
          <a:p>
            <a:r>
              <a:rPr lang="en-GB" dirty="0" smtClean="0"/>
              <a:t>But also shift in sites of production (</a:t>
            </a:r>
            <a:r>
              <a:rPr lang="en-GB" dirty="0" err="1" smtClean="0"/>
              <a:t>esp</a:t>
            </a:r>
            <a:r>
              <a:rPr lang="en-GB" dirty="0" smtClean="0"/>
              <a:t> for groceries)</a:t>
            </a:r>
          </a:p>
          <a:p>
            <a:r>
              <a:rPr lang="en-GB" dirty="0" smtClean="0"/>
              <a:t>But had to make oneself known…</a:t>
            </a:r>
            <a:endParaRPr lang="en-GB" dirty="0"/>
          </a:p>
        </p:txBody>
      </p:sp>
    </p:spTree>
    <p:extLst>
      <p:ext uri="{BB962C8B-B14F-4D97-AF65-F5344CB8AC3E}">
        <p14:creationId xmlns:p14="http://schemas.microsoft.com/office/powerpoint/2010/main" val="4217689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2738726" cy="805132"/>
          </a:xfrm>
        </p:spPr>
        <p:txBody>
          <a:bodyPr/>
          <a:lstStyle/>
          <a:p>
            <a:r>
              <a:rPr lang="en-GB" dirty="0" smtClean="0"/>
              <a:t>Trade Cards</a:t>
            </a:r>
            <a:endParaRPr lang="en-GB" dirty="0"/>
          </a:p>
        </p:txBody>
      </p:sp>
      <p:pic>
        <p:nvPicPr>
          <p:cNvPr id="4" name="Picture 3"/>
          <p:cNvPicPr>
            <a:picLocks noChangeAspect="1"/>
          </p:cNvPicPr>
          <p:nvPr/>
        </p:nvPicPr>
        <p:blipFill>
          <a:blip r:embed="rId2"/>
          <a:stretch>
            <a:fillRect/>
          </a:stretch>
        </p:blipFill>
        <p:spPr>
          <a:xfrm>
            <a:off x="5641674" y="-173245"/>
            <a:ext cx="5055081" cy="7337476"/>
          </a:xfrm>
          <a:prstGeom prst="rect">
            <a:avLst/>
          </a:prstGeom>
        </p:spPr>
      </p:pic>
      <p:pic>
        <p:nvPicPr>
          <p:cNvPr id="5" name="Picture 4"/>
          <p:cNvPicPr>
            <a:picLocks noChangeAspect="1"/>
          </p:cNvPicPr>
          <p:nvPr/>
        </p:nvPicPr>
        <p:blipFill>
          <a:blip r:embed="rId3"/>
          <a:stretch>
            <a:fillRect/>
          </a:stretch>
        </p:blipFill>
        <p:spPr>
          <a:xfrm>
            <a:off x="436442" y="1414732"/>
            <a:ext cx="3762375" cy="5314950"/>
          </a:xfrm>
          <a:prstGeom prst="rect">
            <a:avLst/>
          </a:prstGeom>
        </p:spPr>
      </p:pic>
    </p:spTree>
    <p:extLst>
      <p:ext uri="{BB962C8B-B14F-4D97-AF65-F5344CB8AC3E}">
        <p14:creationId xmlns:p14="http://schemas.microsoft.com/office/powerpoint/2010/main" val="11976661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599"/>
            <a:ext cx="2376417" cy="1550989"/>
          </a:xfrm>
        </p:spPr>
        <p:txBody>
          <a:bodyPr>
            <a:normAutofit fontScale="90000"/>
          </a:bodyPr>
          <a:lstStyle/>
          <a:p>
            <a:r>
              <a:rPr lang="en-GB" dirty="0" smtClean="0"/>
              <a:t>1730</a:t>
            </a:r>
            <a:br>
              <a:rPr lang="en-GB" dirty="0" smtClean="0"/>
            </a:br>
            <a:r>
              <a:rPr lang="en-GB" dirty="0" smtClean="0"/>
              <a:t>Hogarth’s sisters</a:t>
            </a:r>
            <a:endParaRPr lang="en-GB" dirty="0"/>
          </a:p>
        </p:txBody>
      </p:sp>
      <p:pic>
        <p:nvPicPr>
          <p:cNvPr id="4" name="Picture 3"/>
          <p:cNvPicPr>
            <a:picLocks noChangeAspect="1"/>
          </p:cNvPicPr>
          <p:nvPr/>
        </p:nvPicPr>
        <p:blipFill>
          <a:blip r:embed="rId2"/>
          <a:stretch>
            <a:fillRect/>
          </a:stretch>
        </p:blipFill>
        <p:spPr>
          <a:xfrm>
            <a:off x="5331124" y="0"/>
            <a:ext cx="4641011" cy="6886315"/>
          </a:xfrm>
          <a:prstGeom prst="rect">
            <a:avLst/>
          </a:prstGeom>
        </p:spPr>
      </p:pic>
      <p:pic>
        <p:nvPicPr>
          <p:cNvPr id="5" name="Picture 4"/>
          <p:cNvPicPr>
            <a:picLocks noChangeAspect="1"/>
          </p:cNvPicPr>
          <p:nvPr/>
        </p:nvPicPr>
        <p:blipFill>
          <a:blip r:embed="rId3"/>
          <a:stretch>
            <a:fillRect/>
          </a:stretch>
        </p:blipFill>
        <p:spPr>
          <a:xfrm>
            <a:off x="441745" y="2833449"/>
            <a:ext cx="4598169" cy="3387724"/>
          </a:xfrm>
          <a:prstGeom prst="rect">
            <a:avLst/>
          </a:prstGeom>
        </p:spPr>
      </p:pic>
    </p:spTree>
    <p:extLst>
      <p:ext uri="{BB962C8B-B14F-4D97-AF65-F5344CB8AC3E}">
        <p14:creationId xmlns:p14="http://schemas.microsoft.com/office/powerpoint/2010/main" val="25597924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517585" y="275596"/>
            <a:ext cx="10805051" cy="6107951"/>
          </a:xfrm>
          <a:prstGeom prst="rect">
            <a:avLst/>
          </a:prstGeom>
        </p:spPr>
      </p:pic>
    </p:spTree>
    <p:extLst>
      <p:ext uri="{BB962C8B-B14F-4D97-AF65-F5344CB8AC3E}">
        <p14:creationId xmlns:p14="http://schemas.microsoft.com/office/powerpoint/2010/main" val="21367425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508662" y="0"/>
            <a:ext cx="5697125" cy="6867415"/>
          </a:xfrm>
          <a:prstGeom prst="rect">
            <a:avLst/>
          </a:prstGeom>
        </p:spPr>
      </p:pic>
    </p:spTree>
    <p:extLst>
      <p:ext uri="{BB962C8B-B14F-4D97-AF65-F5344CB8AC3E}">
        <p14:creationId xmlns:p14="http://schemas.microsoft.com/office/powerpoint/2010/main" val="21745866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708031" y="-321963"/>
            <a:ext cx="6263406" cy="7682566"/>
          </a:xfrm>
          <a:prstGeom prst="rect">
            <a:avLst/>
          </a:prstGeom>
        </p:spPr>
      </p:pic>
    </p:spTree>
    <p:extLst>
      <p:ext uri="{BB962C8B-B14F-4D97-AF65-F5344CB8AC3E}">
        <p14:creationId xmlns:p14="http://schemas.microsoft.com/office/powerpoint/2010/main" val="41162938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259457" y="87387"/>
            <a:ext cx="8388696" cy="5795827"/>
          </a:xfrm>
          <a:prstGeom prst="rect">
            <a:avLst/>
          </a:prstGeom>
        </p:spPr>
      </p:pic>
    </p:spTree>
    <p:extLst>
      <p:ext uri="{BB962C8B-B14F-4D97-AF65-F5344CB8AC3E}">
        <p14:creationId xmlns:p14="http://schemas.microsoft.com/office/powerpoint/2010/main" val="31277585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570007" y="302839"/>
            <a:ext cx="9461624" cy="6408512"/>
          </a:xfrm>
          <a:prstGeom prst="rect">
            <a:avLst/>
          </a:prstGeom>
        </p:spPr>
      </p:pic>
    </p:spTree>
    <p:extLst>
      <p:ext uri="{BB962C8B-B14F-4D97-AF65-F5344CB8AC3E}">
        <p14:creationId xmlns:p14="http://schemas.microsoft.com/office/powerpoint/2010/main" val="14640866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3586162" y="-104775"/>
            <a:ext cx="5019675" cy="7067550"/>
          </a:xfrm>
          <a:prstGeom prst="rect">
            <a:avLst/>
          </a:prstGeom>
        </p:spPr>
      </p:pic>
    </p:spTree>
    <p:extLst>
      <p:ext uri="{BB962C8B-B14F-4D97-AF65-F5344CB8AC3E}">
        <p14:creationId xmlns:p14="http://schemas.microsoft.com/office/powerpoint/2010/main" val="12026003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578100" y="-12168"/>
            <a:ext cx="7023362" cy="6870168"/>
          </a:xfrm>
          <a:prstGeom prst="rect">
            <a:avLst/>
          </a:prstGeom>
        </p:spPr>
      </p:pic>
    </p:spTree>
    <p:extLst>
      <p:ext uri="{BB962C8B-B14F-4D97-AF65-F5344CB8AC3E}">
        <p14:creationId xmlns:p14="http://schemas.microsoft.com/office/powerpoint/2010/main" val="15833386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734634" y="-374209"/>
            <a:ext cx="12061665" cy="5612966"/>
          </a:xfrm>
          <a:prstGeom prst="rect">
            <a:avLst/>
          </a:prstGeom>
        </p:spPr>
      </p:pic>
    </p:spTree>
    <p:extLst>
      <p:ext uri="{BB962C8B-B14F-4D97-AF65-F5344CB8AC3E}">
        <p14:creationId xmlns:p14="http://schemas.microsoft.com/office/powerpoint/2010/main" val="33915641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68024" y="508001"/>
            <a:ext cx="9252202" cy="5573616"/>
          </a:xfrm>
          <a:prstGeom prst="rect">
            <a:avLst/>
          </a:prstGeom>
        </p:spPr>
      </p:pic>
    </p:spTree>
    <p:extLst>
      <p:ext uri="{BB962C8B-B14F-4D97-AF65-F5344CB8AC3E}">
        <p14:creationId xmlns:p14="http://schemas.microsoft.com/office/powerpoint/2010/main" val="428561835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93700" y="443893"/>
            <a:ext cx="3848100" cy="6384905"/>
          </a:xfrm>
          <a:prstGeom prst="rect">
            <a:avLst/>
          </a:prstGeom>
        </p:spPr>
      </p:pic>
      <p:pic>
        <p:nvPicPr>
          <p:cNvPr id="3" name="Picture 2"/>
          <p:cNvPicPr>
            <a:picLocks noChangeAspect="1"/>
          </p:cNvPicPr>
          <p:nvPr/>
        </p:nvPicPr>
        <p:blipFill>
          <a:blip r:embed="rId3"/>
          <a:stretch>
            <a:fillRect/>
          </a:stretch>
        </p:blipFill>
        <p:spPr>
          <a:xfrm>
            <a:off x="7413624" y="266093"/>
            <a:ext cx="4422775" cy="6189865"/>
          </a:xfrm>
          <a:prstGeom prst="rect">
            <a:avLst/>
          </a:prstGeom>
        </p:spPr>
      </p:pic>
    </p:spTree>
    <p:extLst>
      <p:ext uri="{BB962C8B-B14F-4D97-AF65-F5344CB8AC3E}">
        <p14:creationId xmlns:p14="http://schemas.microsoft.com/office/powerpoint/2010/main" val="27415839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684363"/>
          </a:xfrm>
        </p:spPr>
        <p:txBody>
          <a:bodyPr>
            <a:normAutofit fontScale="90000"/>
          </a:bodyPr>
          <a:lstStyle/>
          <a:p>
            <a:r>
              <a:rPr lang="en-GB" dirty="0" smtClean="0"/>
              <a:t>Defoe, The Complete English Tradesman 1726</a:t>
            </a:r>
            <a:endParaRPr lang="en-GB" dirty="0"/>
          </a:p>
        </p:txBody>
      </p:sp>
      <p:sp>
        <p:nvSpPr>
          <p:cNvPr id="3" name="Content Placeholder 2"/>
          <p:cNvSpPr>
            <a:spLocks noGrp="1"/>
          </p:cNvSpPr>
          <p:nvPr>
            <p:ph idx="1"/>
          </p:nvPr>
        </p:nvSpPr>
        <p:spPr>
          <a:xfrm>
            <a:off x="677334" y="1293963"/>
            <a:ext cx="8596668" cy="4747400"/>
          </a:xfrm>
        </p:spPr>
        <p:txBody>
          <a:bodyPr>
            <a:normAutofit lnSpcReduction="10000"/>
          </a:bodyPr>
          <a:lstStyle/>
          <a:p>
            <a:r>
              <a:rPr lang="en-GB" dirty="0"/>
              <a:t>Pray what would a bookseller make of his business at Billingsgate, or a mercer in Tower Street, or near the Custom-house, or a draper in Thames Street, or about Queen-</a:t>
            </a:r>
            <a:r>
              <a:rPr lang="en-GB" dirty="0" err="1"/>
              <a:t>hithe</a:t>
            </a:r>
            <a:r>
              <a:rPr lang="en-GB" dirty="0"/>
              <a:t>? Many trades have their peculiar streets, and proper places for the sale of their goods, where people expect to find such shops, and consequently, when they want such goods, they go thither for them; as the booksellers in St Paul's churchyard, about the Exchange, Temple, and the Strand, &amp;c., the mercers on both sides Ludgate, in Round Court, and Grace-church and Lombard Streets; the shoemakers in St Martins le Grand, and Shoemaker Row; the coach-makers in Long-acre, Queen Street, and Bishopsgate; butchers in </a:t>
            </a:r>
            <a:r>
              <a:rPr lang="en-GB" dirty="0" err="1"/>
              <a:t>Eastcheap</a:t>
            </a:r>
            <a:r>
              <a:rPr lang="en-GB" dirty="0"/>
              <a:t>; and such like.</a:t>
            </a:r>
          </a:p>
          <a:p>
            <a:r>
              <a:rPr lang="en-GB" dirty="0"/>
              <a:t>For a tradesman to open his shop in a place </a:t>
            </a:r>
            <a:r>
              <a:rPr lang="en-GB" dirty="0" err="1"/>
              <a:t>unresorted</a:t>
            </a:r>
            <a:r>
              <a:rPr lang="en-GB" dirty="0"/>
              <a:t> to, or in a place where his trade is not agreeable, and where it is not expected, it is no wonder if he has no trade. What retail trade would a milliner have among the fishmongers' shops on </a:t>
            </a:r>
            <a:r>
              <a:rPr lang="en-GB" dirty="0" err="1"/>
              <a:t>Fishstreet</a:t>
            </a:r>
            <a:r>
              <a:rPr lang="en-GB" dirty="0"/>
              <a:t>-hill, or a </a:t>
            </a:r>
            <a:r>
              <a:rPr lang="en-GB" dirty="0" err="1"/>
              <a:t>toyman</a:t>
            </a:r>
            <a:r>
              <a:rPr lang="en-GB" dirty="0"/>
              <a:t> about Queen-</a:t>
            </a:r>
            <a:r>
              <a:rPr lang="en-GB" dirty="0" err="1"/>
              <a:t>hithe</a:t>
            </a:r>
            <a:r>
              <a:rPr lang="en-GB" dirty="0"/>
              <a:t>? When a shop is ill chosen, the tradesman starves; he is out of the way, and business will not follow him that runs away from it: suppose a ship-chandler should set up in Holborn, or a block-maker in </a:t>
            </a:r>
            <a:r>
              <a:rPr lang="en-GB" dirty="0" err="1"/>
              <a:t>Whitecross</a:t>
            </a:r>
            <a:r>
              <a:rPr lang="en-GB" dirty="0"/>
              <a:t> Street, an anchor-smith at Moorgate, or a </a:t>
            </a:r>
            <a:r>
              <a:rPr lang="en-GB" dirty="0" err="1"/>
              <a:t>coachmaker</a:t>
            </a:r>
            <a:r>
              <a:rPr lang="en-GB" dirty="0"/>
              <a:t> in </a:t>
            </a:r>
            <a:r>
              <a:rPr lang="en-GB" dirty="0" err="1"/>
              <a:t>Redriff</a:t>
            </a:r>
            <a:r>
              <a:rPr lang="en-GB" dirty="0"/>
              <a:t>, and the like!</a:t>
            </a:r>
          </a:p>
          <a:p>
            <a:endParaRPr lang="en-GB" dirty="0"/>
          </a:p>
        </p:txBody>
      </p:sp>
    </p:spTree>
    <p:extLst>
      <p:ext uri="{BB962C8B-B14F-4D97-AF65-F5344CB8AC3E}">
        <p14:creationId xmlns:p14="http://schemas.microsoft.com/office/powerpoint/2010/main" val="200712967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65826" y="293298"/>
            <a:ext cx="4395543" cy="5748063"/>
          </a:xfrm>
        </p:spPr>
        <p:txBody>
          <a:bodyPr>
            <a:normAutofit fontScale="92500" lnSpcReduction="10000"/>
          </a:bodyPr>
          <a:lstStyle/>
          <a:p>
            <a:r>
              <a:rPr lang="en-GB" dirty="0"/>
              <a:t>I have heard that some ladies, and those, too, persons of good note, have taken their coaches and spent a whole afternoon in Ludgate Street or Covent Garden, only to divert themselves in going from one mercer's shop to another, to look upon their fine silks, and to rattle and banter the journeymen and shopkeepers, and have not so much as the least occasion, much less intention, to buy any thing; nay, not so much as carrying any money out with them to buy anything if they fancied it: yet this the mercers who understand themselves know their business too well to resent; nor if they really knew it, would they take the least notice of it, but perhaps tell the ladies they were welcome to look upon their goods; that it was their business to show them; and that if they did not come to buy now, they might perhaps see they were furnished to please them when they might have occasion.</a:t>
            </a:r>
          </a:p>
        </p:txBody>
      </p:sp>
      <p:sp>
        <p:nvSpPr>
          <p:cNvPr id="4" name="Content Placeholder 3"/>
          <p:cNvSpPr>
            <a:spLocks noGrp="1"/>
          </p:cNvSpPr>
          <p:nvPr>
            <p:ph sz="half" idx="2"/>
          </p:nvPr>
        </p:nvSpPr>
        <p:spPr>
          <a:xfrm>
            <a:off x="5003320" y="828136"/>
            <a:ext cx="5474180" cy="6029864"/>
          </a:xfrm>
        </p:spPr>
        <p:txBody>
          <a:bodyPr>
            <a:normAutofit fontScale="92500" lnSpcReduction="10000"/>
          </a:bodyPr>
          <a:lstStyle/>
          <a:p>
            <a:r>
              <a:rPr lang="en-GB" dirty="0"/>
              <a:t>But let it be how and which way it will, whether mercer or draper, or what trade you please, the man that stands behind the counter must be all courtesy, civility, and good manners; he must not be affronted, or any way moved, by any manner of usage, whether owing to casualty or design; if he sees himself ill used, he must wink, and not see it—he must at least not appear to see it, nor any way show dislike or distaste; if he does, he reproaches not only himself but his shop, and puts an ill name upon the general </a:t>
            </a:r>
            <a:r>
              <a:rPr lang="en-GB" dirty="0" smtClean="0"/>
              <a:t>usage </a:t>
            </a:r>
            <a:r>
              <a:rPr lang="en-GB" dirty="0"/>
              <a:t>of customers in it; and it is not to be imagined how, in this gossiping, tea-drinking age, the scandal will run, even among people who have had no knowledge of the person first complaining. 'Such a shop!' says a certain lady to a citizen's wife in conversation, as they were going to buy clothes; 'I am resolved I won't go to it; the fellow that keeps it is saucy and rude: if I lay out my money, I expect to be well used; if I don't lay it out, I expect to be well treated.'</a:t>
            </a:r>
          </a:p>
        </p:txBody>
      </p:sp>
    </p:spTree>
    <p:extLst>
      <p:ext uri="{BB962C8B-B14F-4D97-AF65-F5344CB8AC3E}">
        <p14:creationId xmlns:p14="http://schemas.microsoft.com/office/powerpoint/2010/main" val="157444706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658005" y="696524"/>
            <a:ext cx="7455708" cy="5780475"/>
          </a:xfrm>
          <a:prstGeom prst="rect">
            <a:avLst/>
          </a:prstGeom>
        </p:spPr>
      </p:pic>
    </p:spTree>
    <p:extLst>
      <p:ext uri="{BB962C8B-B14F-4D97-AF65-F5344CB8AC3E}">
        <p14:creationId xmlns:p14="http://schemas.microsoft.com/office/powerpoint/2010/main" val="171251721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Credit</a:t>
            </a:r>
            <a:endParaRPr lang="en-GB" dirty="0"/>
          </a:p>
        </p:txBody>
      </p:sp>
      <p:sp>
        <p:nvSpPr>
          <p:cNvPr id="3" name="Content Placeholder 2"/>
          <p:cNvSpPr>
            <a:spLocks noGrp="1"/>
          </p:cNvSpPr>
          <p:nvPr>
            <p:ph sz="half" idx="1"/>
          </p:nvPr>
        </p:nvSpPr>
        <p:spPr>
          <a:xfrm>
            <a:off x="504806" y="1270000"/>
            <a:ext cx="4464009" cy="5424098"/>
          </a:xfrm>
        </p:spPr>
        <p:txBody>
          <a:bodyPr>
            <a:normAutofit lnSpcReduction="10000"/>
          </a:bodyPr>
          <a:lstStyle/>
          <a:p>
            <a:r>
              <a:rPr lang="en-GB" dirty="0"/>
              <a:t>Credit is so much a tradesman's blessing that it is the choicest ware he deals in, and he cannot be too chary of it when he has it, or buy it too dear when he wants it; it is a stock to his warehouse, it is current money in his cash-chest, it accepts all his bills, for it is on the fund of his credit that he has any bills to accept; demands would else be made upon the spot, and he must pay for his goods before he has them—therefore, I say, it accepts all his bills, and oftentimes pays them too; in a word, it is the life and soul of his trade, and it requires his utmost vigilance to preserve it.</a:t>
            </a:r>
          </a:p>
        </p:txBody>
      </p:sp>
      <p:sp>
        <p:nvSpPr>
          <p:cNvPr id="4" name="Content Placeholder 3"/>
          <p:cNvSpPr>
            <a:spLocks noGrp="1"/>
          </p:cNvSpPr>
          <p:nvPr>
            <p:ph sz="half" idx="2"/>
          </p:nvPr>
        </p:nvSpPr>
        <p:spPr>
          <a:xfrm>
            <a:off x="5158979" y="1270000"/>
            <a:ext cx="4184034" cy="3880773"/>
          </a:xfrm>
        </p:spPr>
        <p:txBody>
          <a:bodyPr>
            <a:normAutofit lnSpcReduction="10000"/>
          </a:bodyPr>
          <a:lstStyle/>
          <a:p>
            <a:r>
              <a:rPr lang="en-GB" dirty="0" smtClean="0"/>
              <a:t>Credit: from Latin </a:t>
            </a:r>
            <a:r>
              <a:rPr lang="en-GB" i="1" dirty="0" smtClean="0"/>
              <a:t>credo</a:t>
            </a:r>
            <a:r>
              <a:rPr lang="en-GB" dirty="0" smtClean="0"/>
              <a:t> or belief</a:t>
            </a:r>
          </a:p>
          <a:p>
            <a:r>
              <a:rPr lang="en-GB" dirty="0" smtClean="0"/>
              <a:t>Revolving around reputation and trust</a:t>
            </a:r>
          </a:p>
          <a:p>
            <a:r>
              <a:rPr lang="en-GB" dirty="0" smtClean="0"/>
              <a:t>Buying and selling on credit – economy of obligation</a:t>
            </a:r>
          </a:p>
          <a:p>
            <a:endParaRPr lang="en-GB" dirty="0"/>
          </a:p>
          <a:p>
            <a:r>
              <a:rPr lang="en-GB" dirty="0"/>
              <a:t>A tradesman's credit and a virgin's virtue ought to be equally sacred from the tongues of men; and it is a very unhappy truth, that as times now go, they are neither of them regarded among us as they ought to be.</a:t>
            </a:r>
            <a:endParaRPr lang="en-GB" dirty="0" smtClean="0"/>
          </a:p>
          <a:p>
            <a:endParaRPr lang="en-GB" dirty="0"/>
          </a:p>
        </p:txBody>
      </p:sp>
    </p:spTree>
    <p:extLst>
      <p:ext uri="{BB962C8B-B14F-4D97-AF65-F5344CB8AC3E}">
        <p14:creationId xmlns:p14="http://schemas.microsoft.com/office/powerpoint/2010/main" val="2828443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3" y="1224951"/>
            <a:ext cx="10571511" cy="5417389"/>
          </a:xfrm>
        </p:spPr>
        <p:txBody>
          <a:bodyPr>
            <a:normAutofit fontScale="92500" lnSpcReduction="10000"/>
          </a:bodyPr>
          <a:lstStyle/>
          <a:p>
            <a:r>
              <a:rPr lang="en-GB" dirty="0"/>
              <a:t>The credit of a tradesman respects two sorts of people, first, the merchants, or wholesale men, or makers, who sell him his goods, or the customers, who come to his shop to buy</a:t>
            </a:r>
            <a:r>
              <a:rPr lang="en-GB" dirty="0" smtClean="0"/>
              <a:t>.</a:t>
            </a:r>
          </a:p>
          <a:p>
            <a:endParaRPr lang="en-GB" dirty="0"/>
          </a:p>
          <a:p>
            <a:r>
              <a:rPr lang="en-GB" dirty="0"/>
              <a:t>The first of these are so far from valuing him upon the gay appearance of his shop, that they are often the first that take an offence at it, and suspect his credit upon that account: their opinion upon a tradesman, and his credit with them, is raised quite another way, namely, by his current pay, diligent attendance, and honest figure; the gay shop does not help him at all there, but rather the contrary</a:t>
            </a:r>
            <a:r>
              <a:rPr lang="en-GB" dirty="0" smtClean="0"/>
              <a:t>.</a:t>
            </a:r>
          </a:p>
          <a:p>
            <a:endParaRPr lang="en-GB" dirty="0"/>
          </a:p>
          <a:p>
            <a:r>
              <a:rPr lang="en-GB" dirty="0"/>
              <a:t>As to the latter, though some customers may at first be drawn by the gay appearance and fine gilding and painting of a shop, yet it is the well sorting a shop with goods, and the selling good pennyworths, that will bring trade, especially after the shop has been open some time: this, and this only, establishes the man and the credit of the shop</a:t>
            </a:r>
            <a:r>
              <a:rPr lang="en-GB" dirty="0" smtClean="0"/>
              <a:t>.</a:t>
            </a:r>
          </a:p>
          <a:p>
            <a:endParaRPr lang="en-GB" dirty="0" smtClean="0"/>
          </a:p>
          <a:p>
            <a:r>
              <a:rPr lang="en-GB" dirty="0"/>
              <a:t>the customers, who are the substantial dependence of a tradesman's shop, are such as are gained and preserved by good usage, good pennyworths, good wares, and good choice; and a shop that has the reputation of these four, like good wine that needs no bush, needs no painting and gilding, no carved works and ornaments;</a:t>
            </a:r>
            <a:r>
              <a:rPr lang="en-GB" baseline="30000" dirty="0">
                <a:hlinkClick r:id="rId2"/>
              </a:rPr>
              <a:t>[31]</a:t>
            </a:r>
            <a:r>
              <a:rPr lang="en-GB" dirty="0"/>
              <a:t> it requires only a diligent master and a faithful servant, and it will never want a trade.</a:t>
            </a:r>
          </a:p>
        </p:txBody>
      </p:sp>
    </p:spTree>
    <p:extLst>
      <p:ext uri="{BB962C8B-B14F-4D97-AF65-F5344CB8AC3E}">
        <p14:creationId xmlns:p14="http://schemas.microsoft.com/office/powerpoint/2010/main" val="267284758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Authority of the object</a:t>
            </a:r>
            <a:endParaRPr lang="en-GB" dirty="0"/>
          </a:p>
        </p:txBody>
      </p:sp>
      <p:pic>
        <p:nvPicPr>
          <p:cNvPr id="5" name="Content Placeholder 4"/>
          <p:cNvPicPr>
            <a:picLocks noGrp="1" noChangeAspect="1"/>
          </p:cNvPicPr>
          <p:nvPr>
            <p:ph sz="half" idx="1"/>
          </p:nvPr>
        </p:nvPicPr>
        <p:blipFill>
          <a:blip r:embed="rId2"/>
          <a:stretch>
            <a:fillRect/>
          </a:stretch>
        </p:blipFill>
        <p:spPr>
          <a:xfrm>
            <a:off x="677863" y="2662396"/>
            <a:ext cx="4183062" cy="2877820"/>
          </a:xfrm>
          <a:prstGeom prst="rect">
            <a:avLst/>
          </a:prstGeom>
        </p:spPr>
      </p:pic>
      <p:sp>
        <p:nvSpPr>
          <p:cNvPr id="4" name="Content Placeholder 3"/>
          <p:cNvSpPr>
            <a:spLocks noGrp="1"/>
          </p:cNvSpPr>
          <p:nvPr>
            <p:ph sz="half" idx="2"/>
          </p:nvPr>
        </p:nvSpPr>
        <p:spPr/>
        <p:txBody>
          <a:bodyPr/>
          <a:lstStyle/>
          <a:p>
            <a:r>
              <a:rPr lang="en-GB" dirty="0" smtClean="0"/>
              <a:t>The authority of the bible and the spread of publications</a:t>
            </a:r>
          </a:p>
          <a:p>
            <a:endParaRPr lang="en-GB" dirty="0"/>
          </a:p>
        </p:txBody>
      </p:sp>
    </p:spTree>
    <p:extLst>
      <p:ext uri="{BB962C8B-B14F-4D97-AF65-F5344CB8AC3E}">
        <p14:creationId xmlns:p14="http://schemas.microsoft.com/office/powerpoint/2010/main" val="346745257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Uniformity</a:t>
            </a:r>
            <a:endParaRPr lang="en-GB" dirty="0"/>
          </a:p>
        </p:txBody>
      </p:sp>
      <p:pic>
        <p:nvPicPr>
          <p:cNvPr id="4" name="Content Placeholder 3"/>
          <p:cNvPicPr>
            <a:picLocks noGrp="1" noChangeAspect="1"/>
          </p:cNvPicPr>
          <p:nvPr>
            <p:ph idx="1"/>
          </p:nvPr>
        </p:nvPicPr>
        <p:blipFill>
          <a:blip r:embed="rId2"/>
          <a:stretch>
            <a:fillRect/>
          </a:stretch>
        </p:blipFill>
        <p:spPr>
          <a:xfrm>
            <a:off x="1221189" y="1930400"/>
            <a:ext cx="7672383" cy="4435894"/>
          </a:xfrm>
          <a:prstGeom prst="rect">
            <a:avLst/>
          </a:prstGeom>
        </p:spPr>
      </p:pic>
    </p:spTree>
    <p:extLst>
      <p:ext uri="{BB962C8B-B14F-4D97-AF65-F5344CB8AC3E}">
        <p14:creationId xmlns:p14="http://schemas.microsoft.com/office/powerpoint/2010/main" val="357912349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difference</a:t>
            </a:r>
            <a:endParaRPr lang="en-GB" dirty="0"/>
          </a:p>
        </p:txBody>
      </p:sp>
      <p:pic>
        <p:nvPicPr>
          <p:cNvPr id="4" name="Content Placeholder 3"/>
          <p:cNvPicPr>
            <a:picLocks noGrp="1" noChangeAspect="1"/>
          </p:cNvPicPr>
          <p:nvPr>
            <p:ph idx="1"/>
          </p:nvPr>
        </p:nvPicPr>
        <p:blipFill>
          <a:blip r:embed="rId2"/>
          <a:stretch>
            <a:fillRect/>
          </a:stretch>
        </p:blipFill>
        <p:spPr>
          <a:xfrm>
            <a:off x="187941" y="1207698"/>
            <a:ext cx="9349602" cy="5650302"/>
          </a:xfrm>
          <a:prstGeom prst="rect">
            <a:avLst/>
          </a:prstGeom>
        </p:spPr>
      </p:pic>
    </p:spTree>
    <p:extLst>
      <p:ext uri="{BB962C8B-B14F-4D97-AF65-F5344CB8AC3E}">
        <p14:creationId xmlns:p14="http://schemas.microsoft.com/office/powerpoint/2010/main" val="26827739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33693" y="647700"/>
            <a:ext cx="12224090" cy="5702299"/>
          </a:xfrm>
          <a:prstGeom prst="rect">
            <a:avLst/>
          </a:prstGeom>
        </p:spPr>
      </p:pic>
    </p:spTree>
    <p:extLst>
      <p:ext uri="{BB962C8B-B14F-4D97-AF65-F5344CB8AC3E}">
        <p14:creationId xmlns:p14="http://schemas.microsoft.com/office/powerpoint/2010/main" val="234218448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33043" y="241540"/>
            <a:ext cx="8251832" cy="6576564"/>
          </a:xfrm>
          <a:prstGeom prst="rect">
            <a:avLst/>
          </a:prstGeom>
        </p:spPr>
      </p:pic>
    </p:spTree>
    <p:extLst>
      <p:ext uri="{BB962C8B-B14F-4D97-AF65-F5344CB8AC3E}">
        <p14:creationId xmlns:p14="http://schemas.microsoft.com/office/powerpoint/2010/main" val="414077083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Dynamics of social placement</a:t>
            </a:r>
            <a:endParaRPr lang="en-GB" dirty="0"/>
          </a:p>
        </p:txBody>
      </p:sp>
      <p:sp>
        <p:nvSpPr>
          <p:cNvPr id="4" name="Content Placeholder 3"/>
          <p:cNvSpPr>
            <a:spLocks noGrp="1"/>
          </p:cNvSpPr>
          <p:nvPr>
            <p:ph sz="half" idx="2"/>
          </p:nvPr>
        </p:nvSpPr>
        <p:spPr>
          <a:xfrm>
            <a:off x="5089969" y="2160589"/>
            <a:ext cx="4330075" cy="4516256"/>
          </a:xfrm>
        </p:spPr>
        <p:txBody>
          <a:bodyPr>
            <a:normAutofit/>
          </a:bodyPr>
          <a:lstStyle/>
          <a:p>
            <a:r>
              <a:rPr lang="en-GB" dirty="0" smtClean="0"/>
              <a:t>What do you wear?</a:t>
            </a:r>
          </a:p>
          <a:p>
            <a:r>
              <a:rPr lang="en-GB" dirty="0" smtClean="0"/>
              <a:t>To conform? To whose expectations?</a:t>
            </a:r>
          </a:p>
          <a:p>
            <a:r>
              <a:rPr lang="en-GB" dirty="0" smtClean="0"/>
              <a:t>To distinguish yourself? From whom/to whom</a:t>
            </a:r>
          </a:p>
          <a:p>
            <a:r>
              <a:rPr lang="en-GB" dirty="0"/>
              <a:t>What about residence</a:t>
            </a:r>
          </a:p>
          <a:p>
            <a:r>
              <a:rPr lang="en-GB" dirty="0" smtClean="0"/>
              <a:t>Entertaining</a:t>
            </a:r>
          </a:p>
          <a:p>
            <a:r>
              <a:rPr lang="en-GB" dirty="0" smtClean="0"/>
              <a:t>Where you shop</a:t>
            </a:r>
            <a:endParaRPr lang="en-GB" dirty="0"/>
          </a:p>
          <a:p>
            <a:r>
              <a:rPr lang="en-GB" dirty="0" smtClean="0"/>
              <a:t>To say something about your</a:t>
            </a:r>
          </a:p>
          <a:p>
            <a:pPr lvl="2"/>
            <a:r>
              <a:rPr lang="en-GB" dirty="0" smtClean="0"/>
              <a:t>Style</a:t>
            </a:r>
          </a:p>
          <a:p>
            <a:pPr lvl="2"/>
            <a:r>
              <a:rPr lang="en-GB" dirty="0" smtClean="0"/>
              <a:t>Money</a:t>
            </a:r>
          </a:p>
          <a:p>
            <a:pPr lvl="2"/>
            <a:r>
              <a:rPr lang="en-GB" dirty="0" smtClean="0"/>
              <a:t>Position in society</a:t>
            </a:r>
          </a:p>
          <a:p>
            <a:pPr lvl="2"/>
            <a:r>
              <a:rPr lang="en-GB" dirty="0" smtClean="0"/>
              <a:t>Patronage</a:t>
            </a:r>
          </a:p>
          <a:p>
            <a:pPr lvl="2"/>
            <a:endParaRPr lang="en-GB" dirty="0" smtClean="0"/>
          </a:p>
        </p:txBody>
      </p:sp>
      <p:pic>
        <p:nvPicPr>
          <p:cNvPr id="5" name="Picture 4"/>
          <p:cNvPicPr>
            <a:picLocks noChangeAspect="1"/>
          </p:cNvPicPr>
          <p:nvPr/>
        </p:nvPicPr>
        <p:blipFill>
          <a:blip r:embed="rId2"/>
          <a:stretch>
            <a:fillRect/>
          </a:stretch>
        </p:blipFill>
        <p:spPr>
          <a:xfrm>
            <a:off x="-117023" y="2349501"/>
            <a:ext cx="5194870" cy="3691860"/>
          </a:xfrm>
          <a:prstGeom prst="rect">
            <a:avLst/>
          </a:prstGeom>
        </p:spPr>
      </p:pic>
    </p:spTree>
    <p:extLst>
      <p:ext uri="{BB962C8B-B14F-4D97-AF65-F5344CB8AC3E}">
        <p14:creationId xmlns:p14="http://schemas.microsoft.com/office/powerpoint/2010/main" val="205577157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Self-consciousness and society</a:t>
            </a:r>
            <a:endParaRPr lang="en-GB" dirty="0"/>
          </a:p>
        </p:txBody>
      </p:sp>
      <p:sp>
        <p:nvSpPr>
          <p:cNvPr id="3" name="Content Placeholder 2"/>
          <p:cNvSpPr>
            <a:spLocks noGrp="1"/>
          </p:cNvSpPr>
          <p:nvPr>
            <p:ph sz="half" idx="1"/>
          </p:nvPr>
        </p:nvSpPr>
        <p:spPr/>
        <p:txBody>
          <a:bodyPr/>
          <a:lstStyle/>
          <a:p>
            <a:endParaRPr lang="en-GB" dirty="0" smtClean="0"/>
          </a:p>
          <a:p>
            <a:endParaRPr lang="en-GB" dirty="0" smtClean="0"/>
          </a:p>
          <a:p>
            <a:r>
              <a:rPr lang="en-GB" dirty="0" smtClean="0"/>
              <a:t>Is this the emergence of a consumer, market society?</a:t>
            </a:r>
          </a:p>
          <a:p>
            <a:r>
              <a:rPr lang="en-GB" dirty="0"/>
              <a:t>Or should we understand it as a hierarchical order that generates and structures its markets and exchange?</a:t>
            </a:r>
          </a:p>
          <a:p>
            <a:r>
              <a:rPr lang="en-GB" dirty="0" smtClean="0"/>
              <a:t>Craig </a:t>
            </a:r>
            <a:r>
              <a:rPr lang="en-GB" dirty="0" err="1" smtClean="0"/>
              <a:t>Muldrew</a:t>
            </a:r>
            <a:r>
              <a:rPr lang="en-GB" dirty="0" smtClean="0"/>
              <a:t>, The Economy of Obligation (1998)</a:t>
            </a:r>
          </a:p>
          <a:p>
            <a:r>
              <a:rPr lang="en-GB" dirty="0" smtClean="0"/>
              <a:t>And how did they understand it?</a:t>
            </a:r>
          </a:p>
          <a:p>
            <a:endParaRPr lang="en-GB" dirty="0"/>
          </a:p>
        </p:txBody>
      </p:sp>
      <p:sp>
        <p:nvSpPr>
          <p:cNvPr id="4" name="Content Placeholder 3"/>
          <p:cNvSpPr>
            <a:spLocks noGrp="1"/>
          </p:cNvSpPr>
          <p:nvPr>
            <p:ph sz="half" idx="2"/>
          </p:nvPr>
        </p:nvSpPr>
        <p:spPr/>
        <p:txBody>
          <a:bodyPr/>
          <a:lstStyle/>
          <a:p>
            <a:r>
              <a:rPr lang="en-GB" dirty="0"/>
              <a:t>Respectability  vs </a:t>
            </a:r>
            <a:r>
              <a:rPr lang="en-GB" dirty="0" smtClean="0"/>
              <a:t>Vanity</a:t>
            </a:r>
          </a:p>
          <a:p>
            <a:r>
              <a:rPr lang="en-GB" dirty="0" smtClean="0"/>
              <a:t>Morality vs immorality</a:t>
            </a:r>
            <a:endParaRPr lang="en-GB" dirty="0"/>
          </a:p>
          <a:p>
            <a:r>
              <a:rPr lang="en-GB" dirty="0"/>
              <a:t>Standing  vs dominance</a:t>
            </a:r>
          </a:p>
          <a:p>
            <a:r>
              <a:rPr lang="en-GB" dirty="0"/>
              <a:t>Substance vs appearance</a:t>
            </a:r>
          </a:p>
          <a:p>
            <a:r>
              <a:rPr lang="en-GB" dirty="0"/>
              <a:t>Honour vs reputation</a:t>
            </a:r>
          </a:p>
          <a:p>
            <a:r>
              <a:rPr lang="en-GB" dirty="0" smtClean="0"/>
              <a:t>Hierarchy vs equality</a:t>
            </a:r>
          </a:p>
          <a:p>
            <a:r>
              <a:rPr lang="en-GB" dirty="0" smtClean="0"/>
              <a:t>Independence </a:t>
            </a:r>
            <a:r>
              <a:rPr lang="en-GB" dirty="0"/>
              <a:t>vs dependence</a:t>
            </a:r>
          </a:p>
          <a:p>
            <a:r>
              <a:rPr lang="en-GB" dirty="0"/>
              <a:t>Reference </a:t>
            </a:r>
            <a:r>
              <a:rPr lang="en-GB" dirty="0" smtClean="0"/>
              <a:t>groups</a:t>
            </a:r>
          </a:p>
          <a:p>
            <a:r>
              <a:rPr lang="en-GB" dirty="0" smtClean="0"/>
              <a:t>passing</a:t>
            </a:r>
            <a:endParaRPr lang="en-GB" dirty="0"/>
          </a:p>
          <a:p>
            <a:endParaRPr lang="en-GB" dirty="0"/>
          </a:p>
        </p:txBody>
      </p:sp>
    </p:spTree>
    <p:extLst>
      <p:ext uri="{BB962C8B-B14F-4D97-AF65-F5344CB8AC3E}">
        <p14:creationId xmlns:p14="http://schemas.microsoft.com/office/powerpoint/2010/main" val="312431634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3035" y="595103"/>
            <a:ext cx="8596668" cy="1320800"/>
          </a:xfrm>
        </p:spPr>
        <p:txBody>
          <a:bodyPr/>
          <a:lstStyle/>
          <a:p>
            <a:r>
              <a:rPr lang="en-GB" dirty="0" smtClean="0"/>
              <a:t>Philosophers and consumerism</a:t>
            </a:r>
            <a:endParaRPr lang="en-GB" dirty="0"/>
          </a:p>
        </p:txBody>
      </p:sp>
      <p:sp>
        <p:nvSpPr>
          <p:cNvPr id="3" name="Content Placeholder 2"/>
          <p:cNvSpPr>
            <a:spLocks noGrp="1"/>
          </p:cNvSpPr>
          <p:nvPr>
            <p:ph sz="half" idx="1"/>
          </p:nvPr>
        </p:nvSpPr>
        <p:spPr/>
        <p:txBody>
          <a:bodyPr/>
          <a:lstStyle/>
          <a:p>
            <a:r>
              <a:rPr lang="en-GB" dirty="0" smtClean="0"/>
              <a:t>Smith and Hegel</a:t>
            </a:r>
          </a:p>
          <a:p>
            <a:r>
              <a:rPr lang="en-GB" dirty="0" smtClean="0"/>
              <a:t>Recognition of market</a:t>
            </a:r>
          </a:p>
          <a:p>
            <a:r>
              <a:rPr lang="en-GB" dirty="0" smtClean="0"/>
              <a:t>And of its insufficiency – and its risks</a:t>
            </a:r>
          </a:p>
          <a:p>
            <a:r>
              <a:rPr lang="en-GB" dirty="0"/>
              <a:t> </a:t>
            </a:r>
            <a:r>
              <a:rPr lang="en-GB" dirty="0" smtClean="0"/>
              <a:t>    Tendency to conspire</a:t>
            </a:r>
          </a:p>
          <a:p>
            <a:r>
              <a:rPr lang="en-GB" dirty="0"/>
              <a:t> </a:t>
            </a:r>
            <a:r>
              <a:rPr lang="en-GB" dirty="0" smtClean="0"/>
              <a:t>     Need to provide public goods</a:t>
            </a:r>
          </a:p>
          <a:p>
            <a:r>
              <a:rPr lang="en-GB" dirty="0"/>
              <a:t> </a:t>
            </a:r>
            <a:r>
              <a:rPr lang="en-GB" dirty="0" smtClean="0"/>
              <a:t>     Problem of indigent</a:t>
            </a:r>
          </a:p>
          <a:p>
            <a:r>
              <a:rPr lang="en-GB" dirty="0"/>
              <a:t> </a:t>
            </a:r>
            <a:r>
              <a:rPr lang="en-GB" dirty="0" smtClean="0"/>
              <a:t>     Concern for character of        morality</a:t>
            </a:r>
            <a:endParaRPr lang="en-GB" dirty="0"/>
          </a:p>
        </p:txBody>
      </p:sp>
      <p:sp>
        <p:nvSpPr>
          <p:cNvPr id="4" name="Content Placeholder 3"/>
          <p:cNvSpPr>
            <a:spLocks noGrp="1"/>
          </p:cNvSpPr>
          <p:nvPr>
            <p:ph sz="half" idx="2"/>
          </p:nvPr>
        </p:nvSpPr>
        <p:spPr/>
        <p:txBody>
          <a:bodyPr/>
          <a:lstStyle/>
          <a:p>
            <a:r>
              <a:rPr lang="en-GB" dirty="0" smtClean="0"/>
              <a:t>Second round of political economy</a:t>
            </a:r>
          </a:p>
          <a:p>
            <a:r>
              <a:rPr lang="en-GB" dirty="0" smtClean="0"/>
              <a:t>Malthus, James Mill, David Ricardo</a:t>
            </a:r>
          </a:p>
          <a:p>
            <a:r>
              <a:rPr lang="en-GB" dirty="0"/>
              <a:t>J-B Say, Henri Saint-Simon, and St Simonians </a:t>
            </a:r>
          </a:p>
          <a:p>
            <a:r>
              <a:rPr lang="en-GB" dirty="0"/>
              <a:t>French functional thinking vs English self-regulating system.</a:t>
            </a:r>
          </a:p>
          <a:p>
            <a:endParaRPr lang="en-GB" dirty="0"/>
          </a:p>
          <a:p>
            <a:r>
              <a:rPr lang="en-GB" dirty="0" smtClean="0"/>
              <a:t>But also growing awareness of industry, diminishing importance of land, recognition of labour</a:t>
            </a:r>
          </a:p>
        </p:txBody>
      </p:sp>
    </p:spTree>
    <p:extLst>
      <p:ext uri="{BB962C8B-B14F-4D97-AF65-F5344CB8AC3E}">
        <p14:creationId xmlns:p14="http://schemas.microsoft.com/office/powerpoint/2010/main" val="760943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Advertising  1703</a:t>
            </a:r>
            <a:endParaRPr lang="en-GB" dirty="0"/>
          </a:p>
        </p:txBody>
      </p:sp>
      <p:pic>
        <p:nvPicPr>
          <p:cNvPr id="5" name="Content Placeholder 4"/>
          <p:cNvPicPr>
            <a:picLocks noGrp="1" noChangeAspect="1"/>
          </p:cNvPicPr>
          <p:nvPr>
            <p:ph sz="half" idx="1"/>
          </p:nvPr>
        </p:nvPicPr>
        <p:blipFill>
          <a:blip r:embed="rId2"/>
          <a:stretch>
            <a:fillRect/>
          </a:stretch>
        </p:blipFill>
        <p:spPr>
          <a:xfrm>
            <a:off x="400844" y="2767806"/>
            <a:ext cx="4085984" cy="2896394"/>
          </a:xfrm>
          <a:prstGeom prst="rect">
            <a:avLst/>
          </a:prstGeom>
        </p:spPr>
      </p:pic>
      <p:pic>
        <p:nvPicPr>
          <p:cNvPr id="6" name="Content Placeholder 5"/>
          <p:cNvPicPr>
            <a:picLocks noGrp="1" noChangeAspect="1"/>
          </p:cNvPicPr>
          <p:nvPr>
            <p:ph sz="half" idx="2"/>
          </p:nvPr>
        </p:nvPicPr>
        <p:blipFill>
          <a:blip r:embed="rId3"/>
          <a:stretch>
            <a:fillRect/>
          </a:stretch>
        </p:blipFill>
        <p:spPr>
          <a:xfrm>
            <a:off x="4904969" y="2767806"/>
            <a:ext cx="4533432" cy="2655094"/>
          </a:xfrm>
          <a:prstGeom prst="rect">
            <a:avLst/>
          </a:prstGeom>
        </p:spPr>
      </p:pic>
    </p:spTree>
    <p:extLst>
      <p:ext uri="{BB962C8B-B14F-4D97-AF65-F5344CB8AC3E}">
        <p14:creationId xmlns:p14="http://schemas.microsoft.com/office/powerpoint/2010/main" val="19556396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1728</a:t>
            </a:r>
            <a:endParaRPr lang="en-GB" dirty="0"/>
          </a:p>
        </p:txBody>
      </p:sp>
      <p:pic>
        <p:nvPicPr>
          <p:cNvPr id="5" name="Content Placeholder 4"/>
          <p:cNvPicPr>
            <a:picLocks noGrp="1" noChangeAspect="1"/>
          </p:cNvPicPr>
          <p:nvPr>
            <p:ph sz="half" idx="1"/>
          </p:nvPr>
        </p:nvPicPr>
        <p:blipFill>
          <a:blip r:embed="rId2"/>
          <a:stretch>
            <a:fillRect/>
          </a:stretch>
        </p:blipFill>
        <p:spPr>
          <a:xfrm>
            <a:off x="98653" y="1409700"/>
            <a:ext cx="5268594" cy="5309755"/>
          </a:xfrm>
          <a:prstGeom prst="rect">
            <a:avLst/>
          </a:prstGeom>
        </p:spPr>
      </p:pic>
      <p:pic>
        <p:nvPicPr>
          <p:cNvPr id="6" name="Content Placeholder 5"/>
          <p:cNvPicPr>
            <a:picLocks noGrp="1" noChangeAspect="1"/>
          </p:cNvPicPr>
          <p:nvPr>
            <p:ph sz="half" idx="2"/>
          </p:nvPr>
        </p:nvPicPr>
        <p:blipFill>
          <a:blip r:embed="rId3"/>
          <a:stretch>
            <a:fillRect/>
          </a:stretch>
        </p:blipFill>
        <p:spPr>
          <a:xfrm>
            <a:off x="6107112" y="219868"/>
            <a:ext cx="5917728" cy="3615531"/>
          </a:xfrm>
          <a:prstGeom prst="rect">
            <a:avLst/>
          </a:prstGeom>
        </p:spPr>
      </p:pic>
      <p:pic>
        <p:nvPicPr>
          <p:cNvPr id="7" name="Picture 6"/>
          <p:cNvPicPr>
            <a:picLocks noChangeAspect="1"/>
          </p:cNvPicPr>
          <p:nvPr/>
        </p:nvPicPr>
        <p:blipFill>
          <a:blip r:embed="rId4"/>
          <a:stretch>
            <a:fillRect/>
          </a:stretch>
        </p:blipFill>
        <p:spPr>
          <a:xfrm>
            <a:off x="6413500" y="3835398"/>
            <a:ext cx="4356100" cy="3448579"/>
          </a:xfrm>
          <a:prstGeom prst="rect">
            <a:avLst/>
          </a:prstGeom>
        </p:spPr>
      </p:pic>
    </p:spTree>
    <p:extLst>
      <p:ext uri="{BB962C8B-B14F-4D97-AF65-F5344CB8AC3E}">
        <p14:creationId xmlns:p14="http://schemas.microsoft.com/office/powerpoint/2010/main" val="11293375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35000"/>
            <a:ext cx="3704166" cy="6032500"/>
          </a:xfrm>
        </p:spPr>
        <p:txBody>
          <a:bodyPr>
            <a:normAutofit/>
          </a:bodyPr>
          <a:lstStyle/>
          <a:p>
            <a:r>
              <a:rPr lang="en-GB" dirty="0" smtClean="0"/>
              <a:t>Sale by the candle  (1740)</a:t>
            </a:r>
            <a:br>
              <a:rPr lang="en-GB" dirty="0" smtClean="0"/>
            </a:br>
            <a:r>
              <a:rPr lang="en-GB" dirty="0" smtClean="0"/>
              <a:t/>
            </a:r>
            <a:br>
              <a:rPr lang="en-GB" dirty="0" smtClean="0"/>
            </a:br>
            <a:r>
              <a:rPr lang="en-GB" dirty="0" smtClean="0"/>
              <a:t>Auction in which the auction ends when the candle expires</a:t>
            </a:r>
            <a:r>
              <a:rPr lang="en-GB" dirty="0"/>
              <a:t/>
            </a:r>
            <a:br>
              <a:rPr lang="en-GB" dirty="0"/>
            </a:br>
            <a:endParaRPr lang="en-GB" dirty="0"/>
          </a:p>
        </p:txBody>
      </p:sp>
      <p:pic>
        <p:nvPicPr>
          <p:cNvPr id="4" name="Content Placeholder 3"/>
          <p:cNvPicPr>
            <a:picLocks noGrp="1" noChangeAspect="1"/>
          </p:cNvPicPr>
          <p:nvPr>
            <p:ph idx="1"/>
          </p:nvPr>
        </p:nvPicPr>
        <p:blipFill>
          <a:blip r:embed="rId2"/>
          <a:stretch>
            <a:fillRect/>
          </a:stretch>
        </p:blipFill>
        <p:spPr>
          <a:xfrm>
            <a:off x="5458342" y="135379"/>
            <a:ext cx="6555858" cy="6722621"/>
          </a:xfrm>
          <a:prstGeom prst="rect">
            <a:avLst/>
          </a:prstGeom>
        </p:spPr>
      </p:pic>
    </p:spTree>
    <p:extLst>
      <p:ext uri="{BB962C8B-B14F-4D97-AF65-F5344CB8AC3E}">
        <p14:creationId xmlns:p14="http://schemas.microsoft.com/office/powerpoint/2010/main" val="6622871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Sale by the hand</a:t>
            </a:r>
            <a:endParaRPr lang="en-GB" dirty="0"/>
          </a:p>
        </p:txBody>
      </p:sp>
      <p:pic>
        <p:nvPicPr>
          <p:cNvPr id="5" name="Content Placeholder 4"/>
          <p:cNvPicPr>
            <a:picLocks noGrp="1" noChangeAspect="1"/>
          </p:cNvPicPr>
          <p:nvPr>
            <p:ph idx="1"/>
          </p:nvPr>
        </p:nvPicPr>
        <p:blipFill>
          <a:blip r:embed="rId2"/>
          <a:stretch>
            <a:fillRect/>
          </a:stretch>
        </p:blipFill>
        <p:spPr>
          <a:xfrm>
            <a:off x="4695617" y="825500"/>
            <a:ext cx="5778909" cy="3694113"/>
          </a:xfrm>
          <a:prstGeom prst="rect">
            <a:avLst/>
          </a:prstGeom>
        </p:spPr>
      </p:pic>
      <p:sp>
        <p:nvSpPr>
          <p:cNvPr id="4" name="Text Placeholder 3"/>
          <p:cNvSpPr>
            <a:spLocks noGrp="1"/>
          </p:cNvSpPr>
          <p:nvPr>
            <p:ph type="body" sz="half" idx="2"/>
          </p:nvPr>
        </p:nvSpPr>
        <p:spPr/>
        <p:txBody>
          <a:bodyPr/>
          <a:lstStyle/>
          <a:p>
            <a:r>
              <a:rPr lang="en-GB" dirty="0"/>
              <a:t>1766   W. Blackstone </a:t>
            </a:r>
            <a:r>
              <a:rPr lang="en-GB" i="1" dirty="0"/>
              <a:t>Comm. Laws Eng.</a:t>
            </a:r>
            <a:r>
              <a:rPr lang="en-GB" dirty="0"/>
              <a:t> II. xxx. 448   </a:t>
            </a:r>
            <a:r>
              <a:rPr lang="en-GB" dirty="0" err="1"/>
              <a:t>Antiently</a:t>
            </a:r>
            <a:r>
              <a:rPr lang="en-GB" dirty="0"/>
              <a:t>, among all the northern nations, shaking of hands was held necessary to bind the bargain; a custom which we still retain in many verbal contracts. A sale thus made was called </a:t>
            </a:r>
            <a:r>
              <a:rPr lang="en-GB" i="1" dirty="0" err="1"/>
              <a:t>handsale</a:t>
            </a:r>
            <a:r>
              <a:rPr lang="en-GB" dirty="0"/>
              <a:t>, ‘</a:t>
            </a:r>
            <a:r>
              <a:rPr lang="en-GB" i="1" dirty="0" err="1"/>
              <a:t>venditio</a:t>
            </a:r>
            <a:r>
              <a:rPr lang="en-GB" i="1" dirty="0"/>
              <a:t> per </a:t>
            </a:r>
            <a:r>
              <a:rPr lang="en-GB" i="1" dirty="0" err="1"/>
              <a:t>mutuam</a:t>
            </a:r>
            <a:r>
              <a:rPr lang="en-GB" i="1" dirty="0"/>
              <a:t> </a:t>
            </a:r>
            <a:r>
              <a:rPr lang="en-GB" i="1" dirty="0" err="1"/>
              <a:t>manuum</a:t>
            </a:r>
            <a:r>
              <a:rPr lang="en-GB" i="1" dirty="0"/>
              <a:t> </a:t>
            </a:r>
            <a:r>
              <a:rPr lang="en-GB" i="1" dirty="0" err="1"/>
              <a:t>complexionem</a:t>
            </a:r>
            <a:r>
              <a:rPr lang="en-GB" dirty="0"/>
              <a:t>’; till in process of time the same word was used to signify the price or earnest, which was given immediately after the shaking of hands, or instead thereof.</a:t>
            </a:r>
          </a:p>
        </p:txBody>
      </p:sp>
    </p:spTree>
    <p:extLst>
      <p:ext uri="{BB962C8B-B14F-4D97-AF65-F5344CB8AC3E}">
        <p14:creationId xmlns:p14="http://schemas.microsoft.com/office/powerpoint/2010/main" val="7281897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14 November 1761, London Evening Post</a:t>
            </a:r>
            <a:endParaRPr lang="en-GB" dirty="0"/>
          </a:p>
        </p:txBody>
      </p:sp>
      <p:sp>
        <p:nvSpPr>
          <p:cNvPr id="3" name="Content Placeholder 2"/>
          <p:cNvSpPr>
            <a:spLocks noGrp="1"/>
          </p:cNvSpPr>
          <p:nvPr>
            <p:ph sz="half" idx="1"/>
          </p:nvPr>
        </p:nvSpPr>
        <p:spPr>
          <a:xfrm>
            <a:off x="677334" y="2160589"/>
            <a:ext cx="5151966" cy="4158132"/>
          </a:xfrm>
        </p:spPr>
        <p:txBody>
          <a:bodyPr/>
          <a:lstStyle/>
          <a:p>
            <a:endParaRPr lang="en-GB"/>
          </a:p>
        </p:txBody>
      </p:sp>
      <p:pic>
        <p:nvPicPr>
          <p:cNvPr id="6" name="Content Placeholder 5"/>
          <p:cNvPicPr>
            <a:picLocks noGrp="1" noChangeAspect="1"/>
          </p:cNvPicPr>
          <p:nvPr>
            <p:ph sz="half" idx="2"/>
          </p:nvPr>
        </p:nvPicPr>
        <p:blipFill>
          <a:blip r:embed="rId2"/>
          <a:stretch>
            <a:fillRect/>
          </a:stretch>
        </p:blipFill>
        <p:spPr>
          <a:xfrm>
            <a:off x="6214380" y="1930400"/>
            <a:ext cx="5202920" cy="4388321"/>
          </a:xfrm>
          <a:prstGeom prst="rect">
            <a:avLst/>
          </a:prstGeom>
        </p:spPr>
      </p:pic>
      <p:pic>
        <p:nvPicPr>
          <p:cNvPr id="5" name="Picture 4"/>
          <p:cNvPicPr>
            <a:picLocks noChangeAspect="1"/>
          </p:cNvPicPr>
          <p:nvPr/>
        </p:nvPicPr>
        <p:blipFill>
          <a:blip r:embed="rId3"/>
          <a:stretch>
            <a:fillRect/>
          </a:stretch>
        </p:blipFill>
        <p:spPr>
          <a:xfrm>
            <a:off x="1060894" y="1841500"/>
            <a:ext cx="4992714" cy="4704913"/>
          </a:xfrm>
          <a:prstGeom prst="rect">
            <a:avLst/>
          </a:prstGeom>
        </p:spPr>
      </p:pic>
    </p:spTree>
    <p:extLst>
      <p:ext uri="{BB962C8B-B14F-4D97-AF65-F5344CB8AC3E}">
        <p14:creationId xmlns:p14="http://schemas.microsoft.com/office/powerpoint/2010/main" val="24825312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Novelty, luxury, utility:   what drives consumption?</a:t>
            </a:r>
            <a:endParaRPr lang="en-GB" dirty="0"/>
          </a:p>
        </p:txBody>
      </p:sp>
      <p:sp>
        <p:nvSpPr>
          <p:cNvPr id="3" name="Content Placeholder 2"/>
          <p:cNvSpPr>
            <a:spLocks noGrp="1"/>
          </p:cNvSpPr>
          <p:nvPr>
            <p:ph sz="half" idx="1"/>
          </p:nvPr>
        </p:nvSpPr>
        <p:spPr/>
        <p:txBody>
          <a:bodyPr>
            <a:normAutofit fontScale="85000" lnSpcReduction="10000"/>
          </a:bodyPr>
          <a:lstStyle/>
          <a:p>
            <a:r>
              <a:rPr lang="en-GB" dirty="0" smtClean="0"/>
              <a:t>Novelty – central element to fashion – drive for constant change </a:t>
            </a:r>
          </a:p>
          <a:p>
            <a:pPr marL="0" indent="0">
              <a:buNone/>
            </a:pPr>
            <a:r>
              <a:rPr lang="en-GB" dirty="0" smtClean="0"/>
              <a:t>M. Berg ‘ the energy behind fashion’s caprice and </a:t>
            </a:r>
            <a:r>
              <a:rPr lang="en-GB" dirty="0" err="1" smtClean="0"/>
              <a:t>valorization</a:t>
            </a:r>
            <a:r>
              <a:rPr lang="en-GB" dirty="0" smtClean="0"/>
              <a:t> of ephemerality.’  Stimulates the senses, alleviates the boredom that results from the body being satisfied.</a:t>
            </a:r>
          </a:p>
          <a:p>
            <a:pPr marL="0" indent="0">
              <a:buNone/>
            </a:pPr>
            <a:endParaRPr lang="en-GB" dirty="0"/>
          </a:p>
          <a:p>
            <a:pPr marL="0" indent="0">
              <a:buNone/>
            </a:pPr>
            <a:r>
              <a:rPr lang="en-GB" dirty="0" smtClean="0"/>
              <a:t>But easier with clothes and knick-knacks than groceries – and there’s the problem of amalgamating the new</a:t>
            </a:r>
          </a:p>
          <a:p>
            <a:pPr marL="0" indent="0">
              <a:buNone/>
            </a:pPr>
            <a:r>
              <a:rPr lang="en-GB" dirty="0" smtClean="0"/>
              <a:t>Kale!</a:t>
            </a:r>
          </a:p>
        </p:txBody>
      </p:sp>
      <p:sp>
        <p:nvSpPr>
          <p:cNvPr id="4" name="Content Placeholder 3"/>
          <p:cNvSpPr>
            <a:spLocks noGrp="1"/>
          </p:cNvSpPr>
          <p:nvPr>
            <p:ph sz="half" idx="2"/>
          </p:nvPr>
        </p:nvSpPr>
        <p:spPr/>
        <p:txBody>
          <a:bodyPr>
            <a:normAutofit fontScale="85000" lnSpcReduction="10000"/>
          </a:bodyPr>
          <a:lstStyle/>
          <a:p>
            <a:r>
              <a:rPr lang="en-GB" dirty="0" smtClean="0"/>
              <a:t>Luxury – linked to pleasure and/or indulgence, arousal of the senses</a:t>
            </a:r>
          </a:p>
          <a:p>
            <a:r>
              <a:rPr lang="en-GB" dirty="0" smtClean="0"/>
              <a:t>Smith’s distinction between luxury that endures; and that which doesn’t – </a:t>
            </a:r>
            <a:r>
              <a:rPr lang="en-GB" dirty="0" err="1" smtClean="0"/>
              <a:t>inc.</a:t>
            </a:r>
            <a:r>
              <a:rPr lang="en-GB" dirty="0" smtClean="0"/>
              <a:t> switch from latter to former.  But remains associated with elite consumption</a:t>
            </a:r>
          </a:p>
          <a:p>
            <a:endParaRPr lang="en-GB" dirty="0"/>
          </a:p>
          <a:p>
            <a:r>
              <a:rPr lang="en-GB" dirty="0" smtClean="0"/>
              <a:t>New domestic material culture, linked to tea, and goods consumed in social settings (Jan De </a:t>
            </a:r>
            <a:r>
              <a:rPr lang="en-GB" dirty="0" err="1" smtClean="0"/>
              <a:t>Vries</a:t>
            </a:r>
            <a:r>
              <a:rPr lang="en-GB" dirty="0" smtClean="0"/>
              <a:t>) vs possets (a </a:t>
            </a:r>
            <a:r>
              <a:rPr lang="en-GB" dirty="0"/>
              <a:t>hot British drink made of milk curdled with wine or ale, often spiced, which was popular and used as a cold and flu </a:t>
            </a:r>
            <a:r>
              <a:rPr lang="en-GB" dirty="0" smtClean="0"/>
              <a:t>remedy)</a:t>
            </a:r>
          </a:p>
          <a:p>
            <a:r>
              <a:rPr lang="en-GB" dirty="0" smtClean="0"/>
              <a:t>But also development of new baselines and standards for living</a:t>
            </a:r>
            <a:endParaRPr lang="en-GB" dirty="0"/>
          </a:p>
        </p:txBody>
      </p:sp>
    </p:spTree>
    <p:extLst>
      <p:ext uri="{BB962C8B-B14F-4D97-AF65-F5344CB8AC3E}">
        <p14:creationId xmlns:p14="http://schemas.microsoft.com/office/powerpoint/2010/main" val="2891176787"/>
      </p:ext>
    </p:extLst>
  </p:cSld>
  <p:clrMapOvr>
    <a:masterClrMapping/>
  </p:clrMapOvr>
</p:sld>
</file>

<file path=ppt/theme/theme1.xml><?xml version="1.0" encoding="utf-8"?>
<a:theme xmlns:a="http://schemas.openxmlformats.org/drawingml/2006/main" name="Facet">
  <a:themeElements>
    <a:clrScheme name="Blue Warm">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906</TotalTime>
  <Words>1692</Words>
  <Application>Microsoft Office PowerPoint</Application>
  <PresentationFormat>Widescreen</PresentationFormat>
  <Paragraphs>102</Paragraphs>
  <Slides>33</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33</vt:i4>
      </vt:variant>
    </vt:vector>
  </HeadingPairs>
  <TitlesOfParts>
    <vt:vector size="38" baseType="lpstr">
      <vt:lpstr>Arial</vt:lpstr>
      <vt:lpstr>Calibri</vt:lpstr>
      <vt:lpstr>Trebuchet MS</vt:lpstr>
      <vt:lpstr>Wingdings 3</vt:lpstr>
      <vt:lpstr>Facet</vt:lpstr>
      <vt:lpstr>consumption</vt:lpstr>
      <vt:lpstr>PowerPoint Presentation</vt:lpstr>
      <vt:lpstr>PowerPoint Presentation</vt:lpstr>
      <vt:lpstr>Advertising  1703</vt:lpstr>
      <vt:lpstr>1728</vt:lpstr>
      <vt:lpstr>Sale by the candle  (1740)  Auction in which the auction ends when the candle expires </vt:lpstr>
      <vt:lpstr>Sale by the hand</vt:lpstr>
      <vt:lpstr>14 November 1761, London Evening Post</vt:lpstr>
      <vt:lpstr>Novelty, luxury, utility:   what drives consumption?</vt:lpstr>
      <vt:lpstr>A Nation of Shopkeepers – or Shoppers</vt:lpstr>
      <vt:lpstr>Trade Cards</vt:lpstr>
      <vt:lpstr>1730 Hogarth’s sisters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Defoe, The Complete English Tradesman 1726</vt:lpstr>
      <vt:lpstr>PowerPoint Presentation</vt:lpstr>
      <vt:lpstr>PowerPoint Presentation</vt:lpstr>
      <vt:lpstr>Credit</vt:lpstr>
      <vt:lpstr>PowerPoint Presentation</vt:lpstr>
      <vt:lpstr>Authority of the object</vt:lpstr>
      <vt:lpstr>Uniformity</vt:lpstr>
      <vt:lpstr>difference</vt:lpstr>
      <vt:lpstr>PowerPoint Presentation</vt:lpstr>
      <vt:lpstr>Dynamics of social placement</vt:lpstr>
      <vt:lpstr>Self-consciousness and society</vt:lpstr>
      <vt:lpstr>Philosophers and consumerism</vt:lpstr>
    </vt:vector>
  </TitlesOfParts>
  <Company>University of Warwick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consumption</dc:title>
  <dc:creator>Philp, Mark</dc:creator>
  <cp:lastModifiedBy>Philp, Mark</cp:lastModifiedBy>
  <cp:revision>45</cp:revision>
  <dcterms:created xsi:type="dcterms:W3CDTF">2017-02-14T09:17:58Z</dcterms:created>
  <dcterms:modified xsi:type="dcterms:W3CDTF">2018-02-19T11:50:42Z</dcterms:modified>
</cp:coreProperties>
</file>