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68" r:id="rId3"/>
    <p:sldId id="269" r:id="rId4"/>
    <p:sldId id="266" r:id="rId5"/>
    <p:sldId id="267"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4" r:id="rId20"/>
    <p:sldId id="283"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2/21/2019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2/21/2019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2/21/2019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2/21/2019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2/21/2019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2/21/2019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2/21/2019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2/21/2019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2/21/2019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2/21/2019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2/21/2019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2/21/2019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06D77-794B-453C-8D1A-0647440E066D}"/>
              </a:ext>
            </a:extLst>
          </p:cNvPr>
          <p:cNvSpPr>
            <a:spLocks noGrp="1"/>
          </p:cNvSpPr>
          <p:nvPr>
            <p:ph type="ctrTitle"/>
          </p:nvPr>
        </p:nvSpPr>
        <p:spPr/>
        <p:txBody>
          <a:bodyPr>
            <a:normAutofit fontScale="90000"/>
          </a:bodyPr>
          <a:lstStyle/>
          <a:p>
            <a:r>
              <a:rPr lang="en-GB" dirty="0"/>
              <a:t>the contribution of labour: from liberal rights to socialism</a:t>
            </a:r>
          </a:p>
        </p:txBody>
      </p:sp>
      <p:sp>
        <p:nvSpPr>
          <p:cNvPr id="3" name="Subtitle 2">
            <a:extLst>
              <a:ext uri="{FF2B5EF4-FFF2-40B4-BE49-F238E27FC236}">
                <a16:creationId xmlns:a16="http://schemas.microsoft.com/office/drawing/2014/main" id="{0E06B6DF-7C39-4B6F-BE05-16D4BCFBE8BC}"/>
              </a:ext>
            </a:extLst>
          </p:cNvPr>
          <p:cNvSpPr>
            <a:spLocks noGrp="1"/>
          </p:cNvSpPr>
          <p:nvPr>
            <p:ph type="subTitle" idx="1"/>
          </p:nvPr>
        </p:nvSpPr>
        <p:spPr>
          <a:xfrm>
            <a:off x="2695194" y="4352544"/>
            <a:ext cx="6801612" cy="1239894"/>
          </a:xfrm>
        </p:spPr>
        <p:txBody>
          <a:bodyPr/>
          <a:lstStyle/>
          <a:p>
            <a:r>
              <a:rPr lang="en-GB" dirty="0"/>
              <a:t>Dr Imogen Peck</a:t>
            </a:r>
          </a:p>
          <a:p>
            <a:r>
              <a:rPr lang="en-GB" dirty="0"/>
              <a:t>University of Warwick</a:t>
            </a:r>
          </a:p>
        </p:txBody>
      </p:sp>
    </p:spTree>
    <p:extLst>
      <p:ext uri="{BB962C8B-B14F-4D97-AF65-F5344CB8AC3E}">
        <p14:creationId xmlns:p14="http://schemas.microsoft.com/office/powerpoint/2010/main" val="37394420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ACFC2-AB92-4887-8B41-AFF875F9CDFA}"/>
              </a:ext>
            </a:extLst>
          </p:cNvPr>
          <p:cNvSpPr>
            <a:spLocks noGrp="1"/>
          </p:cNvSpPr>
          <p:nvPr>
            <p:ph type="title"/>
          </p:nvPr>
        </p:nvSpPr>
        <p:spPr>
          <a:xfrm>
            <a:off x="2231136" y="603185"/>
            <a:ext cx="7729728" cy="1188720"/>
          </a:xfrm>
        </p:spPr>
        <p:txBody>
          <a:bodyPr/>
          <a:lstStyle/>
          <a:p>
            <a:r>
              <a:rPr lang="en-GB" dirty="0"/>
              <a:t>Representation and election</a:t>
            </a:r>
          </a:p>
        </p:txBody>
      </p:sp>
      <p:sp>
        <p:nvSpPr>
          <p:cNvPr id="3" name="Content Placeholder 2">
            <a:extLst>
              <a:ext uri="{FF2B5EF4-FFF2-40B4-BE49-F238E27FC236}">
                <a16:creationId xmlns:a16="http://schemas.microsoft.com/office/drawing/2014/main" id="{D5D4B8E6-49CA-4628-99C3-E843006D901D}"/>
              </a:ext>
            </a:extLst>
          </p:cNvPr>
          <p:cNvSpPr>
            <a:spLocks noGrp="1"/>
          </p:cNvSpPr>
          <p:nvPr>
            <p:ph idx="1"/>
          </p:nvPr>
        </p:nvSpPr>
        <p:spPr>
          <a:xfrm>
            <a:off x="902065" y="2222204"/>
            <a:ext cx="4616231" cy="3891978"/>
          </a:xfrm>
        </p:spPr>
        <p:txBody>
          <a:bodyPr>
            <a:normAutofit/>
          </a:bodyPr>
          <a:lstStyle/>
          <a:p>
            <a:r>
              <a:rPr lang="en-GB" sz="2200" dirty="0"/>
              <a:t>Active and passive citizenship.</a:t>
            </a:r>
          </a:p>
          <a:p>
            <a:r>
              <a:rPr lang="en-GB" sz="2200" dirty="0"/>
              <a:t>Division of political labour – increasing specialization reduces abuse.</a:t>
            </a:r>
          </a:p>
          <a:p>
            <a:r>
              <a:rPr lang="en-GB" sz="2200" dirty="0"/>
              <a:t>Constitutional design ‘It would be a grave misjudgement of human nature to entrust the destiny of societies to the endeavours of virtue.’</a:t>
            </a:r>
          </a:p>
          <a:p>
            <a:endParaRPr lang="en-GB" dirty="0"/>
          </a:p>
        </p:txBody>
      </p:sp>
      <p:sp>
        <p:nvSpPr>
          <p:cNvPr id="4" name="TextBox 3">
            <a:extLst>
              <a:ext uri="{FF2B5EF4-FFF2-40B4-BE49-F238E27FC236}">
                <a16:creationId xmlns:a16="http://schemas.microsoft.com/office/drawing/2014/main" id="{4255CD13-D942-47B7-A01D-39853C4A951F}"/>
              </a:ext>
            </a:extLst>
          </p:cNvPr>
          <p:cNvSpPr txBox="1"/>
          <p:nvPr/>
        </p:nvSpPr>
        <p:spPr>
          <a:xfrm>
            <a:off x="5851452" y="2222204"/>
            <a:ext cx="5954233" cy="3785652"/>
          </a:xfrm>
          <a:prstGeom prst="rect">
            <a:avLst/>
          </a:prstGeom>
          <a:noFill/>
        </p:spPr>
        <p:txBody>
          <a:bodyPr wrap="square" rtlCol="0">
            <a:spAutoFit/>
          </a:bodyPr>
          <a:lstStyle/>
          <a:p>
            <a:pPr algn="just"/>
            <a:r>
              <a:rPr lang="en-GB" sz="2000" dirty="0"/>
              <a:t>‘The true object of the national assembly is to be concerned with the whole mass of citizens seen from the point of view of the common interest.  The natural consequence of this proposition is that the right to be represented belongs to citizens only in respect to what they have in common and not to what serves to differentiate them. … It is not, therefore, because one is privileged but because one is a citizen that one has a right to elect deputies.  … A privileged class is not something that can be represented.  …anything that falls outside the common attributes of citizenship cannot give rise to an entitlement to political rights’.</a:t>
            </a:r>
          </a:p>
        </p:txBody>
      </p:sp>
    </p:spTree>
    <p:extLst>
      <p:ext uri="{BB962C8B-B14F-4D97-AF65-F5344CB8AC3E}">
        <p14:creationId xmlns:p14="http://schemas.microsoft.com/office/powerpoint/2010/main" val="195030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ECBDC-68FA-456C-9841-2928C79FEC15}"/>
              </a:ext>
            </a:extLst>
          </p:cNvPr>
          <p:cNvSpPr>
            <a:spLocks noGrp="1"/>
          </p:cNvSpPr>
          <p:nvPr>
            <p:ph type="title"/>
          </p:nvPr>
        </p:nvSpPr>
        <p:spPr>
          <a:xfrm>
            <a:off x="2231136" y="613817"/>
            <a:ext cx="7729728" cy="1188720"/>
          </a:xfrm>
        </p:spPr>
        <p:txBody>
          <a:bodyPr/>
          <a:lstStyle/>
          <a:p>
            <a:r>
              <a:rPr lang="en-GB" dirty="0"/>
              <a:t>THOMAS PAINE, </a:t>
            </a:r>
            <a:r>
              <a:rPr lang="en-GB" i="1" dirty="0"/>
              <a:t>Agrarian justice </a:t>
            </a:r>
            <a:r>
              <a:rPr lang="en-GB" dirty="0"/>
              <a:t>(1797)</a:t>
            </a:r>
          </a:p>
        </p:txBody>
      </p:sp>
      <p:pic>
        <p:nvPicPr>
          <p:cNvPr id="4" name="Picture 3">
            <a:extLst>
              <a:ext uri="{FF2B5EF4-FFF2-40B4-BE49-F238E27FC236}">
                <a16:creationId xmlns:a16="http://schemas.microsoft.com/office/drawing/2014/main" id="{DBCC2A7A-9BD9-43B8-9E9F-47BC4DD7254E}"/>
              </a:ext>
            </a:extLst>
          </p:cNvPr>
          <p:cNvPicPr>
            <a:picLocks noChangeAspect="1"/>
          </p:cNvPicPr>
          <p:nvPr/>
        </p:nvPicPr>
        <p:blipFill rotWithShape="1">
          <a:blip r:embed="rId2"/>
          <a:srcRect r="2384" b="2608"/>
          <a:stretch/>
        </p:blipFill>
        <p:spPr>
          <a:xfrm>
            <a:off x="988170" y="1998921"/>
            <a:ext cx="3573198" cy="4606769"/>
          </a:xfrm>
          <a:prstGeom prst="rect">
            <a:avLst/>
          </a:prstGeom>
          <a:ln w="19050">
            <a:solidFill>
              <a:schemeClr val="tx1"/>
            </a:solidFill>
          </a:ln>
        </p:spPr>
      </p:pic>
      <p:sp>
        <p:nvSpPr>
          <p:cNvPr id="5" name="TextBox 4">
            <a:extLst>
              <a:ext uri="{FF2B5EF4-FFF2-40B4-BE49-F238E27FC236}">
                <a16:creationId xmlns:a16="http://schemas.microsoft.com/office/drawing/2014/main" id="{AD577D26-DB04-43C7-ABB4-2CB7A940A846}"/>
              </a:ext>
            </a:extLst>
          </p:cNvPr>
          <p:cNvSpPr txBox="1"/>
          <p:nvPr/>
        </p:nvSpPr>
        <p:spPr>
          <a:xfrm>
            <a:off x="5199321" y="2190307"/>
            <a:ext cx="5922335" cy="4431983"/>
          </a:xfrm>
          <a:prstGeom prst="rect">
            <a:avLst/>
          </a:prstGeom>
          <a:noFill/>
        </p:spPr>
        <p:txBody>
          <a:bodyPr wrap="square" rtlCol="0">
            <a:spAutoFit/>
          </a:bodyPr>
          <a:lstStyle/>
          <a:p>
            <a:pPr marL="285750" indent="-285750">
              <a:buFont typeface="Arial" panose="020B0604020202020204" pitchFamily="34" charset="0"/>
              <a:buChar char="•"/>
            </a:pPr>
            <a:r>
              <a:rPr lang="en-GB" sz="2200" dirty="0"/>
              <a:t>‘the earth, in its natural uncultivated state was, and ever would have continued to be, the common property of the human race’.</a:t>
            </a:r>
          </a:p>
          <a:p>
            <a:pPr marL="285750" indent="-285750">
              <a:buFont typeface="Arial" panose="020B0604020202020204" pitchFamily="34" charset="0"/>
              <a:buChar char="•"/>
            </a:pPr>
            <a:endParaRPr lang="en-GB" sz="2200" dirty="0"/>
          </a:p>
          <a:p>
            <a:pPr marL="285750" indent="-285750">
              <a:buFont typeface="Arial" panose="020B0604020202020204" pitchFamily="34" charset="0"/>
              <a:buChar char="•"/>
            </a:pPr>
            <a:r>
              <a:rPr lang="en-GB" sz="2200" dirty="0"/>
              <a:t>But as people take property into private ownership, this will inevitably leave some people worse off than they would have been in the state of nature, where everything was owned in common.</a:t>
            </a:r>
          </a:p>
          <a:p>
            <a:pPr marL="285750" indent="-285750">
              <a:buFont typeface="Arial" panose="020B0604020202020204" pitchFamily="34" charset="0"/>
              <a:buChar char="•"/>
            </a:pPr>
            <a:endParaRPr lang="en-GB" sz="2200" dirty="0"/>
          </a:p>
          <a:p>
            <a:pPr marL="285750" indent="-285750">
              <a:buFont typeface="Arial" panose="020B0604020202020204" pitchFamily="34" charset="0"/>
              <a:buChar char="•"/>
            </a:pPr>
            <a:r>
              <a:rPr lang="en-GB" sz="2200" dirty="0"/>
              <a:t>These people are therefore owed some form of compensation.</a:t>
            </a:r>
          </a:p>
          <a:p>
            <a:endParaRPr lang="en-GB" dirty="0"/>
          </a:p>
        </p:txBody>
      </p:sp>
    </p:spTree>
    <p:extLst>
      <p:ext uri="{BB962C8B-B14F-4D97-AF65-F5344CB8AC3E}">
        <p14:creationId xmlns:p14="http://schemas.microsoft.com/office/powerpoint/2010/main" val="901816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706B1-9AD5-4212-9DBF-7F7AA3D29D74}"/>
              </a:ext>
            </a:extLst>
          </p:cNvPr>
          <p:cNvSpPr>
            <a:spLocks noGrp="1"/>
          </p:cNvSpPr>
          <p:nvPr>
            <p:ph type="title"/>
          </p:nvPr>
        </p:nvSpPr>
        <p:spPr>
          <a:xfrm>
            <a:off x="2231136" y="688246"/>
            <a:ext cx="7729728" cy="1188720"/>
          </a:xfrm>
        </p:spPr>
        <p:txBody>
          <a:bodyPr/>
          <a:lstStyle/>
          <a:p>
            <a:r>
              <a:rPr lang="en-GB" dirty="0"/>
              <a:t>NATURAL RIGHT TO INHERITANCE</a:t>
            </a:r>
          </a:p>
        </p:txBody>
      </p:sp>
      <p:sp>
        <p:nvSpPr>
          <p:cNvPr id="3" name="Content Placeholder 2">
            <a:extLst>
              <a:ext uri="{FF2B5EF4-FFF2-40B4-BE49-F238E27FC236}">
                <a16:creationId xmlns:a16="http://schemas.microsoft.com/office/drawing/2014/main" id="{BAB4A13B-F7EB-4D4A-938F-5359BD038C68}"/>
              </a:ext>
            </a:extLst>
          </p:cNvPr>
          <p:cNvSpPr>
            <a:spLocks noGrp="1"/>
          </p:cNvSpPr>
          <p:nvPr>
            <p:ph idx="1"/>
          </p:nvPr>
        </p:nvSpPr>
        <p:spPr>
          <a:xfrm>
            <a:off x="593723" y="2595514"/>
            <a:ext cx="5626324" cy="3741491"/>
          </a:xfrm>
        </p:spPr>
        <p:txBody>
          <a:bodyPr>
            <a:normAutofit lnSpcReduction="10000"/>
          </a:bodyPr>
          <a:lstStyle/>
          <a:p>
            <a:pPr algn="just"/>
            <a:r>
              <a:rPr lang="en-GB" sz="2200" dirty="0"/>
              <a:t>Difficulty of separating value of land and value of cultivation.</a:t>
            </a:r>
          </a:p>
          <a:p>
            <a:pPr algn="just"/>
            <a:r>
              <a:rPr lang="en-GB" sz="2200" dirty="0"/>
              <a:t>Value of cultivation must be respected.</a:t>
            </a:r>
          </a:p>
          <a:p>
            <a:pPr algn="just"/>
            <a:r>
              <a:rPr lang="en-GB" sz="2200" dirty="0"/>
              <a:t>But every proprietor of cultivated land owes the community a ground rent, for the land he holds.</a:t>
            </a:r>
          </a:p>
          <a:p>
            <a:pPr algn="just"/>
            <a:r>
              <a:rPr lang="en-GB" sz="2200" dirty="0"/>
              <a:t>Owed as a right not charity.</a:t>
            </a:r>
          </a:p>
          <a:p>
            <a:pPr algn="just"/>
            <a:r>
              <a:rPr lang="en-GB" sz="2200" dirty="0"/>
              <a:t>Fund giving each person £15 on reaching age of majority and a pension for all those over 50.</a:t>
            </a:r>
          </a:p>
          <a:p>
            <a:pPr algn="just"/>
            <a:endParaRPr lang="en-GB" sz="2200" dirty="0"/>
          </a:p>
          <a:p>
            <a:endParaRPr lang="en-GB" dirty="0"/>
          </a:p>
        </p:txBody>
      </p:sp>
      <p:sp>
        <p:nvSpPr>
          <p:cNvPr id="4" name="TextBox 3">
            <a:extLst>
              <a:ext uri="{FF2B5EF4-FFF2-40B4-BE49-F238E27FC236}">
                <a16:creationId xmlns:a16="http://schemas.microsoft.com/office/drawing/2014/main" id="{7DC7CAE5-80B9-4A79-B238-9358DF4A985E}"/>
              </a:ext>
            </a:extLst>
          </p:cNvPr>
          <p:cNvSpPr txBox="1"/>
          <p:nvPr/>
        </p:nvSpPr>
        <p:spPr>
          <a:xfrm>
            <a:off x="6475227" y="2519916"/>
            <a:ext cx="5316279" cy="3477875"/>
          </a:xfrm>
          <a:prstGeom prst="rect">
            <a:avLst/>
          </a:prstGeom>
          <a:noFill/>
        </p:spPr>
        <p:txBody>
          <a:bodyPr wrap="square" rtlCol="0">
            <a:spAutoFit/>
          </a:bodyPr>
          <a:lstStyle/>
          <a:p>
            <a:pPr algn="just"/>
            <a:r>
              <a:rPr lang="en-GB" sz="2200" dirty="0"/>
              <a:t>‘It is impossible to separate the improvement made by cultivation from the earth itself, upon which that improvement is made, the idea of landed property arose from that inseparable connection; but it is nevertheless true, that it is the value of the improvement only, and not the earth itself, that is individual property. Every proprietor, therefore, of cultivated land, owes to the community a </a:t>
            </a:r>
            <a:r>
              <a:rPr lang="en-GB" sz="2200" dirty="0" err="1"/>
              <a:t>groundrent</a:t>
            </a:r>
            <a:r>
              <a:rPr lang="en-GB" sz="2200" dirty="0"/>
              <a:t> […] for the land which he holds’</a:t>
            </a:r>
          </a:p>
        </p:txBody>
      </p:sp>
    </p:spTree>
    <p:extLst>
      <p:ext uri="{BB962C8B-B14F-4D97-AF65-F5344CB8AC3E}">
        <p14:creationId xmlns:p14="http://schemas.microsoft.com/office/powerpoint/2010/main" val="36208408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7A55D-DDBD-4441-9D92-4359FB237958}"/>
              </a:ext>
            </a:extLst>
          </p:cNvPr>
          <p:cNvSpPr>
            <a:spLocks noGrp="1"/>
          </p:cNvSpPr>
          <p:nvPr>
            <p:ph type="title"/>
          </p:nvPr>
        </p:nvSpPr>
        <p:spPr>
          <a:xfrm>
            <a:off x="2231136" y="523613"/>
            <a:ext cx="7729728" cy="1188720"/>
          </a:xfrm>
        </p:spPr>
        <p:txBody>
          <a:bodyPr/>
          <a:lstStyle/>
          <a:p>
            <a:r>
              <a:rPr lang="en-GB" dirty="0"/>
              <a:t>Claude-Henri </a:t>
            </a:r>
            <a:r>
              <a:rPr lang="en-GB" dirty="0" err="1"/>
              <a:t>Saint-simon</a:t>
            </a:r>
            <a:br>
              <a:rPr lang="en-GB" dirty="0"/>
            </a:br>
            <a:r>
              <a:rPr lang="en-GB" dirty="0"/>
              <a:t>1760-1825</a:t>
            </a:r>
          </a:p>
        </p:txBody>
      </p:sp>
      <p:sp>
        <p:nvSpPr>
          <p:cNvPr id="3" name="Content Placeholder 2">
            <a:extLst>
              <a:ext uri="{FF2B5EF4-FFF2-40B4-BE49-F238E27FC236}">
                <a16:creationId xmlns:a16="http://schemas.microsoft.com/office/drawing/2014/main" id="{A494C22D-CFFF-4DBC-AD4D-8EF27AF84FDB}"/>
              </a:ext>
            </a:extLst>
          </p:cNvPr>
          <p:cNvSpPr>
            <a:spLocks noGrp="1"/>
          </p:cNvSpPr>
          <p:nvPr>
            <p:ph idx="1"/>
          </p:nvPr>
        </p:nvSpPr>
        <p:spPr>
          <a:xfrm>
            <a:off x="4702706" y="2050943"/>
            <a:ext cx="7141963" cy="4519978"/>
          </a:xfrm>
        </p:spPr>
        <p:txBody>
          <a:bodyPr>
            <a:noAutofit/>
          </a:bodyPr>
          <a:lstStyle/>
          <a:p>
            <a:r>
              <a:rPr lang="en-GB" sz="2000" dirty="0"/>
              <a:t>Aristocratic family</a:t>
            </a:r>
          </a:p>
          <a:p>
            <a:r>
              <a:rPr lang="en-GB" sz="2000" dirty="0"/>
              <a:t>Enlisted in army at 17</a:t>
            </a:r>
          </a:p>
          <a:p>
            <a:r>
              <a:rPr lang="en-GB" sz="2000" dirty="0"/>
              <a:t>Fought for France in the American Revolution</a:t>
            </a:r>
          </a:p>
          <a:p>
            <a:r>
              <a:rPr lang="en-GB" sz="2000" dirty="0"/>
              <a:t>Arrested under Robespierre; released after July 1794</a:t>
            </a:r>
          </a:p>
          <a:p>
            <a:r>
              <a:rPr lang="fr-FR" sz="2000" i="1" dirty="0"/>
              <a:t>Lettres d'un habitant de Genève à ses contemporains </a:t>
            </a:r>
            <a:r>
              <a:rPr lang="fr-FR" sz="2000" dirty="0"/>
              <a:t>(1803)</a:t>
            </a:r>
          </a:p>
          <a:p>
            <a:r>
              <a:rPr lang="fr-FR" sz="2000" i="1" dirty="0"/>
              <a:t>L'Industrie</a:t>
            </a:r>
            <a:r>
              <a:rPr lang="fr-FR" sz="2000" dirty="0"/>
              <a:t> (1816-1817)</a:t>
            </a:r>
          </a:p>
          <a:p>
            <a:r>
              <a:rPr lang="fr-FR" sz="2000" i="1" dirty="0"/>
              <a:t>Le Politique </a:t>
            </a:r>
            <a:r>
              <a:rPr lang="fr-FR" sz="2000" dirty="0"/>
              <a:t>(1819)</a:t>
            </a:r>
          </a:p>
          <a:p>
            <a:r>
              <a:rPr lang="fr-FR" sz="2000" i="1" dirty="0"/>
              <a:t>L'Organisateur</a:t>
            </a:r>
            <a:r>
              <a:rPr lang="fr-FR" sz="2000" dirty="0"/>
              <a:t> (1819-1820)</a:t>
            </a:r>
          </a:p>
          <a:p>
            <a:r>
              <a:rPr lang="fr-FR" sz="2000" i="1" dirty="0"/>
              <a:t>Du système industriel </a:t>
            </a:r>
            <a:r>
              <a:rPr lang="fr-FR" sz="2000" dirty="0"/>
              <a:t>(1822)</a:t>
            </a:r>
          </a:p>
          <a:p>
            <a:r>
              <a:rPr lang="fr-FR" sz="2000" i="1" dirty="0"/>
              <a:t>Catéchisme des industriels </a:t>
            </a:r>
            <a:r>
              <a:rPr lang="fr-FR" sz="2000" dirty="0"/>
              <a:t>(1823-1824)</a:t>
            </a:r>
          </a:p>
          <a:p>
            <a:r>
              <a:rPr lang="fr-FR" sz="2000" i="1" dirty="0"/>
              <a:t>Nouveau Christianisme </a:t>
            </a:r>
            <a:r>
              <a:rPr lang="fr-FR" sz="2000" dirty="0"/>
              <a:t>(1825).</a:t>
            </a:r>
            <a:endParaRPr lang="en-GB" sz="2000" dirty="0"/>
          </a:p>
        </p:txBody>
      </p:sp>
      <p:pic>
        <p:nvPicPr>
          <p:cNvPr id="4" name="Picture 3">
            <a:extLst>
              <a:ext uri="{FF2B5EF4-FFF2-40B4-BE49-F238E27FC236}">
                <a16:creationId xmlns:a16="http://schemas.microsoft.com/office/drawing/2014/main" id="{65606E9C-59EB-4CB4-BF24-1A4A9C42E413}"/>
              </a:ext>
            </a:extLst>
          </p:cNvPr>
          <p:cNvPicPr>
            <a:picLocks noChangeAspect="1"/>
          </p:cNvPicPr>
          <p:nvPr/>
        </p:nvPicPr>
        <p:blipFill>
          <a:blip r:embed="rId2"/>
          <a:stretch>
            <a:fillRect/>
          </a:stretch>
        </p:blipFill>
        <p:spPr>
          <a:xfrm>
            <a:off x="1188534" y="2210431"/>
            <a:ext cx="2850495" cy="4201002"/>
          </a:xfrm>
          <a:prstGeom prst="rect">
            <a:avLst/>
          </a:prstGeom>
          <a:ln w="19050">
            <a:solidFill>
              <a:schemeClr val="tx1"/>
            </a:solidFill>
          </a:ln>
        </p:spPr>
      </p:pic>
    </p:spTree>
    <p:extLst>
      <p:ext uri="{BB962C8B-B14F-4D97-AF65-F5344CB8AC3E}">
        <p14:creationId xmlns:p14="http://schemas.microsoft.com/office/powerpoint/2010/main" val="21592993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256EB-F260-4C50-A11F-796F38420D26}"/>
              </a:ext>
            </a:extLst>
          </p:cNvPr>
          <p:cNvSpPr>
            <a:spLocks noGrp="1"/>
          </p:cNvSpPr>
          <p:nvPr>
            <p:ph type="title"/>
          </p:nvPr>
        </p:nvSpPr>
        <p:spPr>
          <a:xfrm>
            <a:off x="2231136" y="523613"/>
            <a:ext cx="7729728" cy="1188720"/>
          </a:xfrm>
        </p:spPr>
        <p:txBody>
          <a:bodyPr/>
          <a:lstStyle/>
          <a:p>
            <a:r>
              <a:rPr lang="en-GB" dirty="0"/>
              <a:t>Political order</a:t>
            </a:r>
          </a:p>
        </p:txBody>
      </p:sp>
      <p:sp>
        <p:nvSpPr>
          <p:cNvPr id="3" name="Content Placeholder 2">
            <a:extLst>
              <a:ext uri="{FF2B5EF4-FFF2-40B4-BE49-F238E27FC236}">
                <a16:creationId xmlns:a16="http://schemas.microsoft.com/office/drawing/2014/main" id="{2055B8D0-0C37-453F-B792-7779E8690656}"/>
              </a:ext>
            </a:extLst>
          </p:cNvPr>
          <p:cNvSpPr>
            <a:spLocks noGrp="1"/>
          </p:cNvSpPr>
          <p:nvPr>
            <p:ph idx="1"/>
          </p:nvPr>
        </p:nvSpPr>
        <p:spPr>
          <a:xfrm>
            <a:off x="838271" y="2074519"/>
            <a:ext cx="4467376" cy="3101983"/>
          </a:xfrm>
        </p:spPr>
        <p:txBody>
          <a:bodyPr>
            <a:noAutofit/>
          </a:bodyPr>
          <a:lstStyle/>
          <a:p>
            <a:r>
              <a:rPr lang="en-GB" sz="2200" dirty="0"/>
              <a:t>Council of Newton, composed of 21 men of genius, for the governance of all mankind. </a:t>
            </a:r>
          </a:p>
          <a:p>
            <a:pPr algn="just"/>
            <a:r>
              <a:rPr lang="en-GB" sz="2200" dirty="0"/>
              <a:t>Below the grand council there would be four divisional councils representing the four divisions of humanity</a:t>
            </a:r>
          </a:p>
          <a:p>
            <a:r>
              <a:rPr lang="en-GB" sz="2200" dirty="0"/>
              <a:t>Careers open to talents</a:t>
            </a:r>
          </a:p>
        </p:txBody>
      </p:sp>
      <p:sp>
        <p:nvSpPr>
          <p:cNvPr id="4" name="TextBox 3">
            <a:extLst>
              <a:ext uri="{FF2B5EF4-FFF2-40B4-BE49-F238E27FC236}">
                <a16:creationId xmlns:a16="http://schemas.microsoft.com/office/drawing/2014/main" id="{F108EAAF-E5FC-48A2-B3E8-0DB0FEDC51BB}"/>
              </a:ext>
            </a:extLst>
          </p:cNvPr>
          <p:cNvSpPr txBox="1"/>
          <p:nvPr/>
        </p:nvSpPr>
        <p:spPr>
          <a:xfrm>
            <a:off x="6096000" y="2074519"/>
            <a:ext cx="4988513" cy="4154984"/>
          </a:xfrm>
          <a:prstGeom prst="rect">
            <a:avLst/>
          </a:prstGeom>
          <a:noFill/>
        </p:spPr>
        <p:txBody>
          <a:bodyPr wrap="square" rtlCol="0">
            <a:spAutoFit/>
          </a:bodyPr>
          <a:lstStyle/>
          <a:p>
            <a:pPr marL="342900" indent="-342900" algn="just">
              <a:buClr>
                <a:schemeClr val="accent2"/>
              </a:buClr>
              <a:buFont typeface="Arial" panose="020B0604020202020204" pitchFamily="34" charset="0"/>
              <a:buChar char="•"/>
            </a:pPr>
            <a:r>
              <a:rPr lang="en-GB" sz="2200" dirty="0"/>
              <a:t>1819 (in collaboration with Comte)</a:t>
            </a:r>
          </a:p>
          <a:p>
            <a:pPr marL="342900" indent="-342900" algn="just">
              <a:buClr>
                <a:schemeClr val="accent2"/>
              </a:buClr>
              <a:buFont typeface="Arial" panose="020B0604020202020204" pitchFamily="34" charset="0"/>
              <a:buChar char="•"/>
            </a:pPr>
            <a:r>
              <a:rPr lang="en-GB" sz="2200" dirty="0"/>
              <a:t>3 bodies: </a:t>
            </a:r>
          </a:p>
          <a:p>
            <a:pPr marL="342900" indent="-342900" algn="just">
              <a:buClr>
                <a:schemeClr val="accent2"/>
              </a:buClr>
              <a:buFont typeface="Arial" panose="020B0604020202020204" pitchFamily="34" charset="0"/>
              <a:buChar char="•"/>
            </a:pPr>
            <a:r>
              <a:rPr lang="en-GB" sz="2200" dirty="0" err="1"/>
              <a:t>chambre</a:t>
            </a:r>
            <a:r>
              <a:rPr lang="en-GB" sz="2200" dirty="0"/>
              <a:t> </a:t>
            </a:r>
            <a:r>
              <a:rPr lang="en-GB" sz="2200" dirty="0" err="1"/>
              <a:t>d’invention</a:t>
            </a:r>
            <a:r>
              <a:rPr lang="en-GB" sz="2200" dirty="0"/>
              <a:t> - 200 engineers and artists with the task of drawing up plans for public undertakings</a:t>
            </a:r>
          </a:p>
          <a:p>
            <a:pPr marL="342900" indent="-342900" algn="just">
              <a:buClr>
                <a:schemeClr val="accent2"/>
              </a:buClr>
              <a:buFont typeface="Arial" panose="020B0604020202020204" pitchFamily="34" charset="0"/>
              <a:buChar char="•"/>
            </a:pPr>
            <a:r>
              <a:rPr lang="en-GB" sz="2200" dirty="0" err="1"/>
              <a:t>chambre</a:t>
            </a:r>
            <a:r>
              <a:rPr lang="en-GB" sz="2200" dirty="0"/>
              <a:t> </a:t>
            </a:r>
            <a:r>
              <a:rPr lang="en-GB" sz="2200" dirty="0" err="1"/>
              <a:t>d’examination</a:t>
            </a:r>
            <a:r>
              <a:rPr lang="en-GB" sz="2200" dirty="0"/>
              <a:t> - 100 biologists and 100 physicists and mathematicians to scrutinise the plans</a:t>
            </a:r>
          </a:p>
          <a:p>
            <a:pPr marL="342900" indent="-342900" algn="just">
              <a:buClr>
                <a:schemeClr val="accent2"/>
              </a:buClr>
              <a:buFont typeface="Arial" panose="020B0604020202020204" pitchFamily="34" charset="0"/>
              <a:buChar char="•"/>
            </a:pPr>
            <a:r>
              <a:rPr lang="en-GB" sz="2200" dirty="0" err="1"/>
              <a:t>chambre</a:t>
            </a:r>
            <a:r>
              <a:rPr lang="en-GB" sz="2200" dirty="0"/>
              <a:t> </a:t>
            </a:r>
            <a:r>
              <a:rPr lang="en-GB" sz="2200" dirty="0" err="1"/>
              <a:t>d’execution</a:t>
            </a:r>
            <a:r>
              <a:rPr lang="en-GB" sz="2200" dirty="0"/>
              <a:t> - bankers and industrialists who would see to it that approved projects were expeditiously implemented. </a:t>
            </a:r>
          </a:p>
        </p:txBody>
      </p:sp>
    </p:spTree>
    <p:extLst>
      <p:ext uri="{BB962C8B-B14F-4D97-AF65-F5344CB8AC3E}">
        <p14:creationId xmlns:p14="http://schemas.microsoft.com/office/powerpoint/2010/main" val="4295873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8BBBC-F132-4AD7-9B2F-1CCC0F3F9796}"/>
              </a:ext>
            </a:extLst>
          </p:cNvPr>
          <p:cNvSpPr>
            <a:spLocks noGrp="1"/>
          </p:cNvSpPr>
          <p:nvPr>
            <p:ph type="title"/>
          </p:nvPr>
        </p:nvSpPr>
        <p:spPr>
          <a:xfrm>
            <a:off x="2231136" y="523613"/>
            <a:ext cx="7729728" cy="1188720"/>
          </a:xfrm>
        </p:spPr>
        <p:txBody>
          <a:bodyPr/>
          <a:lstStyle/>
          <a:p>
            <a:r>
              <a:rPr lang="en-GB" dirty="0"/>
              <a:t>Religion of newton</a:t>
            </a:r>
          </a:p>
        </p:txBody>
      </p:sp>
      <p:sp>
        <p:nvSpPr>
          <p:cNvPr id="3" name="Content Placeholder 2">
            <a:extLst>
              <a:ext uri="{FF2B5EF4-FFF2-40B4-BE49-F238E27FC236}">
                <a16:creationId xmlns:a16="http://schemas.microsoft.com/office/drawing/2014/main" id="{FE0A40F6-4014-4C97-985D-684BA23B8880}"/>
              </a:ext>
            </a:extLst>
          </p:cNvPr>
          <p:cNvSpPr>
            <a:spLocks noGrp="1"/>
          </p:cNvSpPr>
          <p:nvPr>
            <p:ph idx="1"/>
          </p:nvPr>
        </p:nvSpPr>
        <p:spPr>
          <a:xfrm>
            <a:off x="2231136" y="2319067"/>
            <a:ext cx="7729728" cy="3101983"/>
          </a:xfrm>
        </p:spPr>
        <p:txBody>
          <a:bodyPr>
            <a:noAutofit/>
          </a:bodyPr>
          <a:lstStyle/>
          <a:p>
            <a:pPr marL="0" indent="0" algn="just">
              <a:buNone/>
            </a:pPr>
            <a:r>
              <a:rPr lang="en-GB" sz="2400" dirty="0"/>
              <a:t>‘I propose to substitute the following principle for that of the Gospel: Man must work.  The happiest man is the worker…The happiest nation is the one with fewest idlers. Any functionary, any person involved in the sciences, the fine arts, manufacturing or agricultural industry works as positively as the labourer digging the earth […] But a rentier, a property owner who has no profession and who does not direct the work necessary to render his property profitable, is a burden to society…’. </a:t>
            </a:r>
          </a:p>
        </p:txBody>
      </p:sp>
    </p:spTree>
    <p:extLst>
      <p:ext uri="{BB962C8B-B14F-4D97-AF65-F5344CB8AC3E}">
        <p14:creationId xmlns:p14="http://schemas.microsoft.com/office/powerpoint/2010/main" val="37225570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C796-9ABF-4DC4-8C80-E32BC6DA4332}"/>
              </a:ext>
            </a:extLst>
          </p:cNvPr>
          <p:cNvSpPr>
            <a:spLocks noGrp="1"/>
          </p:cNvSpPr>
          <p:nvPr>
            <p:ph type="title"/>
          </p:nvPr>
        </p:nvSpPr>
        <p:spPr>
          <a:xfrm>
            <a:off x="2231136" y="342848"/>
            <a:ext cx="7729728" cy="1188720"/>
          </a:xfrm>
        </p:spPr>
        <p:txBody>
          <a:bodyPr>
            <a:normAutofit fontScale="90000"/>
          </a:bodyPr>
          <a:lstStyle/>
          <a:p>
            <a:r>
              <a:rPr lang="en-GB" dirty="0"/>
              <a:t>CHARLES FOURIER, </a:t>
            </a:r>
            <a:r>
              <a:rPr lang="en-GB" i="1" dirty="0"/>
              <a:t>Theory of the four movements and the general destinies </a:t>
            </a:r>
            <a:r>
              <a:rPr lang="en-GB" dirty="0"/>
              <a:t>(1808)</a:t>
            </a:r>
          </a:p>
        </p:txBody>
      </p:sp>
      <p:sp>
        <p:nvSpPr>
          <p:cNvPr id="3" name="Content Placeholder 2">
            <a:extLst>
              <a:ext uri="{FF2B5EF4-FFF2-40B4-BE49-F238E27FC236}">
                <a16:creationId xmlns:a16="http://schemas.microsoft.com/office/drawing/2014/main" id="{45893BC9-1984-42E7-9056-93A510256852}"/>
              </a:ext>
            </a:extLst>
          </p:cNvPr>
          <p:cNvSpPr>
            <a:spLocks noGrp="1"/>
          </p:cNvSpPr>
          <p:nvPr>
            <p:ph idx="1"/>
          </p:nvPr>
        </p:nvSpPr>
        <p:spPr>
          <a:xfrm>
            <a:off x="5348176" y="2348133"/>
            <a:ext cx="5932969" cy="3773389"/>
          </a:xfrm>
        </p:spPr>
        <p:txBody>
          <a:bodyPr>
            <a:normAutofit/>
          </a:bodyPr>
          <a:lstStyle/>
          <a:p>
            <a:r>
              <a:rPr lang="en-GB" sz="2400" dirty="0"/>
              <a:t>Critique of ‘free competition’</a:t>
            </a:r>
          </a:p>
          <a:p>
            <a:endParaRPr lang="en-GB" sz="2400" dirty="0"/>
          </a:p>
          <a:p>
            <a:r>
              <a:rPr lang="en-GB" sz="2400" dirty="0"/>
              <a:t>Anti-industrialist</a:t>
            </a:r>
          </a:p>
          <a:p>
            <a:endParaRPr lang="en-GB" sz="2400" dirty="0"/>
          </a:p>
          <a:p>
            <a:r>
              <a:rPr lang="en-GB" sz="2400" dirty="0"/>
              <a:t>Anti political- economy</a:t>
            </a:r>
          </a:p>
          <a:p>
            <a:endParaRPr lang="en-GB" sz="2400" dirty="0"/>
          </a:p>
          <a:p>
            <a:r>
              <a:rPr lang="en-GB" sz="2400" dirty="0"/>
              <a:t>Labour as a burden</a:t>
            </a:r>
          </a:p>
          <a:p>
            <a:endParaRPr lang="en-GB" dirty="0"/>
          </a:p>
          <a:p>
            <a:endParaRPr lang="en-GB" dirty="0"/>
          </a:p>
        </p:txBody>
      </p:sp>
      <p:pic>
        <p:nvPicPr>
          <p:cNvPr id="4" name="Picture 3">
            <a:extLst>
              <a:ext uri="{FF2B5EF4-FFF2-40B4-BE49-F238E27FC236}">
                <a16:creationId xmlns:a16="http://schemas.microsoft.com/office/drawing/2014/main" id="{A21403A9-0EED-44F3-ACDE-6E449B0B1885}"/>
              </a:ext>
            </a:extLst>
          </p:cNvPr>
          <p:cNvPicPr>
            <a:picLocks noChangeAspect="1"/>
          </p:cNvPicPr>
          <p:nvPr/>
        </p:nvPicPr>
        <p:blipFill>
          <a:blip r:embed="rId2"/>
          <a:stretch>
            <a:fillRect/>
          </a:stretch>
        </p:blipFill>
        <p:spPr>
          <a:xfrm>
            <a:off x="769541" y="1765004"/>
            <a:ext cx="3409053" cy="4939649"/>
          </a:xfrm>
          <a:prstGeom prst="rect">
            <a:avLst/>
          </a:prstGeom>
        </p:spPr>
      </p:pic>
    </p:spTree>
    <p:extLst>
      <p:ext uri="{BB962C8B-B14F-4D97-AF65-F5344CB8AC3E}">
        <p14:creationId xmlns:p14="http://schemas.microsoft.com/office/powerpoint/2010/main" val="38629815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5DD3C-FEE3-4E95-AFB1-E758617A1858}"/>
              </a:ext>
            </a:extLst>
          </p:cNvPr>
          <p:cNvSpPr>
            <a:spLocks noGrp="1"/>
          </p:cNvSpPr>
          <p:nvPr>
            <p:ph type="title"/>
          </p:nvPr>
        </p:nvSpPr>
        <p:spPr/>
        <p:txBody>
          <a:bodyPr/>
          <a:lstStyle/>
          <a:p>
            <a:r>
              <a:rPr lang="en-GB" dirty="0"/>
              <a:t>CRITIQUE OF POLITICAL ECONOMY</a:t>
            </a:r>
          </a:p>
        </p:txBody>
      </p:sp>
      <p:sp>
        <p:nvSpPr>
          <p:cNvPr id="3" name="Content Placeholder 2">
            <a:extLst>
              <a:ext uri="{FF2B5EF4-FFF2-40B4-BE49-F238E27FC236}">
                <a16:creationId xmlns:a16="http://schemas.microsoft.com/office/drawing/2014/main" id="{E5D197C9-DF61-4C52-A194-CBBB4D80E710}"/>
              </a:ext>
            </a:extLst>
          </p:cNvPr>
          <p:cNvSpPr>
            <a:spLocks noGrp="1"/>
          </p:cNvSpPr>
          <p:nvPr>
            <p:ph idx="1"/>
          </p:nvPr>
        </p:nvSpPr>
        <p:spPr/>
        <p:txBody>
          <a:bodyPr>
            <a:noAutofit/>
          </a:bodyPr>
          <a:lstStyle/>
          <a:p>
            <a:pPr marL="0" indent="0" algn="just">
              <a:buNone/>
            </a:pPr>
            <a:r>
              <a:rPr lang="en-GB" sz="2400" dirty="0"/>
              <a:t>‘It is obvious that the science called political economy, that of free competition, has duped society in every way through the intricacy of its deceit and through the complexity and cost of unproductive middlemen, misappropriated capital, and other losses and wastes which ultimately fall back on the consumer […] real economy consists in favouring the services of those who increase the production of goods, and in reducing those services which add to the production cost without augmenting production’.</a:t>
            </a:r>
          </a:p>
        </p:txBody>
      </p:sp>
    </p:spTree>
    <p:extLst>
      <p:ext uri="{BB962C8B-B14F-4D97-AF65-F5344CB8AC3E}">
        <p14:creationId xmlns:p14="http://schemas.microsoft.com/office/powerpoint/2010/main" val="24814249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7AE91-8287-407A-BD8B-F8042134EC3F}"/>
              </a:ext>
            </a:extLst>
          </p:cNvPr>
          <p:cNvSpPr>
            <a:spLocks noGrp="1"/>
          </p:cNvSpPr>
          <p:nvPr>
            <p:ph type="title"/>
          </p:nvPr>
        </p:nvSpPr>
        <p:spPr>
          <a:xfrm>
            <a:off x="2231136" y="523613"/>
            <a:ext cx="7729728" cy="1188720"/>
          </a:xfrm>
        </p:spPr>
        <p:txBody>
          <a:bodyPr/>
          <a:lstStyle/>
          <a:p>
            <a:r>
              <a:rPr lang="en-GB" dirty="0"/>
              <a:t>THE PASSIONS AND THE phalanstery</a:t>
            </a:r>
          </a:p>
        </p:txBody>
      </p:sp>
      <p:sp>
        <p:nvSpPr>
          <p:cNvPr id="3" name="Content Placeholder 2">
            <a:extLst>
              <a:ext uri="{FF2B5EF4-FFF2-40B4-BE49-F238E27FC236}">
                <a16:creationId xmlns:a16="http://schemas.microsoft.com/office/drawing/2014/main" id="{1A2494DC-A6C7-4144-8DA4-F9E9F9143A46}"/>
              </a:ext>
            </a:extLst>
          </p:cNvPr>
          <p:cNvSpPr>
            <a:spLocks noGrp="1"/>
          </p:cNvSpPr>
          <p:nvPr>
            <p:ph idx="1"/>
          </p:nvPr>
        </p:nvSpPr>
        <p:spPr>
          <a:xfrm>
            <a:off x="2231136" y="2094614"/>
            <a:ext cx="7729728" cy="4508205"/>
          </a:xfrm>
        </p:spPr>
        <p:txBody>
          <a:bodyPr>
            <a:normAutofit lnSpcReduction="10000"/>
          </a:bodyPr>
          <a:lstStyle/>
          <a:p>
            <a:r>
              <a:rPr lang="en-GB" sz="2400" dirty="0"/>
              <a:t>810 Psychological types x 2 (men and women) = 1,620</a:t>
            </a:r>
          </a:p>
          <a:p>
            <a:pPr algn="just"/>
            <a:r>
              <a:rPr lang="en-GB" sz="2400" dirty="0"/>
              <a:t>a self-contained community housing 1,620 members with a myriad of subdivisions designed to encourage a dynamic interplay of various human passions.</a:t>
            </a:r>
          </a:p>
          <a:p>
            <a:pPr algn="just"/>
            <a:r>
              <a:rPr lang="en-GB" sz="2400" dirty="0"/>
              <a:t>twelve fundamental passions: five of the senses (touch, taste, hearing, sight and smell); four of the soul (friendship, love, ambition and parenthood); and three distributional:</a:t>
            </a:r>
          </a:p>
          <a:p>
            <a:pPr algn="just">
              <a:buFontTx/>
              <a:buChar char="-"/>
            </a:pPr>
            <a:r>
              <a:rPr lang="en-GB" sz="2400" dirty="0"/>
              <a:t>la </a:t>
            </a:r>
            <a:r>
              <a:rPr lang="en-GB" sz="2400" dirty="0" err="1"/>
              <a:t>Papillone</a:t>
            </a:r>
            <a:r>
              <a:rPr lang="en-GB" sz="2400" dirty="0"/>
              <a:t> or the love of variety</a:t>
            </a:r>
          </a:p>
          <a:p>
            <a:pPr algn="just">
              <a:buFontTx/>
              <a:buChar char="-"/>
            </a:pPr>
            <a:r>
              <a:rPr lang="en-GB" sz="2400" dirty="0"/>
              <a:t>la </a:t>
            </a:r>
            <a:r>
              <a:rPr lang="en-GB" sz="2400" dirty="0" err="1"/>
              <a:t>Cabaliste</a:t>
            </a:r>
            <a:r>
              <a:rPr lang="en-GB" sz="2400" dirty="0"/>
              <a:t>, concerning rivalry and conspiracy</a:t>
            </a:r>
          </a:p>
          <a:p>
            <a:pPr algn="just">
              <a:buFontTx/>
              <a:buChar char="-"/>
            </a:pPr>
            <a:r>
              <a:rPr lang="en-GB" sz="2400" dirty="0"/>
              <a:t>la Composite, combination of two or more types of passion </a:t>
            </a:r>
            <a:endParaRPr lang="en-GB" dirty="0"/>
          </a:p>
        </p:txBody>
      </p:sp>
    </p:spTree>
    <p:extLst>
      <p:ext uri="{BB962C8B-B14F-4D97-AF65-F5344CB8AC3E}">
        <p14:creationId xmlns:p14="http://schemas.microsoft.com/office/powerpoint/2010/main" val="20251192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E9323-0200-4434-B48A-8B06CD51E66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1102656-FB21-4875-9E1D-4ADFCB760D7D}"/>
              </a:ext>
            </a:extLst>
          </p:cNvPr>
          <p:cNvSpPr>
            <a:spLocks noGrp="1"/>
          </p:cNvSpPr>
          <p:nvPr>
            <p:ph idx="1"/>
          </p:nvPr>
        </p:nvSpPr>
        <p:spPr/>
        <p:txBody>
          <a:bodyPr/>
          <a:lstStyle/>
          <a:p>
            <a:endParaRPr lang="en-GB"/>
          </a:p>
        </p:txBody>
      </p:sp>
      <p:pic>
        <p:nvPicPr>
          <p:cNvPr id="4" name="Picture 3">
            <a:extLst>
              <a:ext uri="{FF2B5EF4-FFF2-40B4-BE49-F238E27FC236}">
                <a16:creationId xmlns:a16="http://schemas.microsoft.com/office/drawing/2014/main" id="{7BDADAC4-0C89-4B31-B4A5-0BB7CF9BF3D9}"/>
              </a:ext>
            </a:extLst>
          </p:cNvPr>
          <p:cNvPicPr>
            <a:picLocks noChangeAspect="1"/>
          </p:cNvPicPr>
          <p:nvPr/>
        </p:nvPicPr>
        <p:blipFill>
          <a:blip r:embed="rId2"/>
          <a:stretch>
            <a:fillRect/>
          </a:stretch>
        </p:blipFill>
        <p:spPr>
          <a:xfrm>
            <a:off x="1547884" y="477807"/>
            <a:ext cx="9096232" cy="5902386"/>
          </a:xfrm>
          <a:prstGeom prst="rect">
            <a:avLst/>
          </a:prstGeom>
        </p:spPr>
      </p:pic>
    </p:spTree>
    <p:extLst>
      <p:ext uri="{BB962C8B-B14F-4D97-AF65-F5344CB8AC3E}">
        <p14:creationId xmlns:p14="http://schemas.microsoft.com/office/powerpoint/2010/main" val="2351952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024DA-8773-44B4-82F5-9A691E9D6D9D}"/>
              </a:ext>
            </a:extLst>
          </p:cNvPr>
          <p:cNvSpPr>
            <a:spLocks noGrp="1"/>
          </p:cNvSpPr>
          <p:nvPr>
            <p:ph type="title"/>
          </p:nvPr>
        </p:nvSpPr>
        <p:spPr>
          <a:xfrm>
            <a:off x="2231136" y="613817"/>
            <a:ext cx="7729728" cy="1188720"/>
          </a:xfrm>
        </p:spPr>
        <p:txBody>
          <a:bodyPr/>
          <a:lstStyle/>
          <a:p>
            <a:r>
              <a:rPr lang="en-GB" dirty="0"/>
              <a:t>5 key figures</a:t>
            </a:r>
          </a:p>
        </p:txBody>
      </p:sp>
      <p:pic>
        <p:nvPicPr>
          <p:cNvPr id="4" name="Picture 3">
            <a:extLst>
              <a:ext uri="{FF2B5EF4-FFF2-40B4-BE49-F238E27FC236}">
                <a16:creationId xmlns:a16="http://schemas.microsoft.com/office/drawing/2014/main" id="{9E5FF178-9526-4631-9474-DF4565480EEE}"/>
              </a:ext>
            </a:extLst>
          </p:cNvPr>
          <p:cNvPicPr>
            <a:picLocks noChangeAspect="1"/>
          </p:cNvPicPr>
          <p:nvPr/>
        </p:nvPicPr>
        <p:blipFill>
          <a:blip r:embed="rId2"/>
          <a:stretch>
            <a:fillRect/>
          </a:stretch>
        </p:blipFill>
        <p:spPr>
          <a:xfrm>
            <a:off x="548370" y="2398749"/>
            <a:ext cx="2095500" cy="2762250"/>
          </a:xfrm>
          <a:prstGeom prst="rect">
            <a:avLst/>
          </a:prstGeom>
          <a:ln w="19050">
            <a:solidFill>
              <a:schemeClr val="tx1"/>
            </a:solidFill>
          </a:ln>
        </p:spPr>
      </p:pic>
      <p:pic>
        <p:nvPicPr>
          <p:cNvPr id="5" name="Picture 4">
            <a:extLst>
              <a:ext uri="{FF2B5EF4-FFF2-40B4-BE49-F238E27FC236}">
                <a16:creationId xmlns:a16="http://schemas.microsoft.com/office/drawing/2014/main" id="{4D4DC843-DE52-485A-92C7-C72DE0EF823C}"/>
              </a:ext>
            </a:extLst>
          </p:cNvPr>
          <p:cNvPicPr>
            <a:picLocks noChangeAspect="1"/>
          </p:cNvPicPr>
          <p:nvPr/>
        </p:nvPicPr>
        <p:blipFill>
          <a:blip r:embed="rId3"/>
          <a:stretch>
            <a:fillRect/>
          </a:stretch>
        </p:blipFill>
        <p:spPr>
          <a:xfrm>
            <a:off x="2837785" y="2398749"/>
            <a:ext cx="2124808" cy="2762250"/>
          </a:xfrm>
          <a:prstGeom prst="rect">
            <a:avLst/>
          </a:prstGeom>
          <a:ln w="19050">
            <a:solidFill>
              <a:schemeClr val="tx1"/>
            </a:solidFill>
          </a:ln>
        </p:spPr>
      </p:pic>
      <p:pic>
        <p:nvPicPr>
          <p:cNvPr id="6" name="Picture 5">
            <a:extLst>
              <a:ext uri="{FF2B5EF4-FFF2-40B4-BE49-F238E27FC236}">
                <a16:creationId xmlns:a16="http://schemas.microsoft.com/office/drawing/2014/main" id="{E81540F1-5635-4CAA-BD9B-EC9363BC8FEC}"/>
              </a:ext>
            </a:extLst>
          </p:cNvPr>
          <p:cNvPicPr>
            <a:picLocks noChangeAspect="1"/>
          </p:cNvPicPr>
          <p:nvPr/>
        </p:nvPicPr>
        <p:blipFill>
          <a:blip r:embed="rId4"/>
          <a:stretch>
            <a:fillRect/>
          </a:stretch>
        </p:blipFill>
        <p:spPr>
          <a:xfrm>
            <a:off x="5144127" y="2398749"/>
            <a:ext cx="2162231" cy="2762250"/>
          </a:xfrm>
          <a:prstGeom prst="rect">
            <a:avLst/>
          </a:prstGeom>
          <a:ln w="19050">
            <a:solidFill>
              <a:schemeClr val="tx1"/>
            </a:solidFill>
          </a:ln>
        </p:spPr>
      </p:pic>
      <p:pic>
        <p:nvPicPr>
          <p:cNvPr id="7" name="Picture 6">
            <a:extLst>
              <a:ext uri="{FF2B5EF4-FFF2-40B4-BE49-F238E27FC236}">
                <a16:creationId xmlns:a16="http://schemas.microsoft.com/office/drawing/2014/main" id="{21340004-3312-49A3-A51F-42B90CAAEBC3}"/>
              </a:ext>
            </a:extLst>
          </p:cNvPr>
          <p:cNvPicPr>
            <a:picLocks noChangeAspect="1"/>
          </p:cNvPicPr>
          <p:nvPr/>
        </p:nvPicPr>
        <p:blipFill>
          <a:blip r:embed="rId5"/>
          <a:stretch>
            <a:fillRect/>
          </a:stretch>
        </p:blipFill>
        <p:spPr>
          <a:xfrm>
            <a:off x="7462850" y="2398750"/>
            <a:ext cx="2162231" cy="2762250"/>
          </a:xfrm>
          <a:prstGeom prst="rect">
            <a:avLst/>
          </a:prstGeom>
          <a:ln w="19050">
            <a:solidFill>
              <a:schemeClr val="tx1"/>
            </a:solidFill>
          </a:ln>
        </p:spPr>
      </p:pic>
      <p:pic>
        <p:nvPicPr>
          <p:cNvPr id="8" name="Picture 7">
            <a:extLst>
              <a:ext uri="{FF2B5EF4-FFF2-40B4-BE49-F238E27FC236}">
                <a16:creationId xmlns:a16="http://schemas.microsoft.com/office/drawing/2014/main" id="{AF11A405-0E16-4A7B-B013-B1F41A1C558F}"/>
              </a:ext>
            </a:extLst>
          </p:cNvPr>
          <p:cNvPicPr>
            <a:picLocks noChangeAspect="1"/>
          </p:cNvPicPr>
          <p:nvPr/>
        </p:nvPicPr>
        <p:blipFill>
          <a:blip r:embed="rId6"/>
          <a:stretch>
            <a:fillRect/>
          </a:stretch>
        </p:blipFill>
        <p:spPr>
          <a:xfrm>
            <a:off x="9818996" y="2398749"/>
            <a:ext cx="2154947" cy="2762250"/>
          </a:xfrm>
          <a:prstGeom prst="rect">
            <a:avLst/>
          </a:prstGeom>
          <a:ln w="19050">
            <a:solidFill>
              <a:schemeClr val="tx1"/>
            </a:solidFill>
          </a:ln>
        </p:spPr>
      </p:pic>
      <p:sp>
        <p:nvSpPr>
          <p:cNvPr id="9" name="TextBox 8">
            <a:extLst>
              <a:ext uri="{FF2B5EF4-FFF2-40B4-BE49-F238E27FC236}">
                <a16:creationId xmlns:a16="http://schemas.microsoft.com/office/drawing/2014/main" id="{1036E7C2-ABB9-4591-B0A7-49D6B64B6EE4}"/>
              </a:ext>
            </a:extLst>
          </p:cNvPr>
          <p:cNvSpPr txBox="1"/>
          <p:nvPr/>
        </p:nvSpPr>
        <p:spPr>
          <a:xfrm>
            <a:off x="471419" y="5295014"/>
            <a:ext cx="2095500" cy="659219"/>
          </a:xfrm>
          <a:prstGeom prst="rect">
            <a:avLst/>
          </a:prstGeom>
          <a:noFill/>
        </p:spPr>
        <p:txBody>
          <a:bodyPr wrap="square" rtlCol="0">
            <a:spAutoFit/>
          </a:bodyPr>
          <a:lstStyle/>
          <a:p>
            <a:pPr algn="ctr"/>
            <a:r>
              <a:rPr lang="en-GB" dirty="0"/>
              <a:t>Emmanuel Joseph Sieyès (1748-1836) </a:t>
            </a:r>
          </a:p>
        </p:txBody>
      </p:sp>
      <p:sp>
        <p:nvSpPr>
          <p:cNvPr id="10" name="TextBox 9">
            <a:extLst>
              <a:ext uri="{FF2B5EF4-FFF2-40B4-BE49-F238E27FC236}">
                <a16:creationId xmlns:a16="http://schemas.microsoft.com/office/drawing/2014/main" id="{42FF4254-3F2C-4FD0-957F-1FD598EAF693}"/>
              </a:ext>
            </a:extLst>
          </p:cNvPr>
          <p:cNvSpPr txBox="1"/>
          <p:nvPr/>
        </p:nvSpPr>
        <p:spPr>
          <a:xfrm>
            <a:off x="2696161" y="5303391"/>
            <a:ext cx="2318723" cy="646331"/>
          </a:xfrm>
          <a:prstGeom prst="rect">
            <a:avLst/>
          </a:prstGeom>
          <a:noFill/>
        </p:spPr>
        <p:txBody>
          <a:bodyPr wrap="square" rtlCol="0">
            <a:spAutoFit/>
          </a:bodyPr>
          <a:lstStyle/>
          <a:p>
            <a:pPr algn="ctr"/>
            <a:r>
              <a:rPr lang="en-GB" dirty="0"/>
              <a:t>Thomas Paine (1737-1809)</a:t>
            </a:r>
          </a:p>
        </p:txBody>
      </p:sp>
      <p:sp>
        <p:nvSpPr>
          <p:cNvPr id="11" name="TextBox 10">
            <a:extLst>
              <a:ext uri="{FF2B5EF4-FFF2-40B4-BE49-F238E27FC236}">
                <a16:creationId xmlns:a16="http://schemas.microsoft.com/office/drawing/2014/main" id="{146483D5-C961-4225-8E1B-630295D6E0DC}"/>
              </a:ext>
            </a:extLst>
          </p:cNvPr>
          <p:cNvSpPr txBox="1"/>
          <p:nvPr/>
        </p:nvSpPr>
        <p:spPr>
          <a:xfrm>
            <a:off x="5144126" y="5303391"/>
            <a:ext cx="2162231" cy="646331"/>
          </a:xfrm>
          <a:prstGeom prst="rect">
            <a:avLst/>
          </a:prstGeom>
          <a:noFill/>
        </p:spPr>
        <p:txBody>
          <a:bodyPr wrap="square" rtlCol="0">
            <a:spAutoFit/>
          </a:bodyPr>
          <a:lstStyle/>
          <a:p>
            <a:pPr algn="ctr"/>
            <a:r>
              <a:rPr lang="en-GB" dirty="0"/>
              <a:t>Robert Owen (1771-1858) </a:t>
            </a:r>
          </a:p>
        </p:txBody>
      </p:sp>
      <p:sp>
        <p:nvSpPr>
          <p:cNvPr id="12" name="TextBox 11">
            <a:extLst>
              <a:ext uri="{FF2B5EF4-FFF2-40B4-BE49-F238E27FC236}">
                <a16:creationId xmlns:a16="http://schemas.microsoft.com/office/drawing/2014/main" id="{EA65C722-9FB4-497E-94C6-D15B26BDCA5A}"/>
              </a:ext>
            </a:extLst>
          </p:cNvPr>
          <p:cNvSpPr txBox="1"/>
          <p:nvPr/>
        </p:nvSpPr>
        <p:spPr>
          <a:xfrm>
            <a:off x="7462850" y="5295014"/>
            <a:ext cx="2162231" cy="646331"/>
          </a:xfrm>
          <a:prstGeom prst="rect">
            <a:avLst/>
          </a:prstGeom>
          <a:noFill/>
        </p:spPr>
        <p:txBody>
          <a:bodyPr wrap="square" rtlCol="0">
            <a:spAutoFit/>
          </a:bodyPr>
          <a:lstStyle/>
          <a:p>
            <a:pPr algn="ctr"/>
            <a:r>
              <a:rPr lang="en-GB" dirty="0"/>
              <a:t>Henri Saint Simon (1760-1825) </a:t>
            </a:r>
          </a:p>
        </p:txBody>
      </p:sp>
      <p:sp>
        <p:nvSpPr>
          <p:cNvPr id="13" name="TextBox 12">
            <a:extLst>
              <a:ext uri="{FF2B5EF4-FFF2-40B4-BE49-F238E27FC236}">
                <a16:creationId xmlns:a16="http://schemas.microsoft.com/office/drawing/2014/main" id="{44EF9D41-4BF1-4121-AF19-B26CEAD7EC74}"/>
              </a:ext>
            </a:extLst>
          </p:cNvPr>
          <p:cNvSpPr txBox="1"/>
          <p:nvPr/>
        </p:nvSpPr>
        <p:spPr>
          <a:xfrm>
            <a:off x="9818996" y="5295014"/>
            <a:ext cx="1983144" cy="923330"/>
          </a:xfrm>
          <a:prstGeom prst="rect">
            <a:avLst/>
          </a:prstGeom>
          <a:noFill/>
        </p:spPr>
        <p:txBody>
          <a:bodyPr wrap="square" rtlCol="0">
            <a:spAutoFit/>
          </a:bodyPr>
          <a:lstStyle/>
          <a:p>
            <a:pPr algn="ctr"/>
            <a:r>
              <a:rPr lang="fr-FR" dirty="0"/>
              <a:t>François Marie Charles Fourier (1772-1837)</a:t>
            </a:r>
          </a:p>
        </p:txBody>
      </p:sp>
    </p:spTree>
    <p:extLst>
      <p:ext uri="{BB962C8B-B14F-4D97-AF65-F5344CB8AC3E}">
        <p14:creationId xmlns:p14="http://schemas.microsoft.com/office/powerpoint/2010/main" val="3432357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0F318-023F-4E57-B4A9-DF12D0685107}"/>
              </a:ext>
            </a:extLst>
          </p:cNvPr>
          <p:cNvSpPr>
            <a:spLocks noGrp="1"/>
          </p:cNvSpPr>
          <p:nvPr>
            <p:ph type="title"/>
          </p:nvPr>
        </p:nvSpPr>
        <p:spPr>
          <a:xfrm>
            <a:off x="2231136" y="709510"/>
            <a:ext cx="7729728" cy="1188720"/>
          </a:xfrm>
        </p:spPr>
        <p:txBody>
          <a:bodyPr/>
          <a:lstStyle/>
          <a:p>
            <a:r>
              <a:rPr lang="en-GB" dirty="0"/>
              <a:t>LIFE IN THE phalanstery</a:t>
            </a:r>
          </a:p>
        </p:txBody>
      </p:sp>
      <p:sp>
        <p:nvSpPr>
          <p:cNvPr id="3" name="Content Placeholder 2">
            <a:extLst>
              <a:ext uri="{FF2B5EF4-FFF2-40B4-BE49-F238E27FC236}">
                <a16:creationId xmlns:a16="http://schemas.microsoft.com/office/drawing/2014/main" id="{0371ABA5-A5EB-40B0-86B3-8736DE717E44}"/>
              </a:ext>
            </a:extLst>
          </p:cNvPr>
          <p:cNvSpPr>
            <a:spLocks noGrp="1"/>
          </p:cNvSpPr>
          <p:nvPr>
            <p:ph idx="1"/>
          </p:nvPr>
        </p:nvSpPr>
        <p:spPr>
          <a:xfrm>
            <a:off x="2231136" y="2393495"/>
            <a:ext cx="7729728" cy="4145528"/>
          </a:xfrm>
        </p:spPr>
        <p:txBody>
          <a:bodyPr>
            <a:noAutofit/>
          </a:bodyPr>
          <a:lstStyle/>
          <a:p>
            <a:pPr marL="0" indent="0">
              <a:buNone/>
            </a:pPr>
            <a:r>
              <a:rPr lang="en-GB" sz="2200" dirty="0"/>
              <a:t>Social Minimum:</a:t>
            </a:r>
          </a:p>
          <a:p>
            <a:r>
              <a:rPr lang="en-GB" sz="2200" dirty="0"/>
              <a:t>5 meals per day</a:t>
            </a:r>
          </a:p>
          <a:p>
            <a:r>
              <a:rPr lang="en-GB" sz="2200" dirty="0"/>
              <a:t>Clothing</a:t>
            </a:r>
          </a:p>
          <a:p>
            <a:r>
              <a:rPr lang="en-GB" sz="2200" dirty="0"/>
              <a:t>Lodging in a private room</a:t>
            </a:r>
          </a:p>
          <a:p>
            <a:r>
              <a:rPr lang="en-GB" sz="2200" dirty="0"/>
              <a:t>Third class theatre and concert seats</a:t>
            </a:r>
          </a:p>
          <a:p>
            <a:r>
              <a:rPr lang="en-GB" sz="2200" dirty="0"/>
              <a:t>Sexual minimum</a:t>
            </a:r>
          </a:p>
          <a:p>
            <a:endParaRPr lang="en-GB" sz="2200" dirty="0"/>
          </a:p>
          <a:p>
            <a:pPr marL="0" indent="0">
              <a:buNone/>
            </a:pPr>
            <a:r>
              <a:rPr lang="en-GB" sz="2200" dirty="0"/>
              <a:t>Work will therefore become pleasurable, rather than an arduous, monotonous, but essential, activity. </a:t>
            </a:r>
          </a:p>
        </p:txBody>
      </p:sp>
    </p:spTree>
    <p:extLst>
      <p:ext uri="{BB962C8B-B14F-4D97-AF65-F5344CB8AC3E}">
        <p14:creationId xmlns:p14="http://schemas.microsoft.com/office/powerpoint/2010/main" val="1829145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07602D9-F8C9-447B-8284-E6532DC6D442}"/>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9DD06C74-2075-4868-A06D-DCF931EAFDBA}"/>
              </a:ext>
            </a:extLst>
          </p:cNvPr>
          <p:cNvSpPr>
            <a:spLocks noGrp="1"/>
          </p:cNvSpPr>
          <p:nvPr>
            <p:ph type="title"/>
          </p:nvPr>
        </p:nvSpPr>
        <p:spPr>
          <a:xfrm>
            <a:off x="2231136" y="724662"/>
            <a:ext cx="7729728" cy="1188720"/>
          </a:xfrm>
        </p:spPr>
        <p:txBody>
          <a:bodyPr/>
          <a:lstStyle/>
          <a:p>
            <a:r>
              <a:rPr lang="en-GB" dirty="0"/>
              <a:t>Emmanuel Joseph Sieyès (Abbé), </a:t>
            </a:r>
            <a:r>
              <a:rPr lang="en-GB" i="1" dirty="0"/>
              <a:t>What is the third estate? </a:t>
            </a:r>
            <a:r>
              <a:rPr lang="en-GB" dirty="0"/>
              <a:t>(1789)</a:t>
            </a:r>
          </a:p>
        </p:txBody>
      </p:sp>
      <p:sp>
        <p:nvSpPr>
          <p:cNvPr id="3" name="Content Placeholder 2">
            <a:extLst>
              <a:ext uri="{FF2B5EF4-FFF2-40B4-BE49-F238E27FC236}">
                <a16:creationId xmlns:a16="http://schemas.microsoft.com/office/drawing/2014/main" id="{0089E2F9-5DA6-45CC-AE6C-ADBABF993768}"/>
              </a:ext>
            </a:extLst>
          </p:cNvPr>
          <p:cNvSpPr>
            <a:spLocks noGrp="1"/>
          </p:cNvSpPr>
          <p:nvPr>
            <p:ph idx="1"/>
          </p:nvPr>
        </p:nvSpPr>
        <p:spPr>
          <a:xfrm>
            <a:off x="827640" y="2638044"/>
            <a:ext cx="3404119" cy="2655320"/>
          </a:xfrm>
          <a:solidFill>
            <a:schemeClr val="bg1"/>
          </a:solidFill>
          <a:ln w="19050">
            <a:solidFill>
              <a:schemeClr val="tx1"/>
            </a:solidFill>
          </a:ln>
        </p:spPr>
        <p:txBody>
          <a:bodyPr>
            <a:normAutofit/>
          </a:bodyPr>
          <a:lstStyle/>
          <a:p>
            <a:r>
              <a:rPr lang="en-GB" sz="2000" dirty="0"/>
              <a:t>1788 – Louis XVI recalled Estates General </a:t>
            </a:r>
          </a:p>
          <a:p>
            <a:r>
              <a:rPr lang="en-GB" sz="2000" dirty="0"/>
              <a:t>Hadn’t sat since 1614</a:t>
            </a:r>
          </a:p>
          <a:p>
            <a:r>
              <a:rPr lang="en-GB" sz="2000" dirty="0"/>
              <a:t>Estates General – consultative body made up of assemblies representing the three estates </a:t>
            </a:r>
          </a:p>
          <a:p>
            <a:endParaRPr lang="en-GB" dirty="0"/>
          </a:p>
        </p:txBody>
      </p:sp>
    </p:spTree>
    <p:extLst>
      <p:ext uri="{BB962C8B-B14F-4D97-AF65-F5344CB8AC3E}">
        <p14:creationId xmlns:p14="http://schemas.microsoft.com/office/powerpoint/2010/main" val="1239834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83F54-EE30-43C2-86E0-19A663C529FA}"/>
              </a:ext>
            </a:extLst>
          </p:cNvPr>
          <p:cNvSpPr>
            <a:spLocks noGrp="1"/>
          </p:cNvSpPr>
          <p:nvPr>
            <p:ph type="title"/>
          </p:nvPr>
        </p:nvSpPr>
        <p:spPr>
          <a:xfrm>
            <a:off x="2231136" y="316106"/>
            <a:ext cx="7729728" cy="1188720"/>
          </a:xfrm>
        </p:spPr>
        <p:txBody>
          <a:bodyPr/>
          <a:lstStyle/>
          <a:p>
            <a:r>
              <a:rPr lang="en-GB" dirty="0"/>
              <a:t>System of orders</a:t>
            </a:r>
          </a:p>
        </p:txBody>
      </p:sp>
      <p:sp>
        <p:nvSpPr>
          <p:cNvPr id="6" name="TextBox 5">
            <a:extLst>
              <a:ext uri="{FF2B5EF4-FFF2-40B4-BE49-F238E27FC236}">
                <a16:creationId xmlns:a16="http://schemas.microsoft.com/office/drawing/2014/main" id="{9AB64C26-F58C-41C7-99DB-F01D2C295FF9}"/>
              </a:ext>
            </a:extLst>
          </p:cNvPr>
          <p:cNvSpPr txBox="1"/>
          <p:nvPr/>
        </p:nvSpPr>
        <p:spPr>
          <a:xfrm>
            <a:off x="6847367" y="2488018"/>
            <a:ext cx="4976037" cy="2462213"/>
          </a:xfrm>
          <a:prstGeom prst="rect">
            <a:avLst/>
          </a:prstGeom>
          <a:noFill/>
        </p:spPr>
        <p:txBody>
          <a:bodyPr wrap="square" rtlCol="0">
            <a:spAutoFit/>
          </a:bodyPr>
          <a:lstStyle/>
          <a:p>
            <a:r>
              <a:rPr lang="en-GB" sz="2200" dirty="0"/>
              <a:t>1st Estate: Clergy (those who pray)</a:t>
            </a:r>
          </a:p>
          <a:p>
            <a:endParaRPr lang="en-GB" sz="2200" dirty="0"/>
          </a:p>
          <a:p>
            <a:r>
              <a:rPr lang="en-GB" sz="2200" dirty="0"/>
              <a:t>2nd Estate: Nobles (those who fight)</a:t>
            </a:r>
          </a:p>
          <a:p>
            <a:endParaRPr lang="en-GB" sz="2200" dirty="0"/>
          </a:p>
          <a:p>
            <a:r>
              <a:rPr lang="en-GB" sz="2200" dirty="0"/>
              <a:t>3rd Estate: Everyone else (those who work)</a:t>
            </a:r>
          </a:p>
          <a:p>
            <a:endParaRPr lang="en-GB" sz="2200" dirty="0"/>
          </a:p>
        </p:txBody>
      </p:sp>
      <p:pic>
        <p:nvPicPr>
          <p:cNvPr id="3" name="Picture 2">
            <a:extLst>
              <a:ext uri="{FF2B5EF4-FFF2-40B4-BE49-F238E27FC236}">
                <a16:creationId xmlns:a16="http://schemas.microsoft.com/office/drawing/2014/main" id="{D2BEAE48-EFF4-4F75-9050-A867E5F950C3}"/>
              </a:ext>
            </a:extLst>
          </p:cNvPr>
          <p:cNvPicPr>
            <a:picLocks noChangeAspect="1"/>
          </p:cNvPicPr>
          <p:nvPr/>
        </p:nvPicPr>
        <p:blipFill>
          <a:blip r:embed="rId2"/>
          <a:stretch>
            <a:fillRect/>
          </a:stretch>
        </p:blipFill>
        <p:spPr>
          <a:xfrm>
            <a:off x="466904" y="2020186"/>
            <a:ext cx="5885308" cy="4221126"/>
          </a:xfrm>
          <a:prstGeom prst="rect">
            <a:avLst/>
          </a:prstGeom>
          <a:ln w="19050">
            <a:solidFill>
              <a:schemeClr val="tx1"/>
            </a:solidFill>
          </a:ln>
        </p:spPr>
      </p:pic>
    </p:spTree>
    <p:extLst>
      <p:ext uri="{BB962C8B-B14F-4D97-AF65-F5344CB8AC3E}">
        <p14:creationId xmlns:p14="http://schemas.microsoft.com/office/powerpoint/2010/main" val="2563445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A16C6-5994-4512-81FF-7B79768C120A}"/>
              </a:ext>
            </a:extLst>
          </p:cNvPr>
          <p:cNvSpPr>
            <a:spLocks noGrp="1"/>
          </p:cNvSpPr>
          <p:nvPr>
            <p:ph type="title"/>
          </p:nvPr>
        </p:nvSpPr>
        <p:spPr>
          <a:xfrm>
            <a:off x="2156708" y="379901"/>
            <a:ext cx="7729728" cy="1188720"/>
          </a:xfrm>
        </p:spPr>
        <p:txBody>
          <a:bodyPr/>
          <a:lstStyle/>
          <a:p>
            <a:r>
              <a:rPr lang="en-GB" dirty="0"/>
              <a:t>NOBLE PRIVILEGEs</a:t>
            </a:r>
          </a:p>
        </p:txBody>
      </p:sp>
      <p:sp>
        <p:nvSpPr>
          <p:cNvPr id="3" name="Content Placeholder 2">
            <a:extLst>
              <a:ext uri="{FF2B5EF4-FFF2-40B4-BE49-F238E27FC236}">
                <a16:creationId xmlns:a16="http://schemas.microsoft.com/office/drawing/2014/main" id="{8CF49DB7-0F76-4819-876A-4F7A14A480CF}"/>
              </a:ext>
            </a:extLst>
          </p:cNvPr>
          <p:cNvSpPr>
            <a:spLocks noGrp="1"/>
          </p:cNvSpPr>
          <p:nvPr>
            <p:ph idx="1"/>
          </p:nvPr>
        </p:nvSpPr>
        <p:spPr>
          <a:xfrm>
            <a:off x="5762847" y="2446658"/>
            <a:ext cx="5539561" cy="3101983"/>
          </a:xfrm>
        </p:spPr>
        <p:txBody>
          <a:bodyPr>
            <a:noAutofit/>
          </a:bodyPr>
          <a:lstStyle/>
          <a:p>
            <a:pPr>
              <a:buFont typeface="Wingdings" panose="05000000000000000000" pitchFamily="2" charset="2"/>
              <a:buChar char="v"/>
            </a:pPr>
            <a:r>
              <a:rPr lang="en-GB" sz="2200" dirty="0"/>
              <a:t> Right to carry a sword</a:t>
            </a:r>
          </a:p>
          <a:p>
            <a:pPr>
              <a:buFont typeface="Wingdings" panose="05000000000000000000" pitchFamily="2" charset="2"/>
              <a:buChar char="v"/>
            </a:pPr>
            <a:r>
              <a:rPr lang="en-GB" sz="2200" dirty="0"/>
              <a:t> Trial by peers</a:t>
            </a:r>
          </a:p>
          <a:p>
            <a:pPr>
              <a:buFont typeface="Wingdings" panose="05000000000000000000" pitchFamily="2" charset="2"/>
              <a:buChar char="v"/>
            </a:pPr>
            <a:r>
              <a:rPr lang="en-GB" sz="2200" dirty="0"/>
              <a:t> Right to be beheaded (rather than hanged – and the right not to be tortured)</a:t>
            </a:r>
          </a:p>
          <a:p>
            <a:pPr>
              <a:buFont typeface="Wingdings" panose="05000000000000000000" pitchFamily="2" charset="2"/>
              <a:buChar char="v"/>
            </a:pPr>
            <a:r>
              <a:rPr lang="en-GB" sz="2200" dirty="0"/>
              <a:t> Right to hunt</a:t>
            </a:r>
          </a:p>
          <a:p>
            <a:pPr>
              <a:buFont typeface="Wingdings" panose="05000000000000000000" pitchFamily="2" charset="2"/>
              <a:buChar char="v"/>
            </a:pPr>
            <a:r>
              <a:rPr lang="en-GB" sz="2200" dirty="0"/>
              <a:t> Held the most eminent positions in the church, courts, and military</a:t>
            </a:r>
          </a:p>
          <a:p>
            <a:pPr marL="0" indent="0">
              <a:buNone/>
            </a:pPr>
            <a:endParaRPr lang="en-GB" sz="2200" dirty="0"/>
          </a:p>
        </p:txBody>
      </p:sp>
      <p:pic>
        <p:nvPicPr>
          <p:cNvPr id="4" name="Picture 3">
            <a:extLst>
              <a:ext uri="{FF2B5EF4-FFF2-40B4-BE49-F238E27FC236}">
                <a16:creationId xmlns:a16="http://schemas.microsoft.com/office/drawing/2014/main" id="{E88A0253-4871-478B-8DF9-545FC1A2AEFF}"/>
              </a:ext>
            </a:extLst>
          </p:cNvPr>
          <p:cNvPicPr>
            <a:picLocks noChangeAspect="1"/>
          </p:cNvPicPr>
          <p:nvPr/>
        </p:nvPicPr>
        <p:blipFill rotWithShape="1">
          <a:blip r:embed="rId2"/>
          <a:srcRect l="3665" t="10526" r="8735" b="2279"/>
          <a:stretch/>
        </p:blipFill>
        <p:spPr>
          <a:xfrm>
            <a:off x="694730" y="1881962"/>
            <a:ext cx="2923955" cy="4758272"/>
          </a:xfrm>
          <a:prstGeom prst="rect">
            <a:avLst/>
          </a:prstGeom>
          <a:ln w="19050">
            <a:solidFill>
              <a:schemeClr val="tx1"/>
            </a:solidFill>
          </a:ln>
        </p:spPr>
      </p:pic>
      <p:sp>
        <p:nvSpPr>
          <p:cNvPr id="5" name="TextBox 4">
            <a:extLst>
              <a:ext uri="{FF2B5EF4-FFF2-40B4-BE49-F238E27FC236}">
                <a16:creationId xmlns:a16="http://schemas.microsoft.com/office/drawing/2014/main" id="{77429645-3AFA-4E04-BFC7-C45771794261}"/>
              </a:ext>
            </a:extLst>
          </p:cNvPr>
          <p:cNvSpPr txBox="1"/>
          <p:nvPr/>
        </p:nvSpPr>
        <p:spPr>
          <a:xfrm>
            <a:off x="3742660" y="4261098"/>
            <a:ext cx="1743739" cy="2308324"/>
          </a:xfrm>
          <a:prstGeom prst="rect">
            <a:avLst/>
          </a:prstGeom>
          <a:noFill/>
        </p:spPr>
        <p:txBody>
          <a:bodyPr wrap="square" rtlCol="0">
            <a:spAutoFit/>
          </a:bodyPr>
          <a:lstStyle/>
          <a:p>
            <a:r>
              <a:rPr lang="en-GB" dirty="0"/>
              <a:t>Louis de </a:t>
            </a:r>
            <a:r>
              <a:rPr lang="en-GB" dirty="0" err="1"/>
              <a:t>Carmontelle</a:t>
            </a:r>
            <a:r>
              <a:rPr lang="en-GB" dirty="0"/>
              <a:t>, ‘Monsieur de </a:t>
            </a:r>
            <a:r>
              <a:rPr lang="en-GB" dirty="0" err="1"/>
              <a:t>Bois</a:t>
            </a:r>
            <a:r>
              <a:rPr lang="en-GB" dirty="0"/>
              <a:t>-Massot, huntsman to the Duke of Orleans in hunting costume’ (1764)</a:t>
            </a:r>
          </a:p>
        </p:txBody>
      </p:sp>
    </p:spTree>
    <p:extLst>
      <p:ext uri="{BB962C8B-B14F-4D97-AF65-F5344CB8AC3E}">
        <p14:creationId xmlns:p14="http://schemas.microsoft.com/office/powerpoint/2010/main" val="3050321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604A3-2258-4C73-A1AA-F49ABDF881E6}"/>
              </a:ext>
            </a:extLst>
          </p:cNvPr>
          <p:cNvSpPr>
            <a:spLocks noGrp="1"/>
          </p:cNvSpPr>
          <p:nvPr>
            <p:ph type="title"/>
          </p:nvPr>
        </p:nvSpPr>
        <p:spPr>
          <a:xfrm>
            <a:off x="2231136" y="456099"/>
            <a:ext cx="7729728" cy="1188720"/>
          </a:xfrm>
        </p:spPr>
        <p:txBody>
          <a:bodyPr/>
          <a:lstStyle/>
          <a:p>
            <a:r>
              <a:rPr lang="en-GB" dirty="0"/>
              <a:t>An attack on noble privilege</a:t>
            </a:r>
          </a:p>
        </p:txBody>
      </p:sp>
      <p:sp>
        <p:nvSpPr>
          <p:cNvPr id="3" name="Content Placeholder 2">
            <a:extLst>
              <a:ext uri="{FF2B5EF4-FFF2-40B4-BE49-F238E27FC236}">
                <a16:creationId xmlns:a16="http://schemas.microsoft.com/office/drawing/2014/main" id="{CB2DC450-B999-4458-A5B5-2D6F76FCAF02}"/>
              </a:ext>
            </a:extLst>
          </p:cNvPr>
          <p:cNvSpPr>
            <a:spLocks noGrp="1"/>
          </p:cNvSpPr>
          <p:nvPr>
            <p:ph idx="1"/>
          </p:nvPr>
        </p:nvSpPr>
        <p:spPr>
          <a:xfrm>
            <a:off x="668151" y="2514878"/>
            <a:ext cx="4754455" cy="3101983"/>
          </a:xfrm>
        </p:spPr>
        <p:txBody>
          <a:bodyPr>
            <a:normAutofit/>
          </a:bodyPr>
          <a:lstStyle/>
          <a:p>
            <a:pPr marL="400050" indent="-400050">
              <a:buFont typeface="+mj-lt"/>
              <a:buAutoNum type="romanUcPeriod"/>
            </a:pPr>
            <a:r>
              <a:rPr lang="en-GB" sz="2200" dirty="0"/>
              <a:t>Excluding members of the third estate from positions of </a:t>
            </a:r>
            <a:r>
              <a:rPr lang="en-GB" sz="2200"/>
              <a:t>honour is </a:t>
            </a:r>
            <a:r>
              <a:rPr lang="en-GB" sz="2200" dirty="0"/>
              <a:t>damaging for the performance of these offices.</a:t>
            </a:r>
          </a:p>
          <a:p>
            <a:pPr marL="400050" indent="-400050">
              <a:buFont typeface="+mj-lt"/>
              <a:buAutoNum type="romanUcPeriod"/>
            </a:pPr>
            <a:endParaRPr lang="en-GB" sz="2200" dirty="0"/>
          </a:p>
          <a:p>
            <a:pPr marL="400050" indent="-400050">
              <a:buFont typeface="+mj-lt"/>
              <a:buAutoNum type="romanUcPeriod"/>
            </a:pPr>
            <a:r>
              <a:rPr lang="en-GB" sz="2200" dirty="0"/>
              <a:t>Nobles have privileges that exempt them from the law; therefore, they are not a true part of society.</a:t>
            </a:r>
          </a:p>
          <a:p>
            <a:pPr marL="400050" indent="-400050">
              <a:buFont typeface="+mj-lt"/>
              <a:buAutoNum type="romanUcPeriod"/>
            </a:pPr>
            <a:endParaRPr lang="en-GB" dirty="0"/>
          </a:p>
          <a:p>
            <a:pPr marL="400050" indent="-400050">
              <a:buFont typeface="+mj-lt"/>
              <a:buAutoNum type="romanUcPeriod"/>
            </a:pPr>
            <a:endParaRPr lang="en-GB" dirty="0"/>
          </a:p>
        </p:txBody>
      </p:sp>
      <p:sp>
        <p:nvSpPr>
          <p:cNvPr id="4" name="TextBox 3">
            <a:extLst>
              <a:ext uri="{FF2B5EF4-FFF2-40B4-BE49-F238E27FC236}">
                <a16:creationId xmlns:a16="http://schemas.microsoft.com/office/drawing/2014/main" id="{C1800C32-2DE3-4B20-BFED-A716D49F4961}"/>
              </a:ext>
            </a:extLst>
          </p:cNvPr>
          <p:cNvSpPr txBox="1"/>
          <p:nvPr/>
        </p:nvSpPr>
        <p:spPr>
          <a:xfrm>
            <a:off x="5762848" y="1997839"/>
            <a:ext cx="6071190" cy="4524315"/>
          </a:xfrm>
          <a:prstGeom prst="rect">
            <a:avLst/>
          </a:prstGeom>
          <a:noFill/>
        </p:spPr>
        <p:txBody>
          <a:bodyPr wrap="square" rtlCol="0">
            <a:spAutoFit/>
          </a:bodyPr>
          <a:lstStyle/>
          <a:p>
            <a:r>
              <a:rPr lang="en-GB" dirty="0"/>
              <a:t>‘ It suffices to have made the point that the so-called usefulness of a privileged order to the public service is a fallacy […] that without this order the higher posts could be infinitely better filled; that they ought to be the natural prize and reward of recognised ability and service; and that if the privileged have succeeded in usurping all well-paid and honorific posts, this is both a hateful iniquity towards the generality of citizens and an act of treason to the commonwealth’.</a:t>
            </a:r>
          </a:p>
          <a:p>
            <a:endParaRPr lang="en-GB" dirty="0"/>
          </a:p>
          <a:p>
            <a:r>
              <a:rPr lang="en-GB" dirty="0"/>
              <a:t> ‘What is a nation? A body of associates living under common laws and represented by the same legislative assembly. Is it not obvious that the nobility possesses privileges and exemptions which it brazenly calls its rights and which stand distinct from the rights of the great body of citizens? Because of these special rights, the nobility does not belong to the common order’. </a:t>
            </a:r>
          </a:p>
        </p:txBody>
      </p:sp>
    </p:spTree>
    <p:extLst>
      <p:ext uri="{BB962C8B-B14F-4D97-AF65-F5344CB8AC3E}">
        <p14:creationId xmlns:p14="http://schemas.microsoft.com/office/powerpoint/2010/main" val="2804350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3DA9E-D927-49C8-919F-DFCD1091B0CC}"/>
              </a:ext>
            </a:extLst>
          </p:cNvPr>
          <p:cNvSpPr>
            <a:spLocks noGrp="1"/>
          </p:cNvSpPr>
          <p:nvPr>
            <p:ph type="title"/>
          </p:nvPr>
        </p:nvSpPr>
        <p:spPr>
          <a:xfrm>
            <a:off x="2231136" y="358636"/>
            <a:ext cx="7729728" cy="1188720"/>
          </a:xfrm>
        </p:spPr>
        <p:txBody>
          <a:bodyPr/>
          <a:lstStyle/>
          <a:p>
            <a:r>
              <a:rPr lang="en-GB" dirty="0"/>
              <a:t>THE THIRD ESTATE</a:t>
            </a:r>
          </a:p>
        </p:txBody>
      </p:sp>
      <p:sp>
        <p:nvSpPr>
          <p:cNvPr id="4" name="Content Placeholder 2">
            <a:extLst>
              <a:ext uri="{FF2B5EF4-FFF2-40B4-BE49-F238E27FC236}">
                <a16:creationId xmlns:a16="http://schemas.microsoft.com/office/drawing/2014/main" id="{5538AAB3-DD94-4B75-9B05-A9DEEC3B1DE0}"/>
              </a:ext>
            </a:extLst>
          </p:cNvPr>
          <p:cNvSpPr>
            <a:spLocks noGrp="1"/>
          </p:cNvSpPr>
          <p:nvPr>
            <p:ph idx="1"/>
          </p:nvPr>
        </p:nvSpPr>
        <p:spPr>
          <a:xfrm>
            <a:off x="1305406" y="2062715"/>
            <a:ext cx="4446807" cy="4136066"/>
          </a:xfrm>
        </p:spPr>
        <p:txBody>
          <a:bodyPr>
            <a:normAutofit fontScale="92500"/>
          </a:bodyPr>
          <a:lstStyle/>
          <a:p>
            <a:pPr marL="114300" indent="0">
              <a:buNone/>
            </a:pPr>
            <a:r>
              <a:rPr lang="en-GB" sz="2200" b="1" dirty="0"/>
              <a:t>Private labour</a:t>
            </a:r>
          </a:p>
          <a:p>
            <a:pPr marL="400050" indent="-400050">
              <a:buFont typeface="+mj-lt"/>
              <a:buAutoNum type="romanUcPeriod"/>
            </a:pPr>
            <a:r>
              <a:rPr lang="en-GB" sz="2200" dirty="0"/>
              <a:t>All families engaged in work on the land</a:t>
            </a:r>
          </a:p>
          <a:p>
            <a:pPr marL="400050" indent="-400050">
              <a:buFont typeface="+mj-lt"/>
              <a:buAutoNum type="romanUcPeriod"/>
            </a:pPr>
            <a:r>
              <a:rPr lang="en-GB" sz="2200" dirty="0"/>
              <a:t>All those engaged in the production of goods that adds value to them</a:t>
            </a:r>
          </a:p>
          <a:p>
            <a:pPr marL="400050" indent="-400050">
              <a:buFont typeface="+mj-lt"/>
              <a:buAutoNum type="romanUcPeriod"/>
            </a:pPr>
            <a:r>
              <a:rPr lang="en-GB" sz="2200" dirty="0"/>
              <a:t>Merchants and dealers who act to combine producers and consumers</a:t>
            </a:r>
          </a:p>
          <a:p>
            <a:pPr marL="400050" indent="-400050">
              <a:buFont typeface="+mj-lt"/>
              <a:buAutoNum type="romanUcPeriod"/>
            </a:pPr>
            <a:r>
              <a:rPr lang="en-GB" sz="2200" dirty="0"/>
              <a:t>Activities and personal services – liberal and scientific professions through to domestic servants</a:t>
            </a:r>
          </a:p>
          <a:p>
            <a:endParaRPr lang="en-GB" dirty="0"/>
          </a:p>
        </p:txBody>
      </p:sp>
      <p:sp>
        <p:nvSpPr>
          <p:cNvPr id="5" name="TextBox 4">
            <a:extLst>
              <a:ext uri="{FF2B5EF4-FFF2-40B4-BE49-F238E27FC236}">
                <a16:creationId xmlns:a16="http://schemas.microsoft.com/office/drawing/2014/main" id="{6650FCBC-E947-4986-9A54-A85001A3EA38}"/>
              </a:ext>
            </a:extLst>
          </p:cNvPr>
          <p:cNvSpPr txBox="1"/>
          <p:nvPr/>
        </p:nvSpPr>
        <p:spPr>
          <a:xfrm>
            <a:off x="6096000" y="1930145"/>
            <a:ext cx="5713223" cy="4401205"/>
          </a:xfrm>
          <a:prstGeom prst="rect">
            <a:avLst/>
          </a:prstGeom>
          <a:noFill/>
        </p:spPr>
        <p:txBody>
          <a:bodyPr wrap="square" rtlCol="0">
            <a:spAutoFit/>
          </a:bodyPr>
          <a:lstStyle/>
          <a:p>
            <a:r>
              <a:rPr lang="en-GB" sz="2000" b="1" dirty="0"/>
              <a:t>Public services</a:t>
            </a:r>
          </a:p>
          <a:p>
            <a:pPr marL="400050" indent="-400050">
              <a:buClr>
                <a:schemeClr val="accent2"/>
              </a:buClr>
              <a:buFont typeface="+mj-lt"/>
              <a:buAutoNum type="romanUcPeriod"/>
            </a:pPr>
            <a:r>
              <a:rPr lang="en-GB" sz="2000" dirty="0"/>
              <a:t>Army</a:t>
            </a:r>
          </a:p>
          <a:p>
            <a:pPr marL="400050" indent="-400050">
              <a:buClr>
                <a:schemeClr val="accent2"/>
              </a:buClr>
              <a:buFont typeface="+mj-lt"/>
              <a:buAutoNum type="romanUcPeriod"/>
            </a:pPr>
            <a:endParaRPr lang="en-GB" sz="2000" dirty="0"/>
          </a:p>
          <a:p>
            <a:pPr marL="400050" indent="-400050">
              <a:buClr>
                <a:schemeClr val="accent2"/>
              </a:buClr>
              <a:buFont typeface="+mj-lt"/>
              <a:buAutoNum type="romanUcPeriod"/>
            </a:pPr>
            <a:r>
              <a:rPr lang="en-GB" sz="2000" dirty="0"/>
              <a:t>Law</a:t>
            </a:r>
          </a:p>
          <a:p>
            <a:pPr marL="400050" indent="-400050">
              <a:buClr>
                <a:schemeClr val="accent2"/>
              </a:buClr>
              <a:buFont typeface="+mj-lt"/>
              <a:buAutoNum type="romanUcPeriod"/>
            </a:pPr>
            <a:endParaRPr lang="en-GB" sz="2000" dirty="0"/>
          </a:p>
          <a:p>
            <a:pPr marL="400050" indent="-400050">
              <a:buClr>
                <a:schemeClr val="accent2"/>
              </a:buClr>
              <a:buFont typeface="+mj-lt"/>
              <a:buAutoNum type="romanUcPeriod"/>
            </a:pPr>
            <a:r>
              <a:rPr lang="en-GB" sz="2000" dirty="0"/>
              <a:t>Church</a:t>
            </a:r>
          </a:p>
          <a:p>
            <a:pPr marL="400050" indent="-400050">
              <a:buClr>
                <a:schemeClr val="accent2"/>
              </a:buClr>
              <a:buFont typeface="+mj-lt"/>
              <a:buAutoNum type="romanUcPeriod"/>
            </a:pPr>
            <a:endParaRPr lang="en-GB" sz="2000" dirty="0"/>
          </a:p>
          <a:p>
            <a:pPr marL="400050" indent="-400050">
              <a:buClr>
                <a:schemeClr val="accent2"/>
              </a:buClr>
              <a:buFont typeface="+mj-lt"/>
              <a:buAutoNum type="romanUcPeriod"/>
            </a:pPr>
            <a:r>
              <a:rPr lang="en-GB" sz="2000" dirty="0"/>
              <a:t>Administration</a:t>
            </a:r>
          </a:p>
          <a:p>
            <a:pPr marL="400050" indent="-400050">
              <a:buClr>
                <a:schemeClr val="accent2"/>
              </a:buClr>
              <a:buFont typeface="+mj-lt"/>
              <a:buAutoNum type="romanUcPeriod"/>
            </a:pPr>
            <a:endParaRPr lang="en-GB" sz="2000" dirty="0"/>
          </a:p>
          <a:p>
            <a:pPr>
              <a:buClr>
                <a:schemeClr val="accent2"/>
              </a:buClr>
            </a:pPr>
            <a:r>
              <a:rPr lang="en-GB" sz="2000" dirty="0"/>
              <a:t>‘It needs no detailed analysis to show that the Third Estate everywhere constitutes nineteen-twentieths of them [public services], except that it is loaded with all the really arduous work, all the tasks which the privileged order refuses to perform’.</a:t>
            </a:r>
          </a:p>
        </p:txBody>
      </p:sp>
    </p:spTree>
    <p:extLst>
      <p:ext uri="{BB962C8B-B14F-4D97-AF65-F5344CB8AC3E}">
        <p14:creationId xmlns:p14="http://schemas.microsoft.com/office/powerpoint/2010/main" val="1781708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1C5885E-F90D-405B-AD72-78AA2C58FA0D}"/>
              </a:ext>
            </a:extLst>
          </p:cNvPr>
          <p:cNvPicPr>
            <a:picLocks noChangeAspect="1"/>
          </p:cNvPicPr>
          <p:nvPr/>
        </p:nvPicPr>
        <p:blipFill>
          <a:blip r:embed="rId2"/>
          <a:stretch>
            <a:fillRect/>
          </a:stretch>
        </p:blipFill>
        <p:spPr>
          <a:xfrm>
            <a:off x="8049006" y="951614"/>
            <a:ext cx="4142994" cy="5087220"/>
          </a:xfrm>
          <a:prstGeom prst="rect">
            <a:avLst/>
          </a:prstGeom>
        </p:spPr>
      </p:pic>
      <p:pic>
        <p:nvPicPr>
          <p:cNvPr id="4" name="Picture 3">
            <a:extLst>
              <a:ext uri="{FF2B5EF4-FFF2-40B4-BE49-F238E27FC236}">
                <a16:creationId xmlns:a16="http://schemas.microsoft.com/office/drawing/2014/main" id="{2947D52A-168B-41EA-A74A-7FDF78A21755}"/>
              </a:ext>
            </a:extLst>
          </p:cNvPr>
          <p:cNvPicPr>
            <a:picLocks noChangeAspect="1"/>
          </p:cNvPicPr>
          <p:nvPr/>
        </p:nvPicPr>
        <p:blipFill>
          <a:blip r:embed="rId3"/>
          <a:stretch>
            <a:fillRect/>
          </a:stretch>
        </p:blipFill>
        <p:spPr>
          <a:xfrm>
            <a:off x="0" y="1068572"/>
            <a:ext cx="4125836" cy="5108945"/>
          </a:xfrm>
          <a:prstGeom prst="rect">
            <a:avLst/>
          </a:prstGeom>
        </p:spPr>
      </p:pic>
      <p:pic>
        <p:nvPicPr>
          <p:cNvPr id="5" name="Picture 4">
            <a:extLst>
              <a:ext uri="{FF2B5EF4-FFF2-40B4-BE49-F238E27FC236}">
                <a16:creationId xmlns:a16="http://schemas.microsoft.com/office/drawing/2014/main" id="{0414C7C7-AFB7-46E1-9823-72731F94756F}"/>
              </a:ext>
            </a:extLst>
          </p:cNvPr>
          <p:cNvPicPr>
            <a:picLocks noChangeAspect="1"/>
          </p:cNvPicPr>
          <p:nvPr/>
        </p:nvPicPr>
        <p:blipFill>
          <a:blip r:embed="rId4"/>
          <a:stretch>
            <a:fillRect/>
          </a:stretch>
        </p:blipFill>
        <p:spPr>
          <a:xfrm>
            <a:off x="3985436" y="951614"/>
            <a:ext cx="4221127" cy="5087220"/>
          </a:xfrm>
          <a:prstGeom prst="rect">
            <a:avLst/>
          </a:prstGeom>
        </p:spPr>
      </p:pic>
    </p:spTree>
    <p:extLst>
      <p:ext uri="{BB962C8B-B14F-4D97-AF65-F5344CB8AC3E}">
        <p14:creationId xmlns:p14="http://schemas.microsoft.com/office/powerpoint/2010/main" val="281844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459F2-360A-4F53-A307-C7FF28FFB32C}"/>
              </a:ext>
            </a:extLst>
          </p:cNvPr>
          <p:cNvSpPr>
            <a:spLocks noGrp="1"/>
          </p:cNvSpPr>
          <p:nvPr>
            <p:ph type="title"/>
          </p:nvPr>
        </p:nvSpPr>
        <p:spPr>
          <a:xfrm>
            <a:off x="2231136" y="794571"/>
            <a:ext cx="7729728" cy="1188720"/>
          </a:xfrm>
        </p:spPr>
        <p:txBody>
          <a:bodyPr/>
          <a:lstStyle/>
          <a:p>
            <a:r>
              <a:rPr lang="en-GB" dirty="0"/>
              <a:t>THE ESTATES GENERAL</a:t>
            </a:r>
          </a:p>
        </p:txBody>
      </p:sp>
      <p:sp>
        <p:nvSpPr>
          <p:cNvPr id="3" name="Content Placeholder 2">
            <a:extLst>
              <a:ext uri="{FF2B5EF4-FFF2-40B4-BE49-F238E27FC236}">
                <a16:creationId xmlns:a16="http://schemas.microsoft.com/office/drawing/2014/main" id="{D61D5B29-0F66-4329-9B9C-70969866F1E4}"/>
              </a:ext>
            </a:extLst>
          </p:cNvPr>
          <p:cNvSpPr>
            <a:spLocks noGrp="1"/>
          </p:cNvSpPr>
          <p:nvPr>
            <p:ph idx="1"/>
          </p:nvPr>
        </p:nvSpPr>
        <p:spPr>
          <a:xfrm>
            <a:off x="1111173" y="2477385"/>
            <a:ext cx="4605599" cy="3101983"/>
          </a:xfrm>
        </p:spPr>
        <p:txBody>
          <a:bodyPr>
            <a:noAutofit/>
          </a:bodyPr>
          <a:lstStyle/>
          <a:p>
            <a:pPr marL="0" indent="0" algn="just">
              <a:buNone/>
            </a:pPr>
            <a:r>
              <a:rPr lang="en-GB" sz="2200" dirty="0"/>
              <a:t>‘Let them create as many noblemen as they like; it still remains certain that the moment any citizen is granted privileges against the common laws, he no longer forms part of the common order. His new interest is contrary to the general interest; he becomes incompetent to vote in the name of the People’. </a:t>
            </a:r>
          </a:p>
        </p:txBody>
      </p:sp>
      <p:sp>
        <p:nvSpPr>
          <p:cNvPr id="4" name="TextBox 3">
            <a:extLst>
              <a:ext uri="{FF2B5EF4-FFF2-40B4-BE49-F238E27FC236}">
                <a16:creationId xmlns:a16="http://schemas.microsoft.com/office/drawing/2014/main" id="{1AD0C53A-75E3-40BC-9F5B-D83D8A14EB76}"/>
              </a:ext>
            </a:extLst>
          </p:cNvPr>
          <p:cNvSpPr txBox="1"/>
          <p:nvPr/>
        </p:nvSpPr>
        <p:spPr>
          <a:xfrm>
            <a:off x="6475229" y="2477385"/>
            <a:ext cx="5092995" cy="4154984"/>
          </a:xfrm>
          <a:prstGeom prst="rect">
            <a:avLst/>
          </a:prstGeom>
          <a:noFill/>
        </p:spPr>
        <p:txBody>
          <a:bodyPr wrap="square" rtlCol="0">
            <a:spAutoFit/>
          </a:bodyPr>
          <a:lstStyle/>
          <a:p>
            <a:r>
              <a:rPr lang="en-GB" sz="2200" dirty="0"/>
              <a:t>The 3 claims of the third estate:</a:t>
            </a:r>
          </a:p>
          <a:p>
            <a:endParaRPr lang="en-GB" sz="2200" dirty="0"/>
          </a:p>
          <a:p>
            <a:pPr marL="400050" indent="-400050">
              <a:buClr>
                <a:schemeClr val="accent2"/>
              </a:buClr>
              <a:buFont typeface="+mj-lt"/>
              <a:buAutoNum type="romanUcPeriod"/>
            </a:pPr>
            <a:r>
              <a:rPr lang="en-GB" sz="2200" dirty="0"/>
              <a:t>That the Representatives of the Third Estate Be Chosen Solely from among Citizens Who Really Belong to the Third Estates</a:t>
            </a:r>
          </a:p>
          <a:p>
            <a:pPr marL="400050" indent="-400050">
              <a:buClr>
                <a:schemeClr val="accent2"/>
              </a:buClr>
              <a:buFont typeface="+mj-lt"/>
              <a:buAutoNum type="romanUcPeriod"/>
            </a:pPr>
            <a:endParaRPr lang="en-GB" sz="2200" dirty="0"/>
          </a:p>
          <a:p>
            <a:pPr marL="400050" indent="-400050">
              <a:buClr>
                <a:schemeClr val="accent2"/>
              </a:buClr>
              <a:buFont typeface="+mj-lt"/>
              <a:buAutoNum type="romanUcPeriod"/>
            </a:pPr>
            <a:r>
              <a:rPr lang="en-GB" sz="2200" dirty="0"/>
              <a:t>That Its Deputies Be Equal in Number to Those of the Two Privileged Orders</a:t>
            </a:r>
          </a:p>
          <a:p>
            <a:pPr marL="400050" indent="-400050">
              <a:buClr>
                <a:schemeClr val="accent2"/>
              </a:buClr>
              <a:buFont typeface="+mj-lt"/>
              <a:buAutoNum type="romanUcPeriod"/>
            </a:pPr>
            <a:endParaRPr lang="en-GB" sz="2200" dirty="0"/>
          </a:p>
          <a:p>
            <a:pPr marL="400050" indent="-400050">
              <a:buClr>
                <a:schemeClr val="accent2"/>
              </a:buClr>
              <a:buFont typeface="+mj-lt"/>
              <a:buAutoNum type="romanUcPeriod"/>
            </a:pPr>
            <a:r>
              <a:rPr lang="en-GB" sz="2200" dirty="0"/>
              <a:t>That the States-General Vote, Not by Orders, but by Heads</a:t>
            </a:r>
          </a:p>
        </p:txBody>
      </p:sp>
    </p:spTree>
    <p:extLst>
      <p:ext uri="{BB962C8B-B14F-4D97-AF65-F5344CB8AC3E}">
        <p14:creationId xmlns:p14="http://schemas.microsoft.com/office/powerpoint/2010/main" val="51428330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7183</TotalTime>
  <Words>1524</Words>
  <Application>Microsoft Office PowerPoint</Application>
  <PresentationFormat>Widescreen</PresentationFormat>
  <Paragraphs>125</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Gill Sans MT</vt:lpstr>
      <vt:lpstr>Wingdings</vt:lpstr>
      <vt:lpstr>Parcel</vt:lpstr>
      <vt:lpstr>the contribution of labour: from liberal rights to socialism</vt:lpstr>
      <vt:lpstr>5 key figures</vt:lpstr>
      <vt:lpstr>Emmanuel Joseph Sieyès (Abbé), What is the third estate? (1789)</vt:lpstr>
      <vt:lpstr>System of orders</vt:lpstr>
      <vt:lpstr>NOBLE PRIVILEGEs</vt:lpstr>
      <vt:lpstr>An attack on noble privilege</vt:lpstr>
      <vt:lpstr>THE THIRD ESTATE</vt:lpstr>
      <vt:lpstr>PowerPoint Presentation</vt:lpstr>
      <vt:lpstr>THE ESTATES GENERAL</vt:lpstr>
      <vt:lpstr>Representation and election</vt:lpstr>
      <vt:lpstr>THOMAS PAINE, Agrarian justice (1797)</vt:lpstr>
      <vt:lpstr>NATURAL RIGHT TO INHERITANCE</vt:lpstr>
      <vt:lpstr>Claude-Henri Saint-simon 1760-1825</vt:lpstr>
      <vt:lpstr>Political order</vt:lpstr>
      <vt:lpstr>Religion of newton</vt:lpstr>
      <vt:lpstr>CHARLES FOURIER, Theory of the four movements and the general destinies (1808)</vt:lpstr>
      <vt:lpstr>CRITIQUE OF POLITICAL ECONOMY</vt:lpstr>
      <vt:lpstr>THE PASSIONS AND THE phalanstery</vt:lpstr>
      <vt:lpstr>PowerPoint Presentation</vt:lpstr>
      <vt:lpstr>LIFE IN THE phalanstery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enlightenment</dc:title>
  <dc:creator>Imogen Peck</dc:creator>
  <cp:lastModifiedBy>Imogen Peck</cp:lastModifiedBy>
  <cp:revision>155</cp:revision>
  <dcterms:created xsi:type="dcterms:W3CDTF">2018-09-06T15:00:10Z</dcterms:created>
  <dcterms:modified xsi:type="dcterms:W3CDTF">2019-02-21T20:12:51Z</dcterms:modified>
</cp:coreProperties>
</file>