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9" r:id="rId3"/>
    <p:sldId id="268" r:id="rId4"/>
    <p:sldId id="275" r:id="rId5"/>
    <p:sldId id="269" r:id="rId6"/>
    <p:sldId id="272" r:id="rId7"/>
    <p:sldId id="270" r:id="rId8"/>
    <p:sldId id="271" r:id="rId9"/>
    <p:sldId id="273" r:id="rId10"/>
    <p:sldId id="279" r:id="rId11"/>
    <p:sldId id="289" r:id="rId12"/>
    <p:sldId id="258" r:id="rId13"/>
    <p:sldId id="274" r:id="rId14"/>
    <p:sldId id="280" r:id="rId15"/>
    <p:sldId id="281" r:id="rId16"/>
    <p:sldId id="282" r:id="rId17"/>
    <p:sldId id="260" r:id="rId18"/>
    <p:sldId id="283" r:id="rId19"/>
    <p:sldId id="284" r:id="rId20"/>
    <p:sldId id="285" r:id="rId21"/>
    <p:sldId id="287" r:id="rId22"/>
    <p:sldId id="261" r:id="rId23"/>
    <p:sldId id="265" r:id="rId24"/>
    <p:sldId id="266" r:id="rId25"/>
    <p:sldId id="264" r:id="rId26"/>
    <p:sldId id="278" r:id="rId27"/>
    <p:sldId id="276" r:id="rId28"/>
    <p:sldId id="277" r:id="rId29"/>
    <p:sldId id="267" r:id="rId30"/>
    <p:sldId id="262" r:id="rId31"/>
    <p:sldId id="290" r:id="rId32"/>
    <p:sldId id="29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1/27/2019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1/27/2019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1/27/2019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1/27/2019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mhra.org.uk/pdf/MHRA-Style-Guide-3rd-Edn.pdf" TargetMode="External"/><Relationship Id="rId2" Type="http://schemas.openxmlformats.org/officeDocument/2006/relationships/hyperlink" Target="https://warwick.ac.uk/fac/arts/history/students/assessment/markin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56450-B07C-426A-9D26-E05AA51B5DD7}"/>
              </a:ext>
            </a:extLst>
          </p:cNvPr>
          <p:cNvSpPr>
            <a:spLocks noGrp="1"/>
          </p:cNvSpPr>
          <p:nvPr>
            <p:ph type="ctrTitle"/>
          </p:nvPr>
        </p:nvSpPr>
        <p:spPr/>
        <p:txBody>
          <a:bodyPr>
            <a:normAutofit/>
          </a:bodyPr>
          <a:lstStyle/>
          <a:p>
            <a:r>
              <a:rPr lang="en-GB" dirty="0"/>
              <a:t>The critique of the social</a:t>
            </a:r>
          </a:p>
        </p:txBody>
      </p:sp>
      <p:sp>
        <p:nvSpPr>
          <p:cNvPr id="3" name="Subtitle 2">
            <a:extLst>
              <a:ext uri="{FF2B5EF4-FFF2-40B4-BE49-F238E27FC236}">
                <a16:creationId xmlns:a16="http://schemas.microsoft.com/office/drawing/2014/main" id="{4AFCF716-B3C3-441C-90FA-E0BE129D9460}"/>
              </a:ext>
            </a:extLst>
          </p:cNvPr>
          <p:cNvSpPr>
            <a:spLocks noGrp="1"/>
          </p:cNvSpPr>
          <p:nvPr>
            <p:ph type="subTitle" idx="1"/>
          </p:nvPr>
        </p:nvSpPr>
        <p:spPr/>
        <p:txBody>
          <a:bodyPr/>
          <a:lstStyle/>
          <a:p>
            <a:r>
              <a:rPr lang="en-GB" dirty="0"/>
              <a:t>Dr Imogen Peck</a:t>
            </a:r>
          </a:p>
          <a:p>
            <a:r>
              <a:rPr lang="en-GB" dirty="0"/>
              <a:t>Department of History</a:t>
            </a:r>
          </a:p>
        </p:txBody>
      </p:sp>
    </p:spTree>
    <p:extLst>
      <p:ext uri="{BB962C8B-B14F-4D97-AF65-F5344CB8AC3E}">
        <p14:creationId xmlns:p14="http://schemas.microsoft.com/office/powerpoint/2010/main" val="671483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D9C44-43A1-4DA0-9004-9A67E7E25D69}"/>
              </a:ext>
            </a:extLst>
          </p:cNvPr>
          <p:cNvSpPr>
            <a:spLocks noGrp="1"/>
          </p:cNvSpPr>
          <p:nvPr>
            <p:ph type="title"/>
          </p:nvPr>
        </p:nvSpPr>
        <p:spPr>
          <a:xfrm>
            <a:off x="2231136" y="523613"/>
            <a:ext cx="7729728" cy="1188720"/>
          </a:xfrm>
        </p:spPr>
        <p:txBody>
          <a:bodyPr/>
          <a:lstStyle/>
          <a:p>
            <a:r>
              <a:rPr lang="en-GB" dirty="0"/>
              <a:t>Writing ‘historically’</a:t>
            </a:r>
          </a:p>
        </p:txBody>
      </p:sp>
      <p:sp>
        <p:nvSpPr>
          <p:cNvPr id="3" name="Content Placeholder 2">
            <a:extLst>
              <a:ext uri="{FF2B5EF4-FFF2-40B4-BE49-F238E27FC236}">
                <a16:creationId xmlns:a16="http://schemas.microsoft.com/office/drawing/2014/main" id="{C3F83C6F-437C-438E-BEF0-68AB9F19CC15}"/>
              </a:ext>
            </a:extLst>
          </p:cNvPr>
          <p:cNvSpPr>
            <a:spLocks noGrp="1"/>
          </p:cNvSpPr>
          <p:nvPr>
            <p:ph idx="1"/>
          </p:nvPr>
        </p:nvSpPr>
        <p:spPr>
          <a:xfrm>
            <a:off x="2231136" y="1945758"/>
            <a:ext cx="8295097" cy="3677311"/>
          </a:xfrm>
        </p:spPr>
        <p:txBody>
          <a:bodyPr>
            <a:noAutofit/>
          </a:bodyPr>
          <a:lstStyle/>
          <a:p>
            <a:r>
              <a:rPr lang="en-GB" sz="2000" dirty="0"/>
              <a:t>This is really about reading the text, not in isolation, but in its historical context. Or, to put it another way, not just reading the words of the text, but reading them with an eye to how your interpretation is informed by knowing about when the text was written.</a:t>
            </a:r>
          </a:p>
          <a:p>
            <a:r>
              <a:rPr lang="en-GB" sz="2000" dirty="0"/>
              <a:t>There are lots of different ways of doing this! The one you adopt will depend on your text, your question, and your interests. </a:t>
            </a:r>
          </a:p>
          <a:p>
            <a:r>
              <a:rPr lang="en-GB" sz="2000" dirty="0"/>
              <a:t>Things to think about include: When was this text written? How does this affect the way you read/understand it? Which other texts/debates is it engaged with? How far is it similar (or different) to other sources being produced? </a:t>
            </a:r>
          </a:p>
          <a:p>
            <a:r>
              <a:rPr lang="en-GB" sz="2000" dirty="0"/>
              <a:t>This needs to be integrated into your interpretation of the text, not a paragraph at the beginning of your essay that has no bearing on your interpretation of the material. </a:t>
            </a:r>
          </a:p>
        </p:txBody>
      </p:sp>
    </p:spTree>
    <p:extLst>
      <p:ext uri="{BB962C8B-B14F-4D97-AF65-F5344CB8AC3E}">
        <p14:creationId xmlns:p14="http://schemas.microsoft.com/office/powerpoint/2010/main" val="4176743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FDFA2-5628-4EE4-83D1-CC882AFAF5BC}"/>
              </a:ext>
            </a:extLst>
          </p:cNvPr>
          <p:cNvSpPr>
            <a:spLocks noGrp="1"/>
          </p:cNvSpPr>
          <p:nvPr>
            <p:ph type="title"/>
          </p:nvPr>
        </p:nvSpPr>
        <p:spPr>
          <a:xfrm>
            <a:off x="2231136" y="310962"/>
            <a:ext cx="7729728" cy="1188720"/>
          </a:xfrm>
        </p:spPr>
        <p:txBody>
          <a:bodyPr/>
          <a:lstStyle/>
          <a:p>
            <a:r>
              <a:rPr lang="en-GB" dirty="0"/>
              <a:t>So for example...</a:t>
            </a:r>
          </a:p>
        </p:txBody>
      </p:sp>
      <p:sp>
        <p:nvSpPr>
          <p:cNvPr id="3" name="Content Placeholder 2">
            <a:extLst>
              <a:ext uri="{FF2B5EF4-FFF2-40B4-BE49-F238E27FC236}">
                <a16:creationId xmlns:a16="http://schemas.microsoft.com/office/drawing/2014/main" id="{CA7D2632-39F1-4080-82B5-4228B841C99D}"/>
              </a:ext>
            </a:extLst>
          </p:cNvPr>
          <p:cNvSpPr>
            <a:spLocks noGrp="1"/>
          </p:cNvSpPr>
          <p:nvPr>
            <p:ph idx="1"/>
          </p:nvPr>
        </p:nvSpPr>
        <p:spPr>
          <a:xfrm>
            <a:off x="1307805" y="1665357"/>
            <a:ext cx="10069032" cy="3101983"/>
          </a:xfrm>
        </p:spPr>
        <p:txBody>
          <a:bodyPr>
            <a:noAutofit/>
          </a:bodyPr>
          <a:lstStyle/>
          <a:p>
            <a:pPr marL="0" indent="0">
              <a:buNone/>
            </a:pPr>
            <a:r>
              <a:rPr lang="en-GB" sz="2000" i="1" dirty="0"/>
              <a:t>NOT THIS:</a:t>
            </a:r>
          </a:p>
          <a:p>
            <a:pPr marL="0" indent="0">
              <a:buNone/>
            </a:pPr>
            <a:r>
              <a:rPr lang="en-GB" sz="2000" dirty="0"/>
              <a:t>I. Hobbes went to school in </a:t>
            </a:r>
            <a:r>
              <a:rPr lang="en-GB" sz="2000" dirty="0" err="1"/>
              <a:t>Malmesbury</a:t>
            </a:r>
            <a:r>
              <a:rPr lang="en-GB" sz="2000" dirty="0"/>
              <a:t>. He was tutor to William Cavendish’s son, also William.  </a:t>
            </a:r>
            <a:r>
              <a:rPr lang="en-GB" sz="2000" i="1" dirty="0"/>
              <a:t>This is true, but it’s not really relevant to your interpretation of the text</a:t>
            </a:r>
            <a:r>
              <a:rPr lang="en-GB" sz="2000" dirty="0"/>
              <a:t>.</a:t>
            </a:r>
          </a:p>
          <a:p>
            <a:pPr marL="0" indent="0">
              <a:buNone/>
            </a:pPr>
            <a:r>
              <a:rPr lang="en-GB" sz="2000" dirty="0"/>
              <a:t>II. Hobbes was writing in the mid-17thc when people were concerned with theories of government’.  </a:t>
            </a:r>
            <a:r>
              <a:rPr lang="en-GB" sz="2000" i="1" dirty="0"/>
              <a:t>Again, not untrue, but too general and vague to count as proper contextualisation. </a:t>
            </a:r>
          </a:p>
          <a:p>
            <a:endParaRPr lang="en-GB" sz="2000" i="1" dirty="0"/>
          </a:p>
          <a:p>
            <a:pPr marL="0" indent="0">
              <a:buNone/>
            </a:pPr>
            <a:r>
              <a:rPr lang="en-GB" sz="2000" i="1" dirty="0"/>
              <a:t>THIS</a:t>
            </a:r>
            <a:r>
              <a:rPr lang="en-GB" sz="2000" dirty="0"/>
              <a:t>:</a:t>
            </a:r>
          </a:p>
          <a:p>
            <a:pPr marL="0" indent="0">
              <a:buNone/>
            </a:pPr>
            <a:r>
              <a:rPr lang="en-GB" sz="2000" dirty="0"/>
              <a:t>1. Hobbes’ idea of legitimate government is different from preceding theories. </a:t>
            </a:r>
            <a:r>
              <a:rPr lang="en-GB" sz="2000" i="1" dirty="0"/>
              <a:t>You can explain how it differs from earlier texts. </a:t>
            </a:r>
            <a:endParaRPr lang="en-GB" sz="2000" dirty="0"/>
          </a:p>
          <a:p>
            <a:pPr marL="0" indent="0">
              <a:buNone/>
            </a:pPr>
            <a:r>
              <a:rPr lang="en-GB" sz="2000" dirty="0"/>
              <a:t>2. It is not a theory of divine right monarchy, but a social contract. </a:t>
            </a:r>
            <a:r>
              <a:rPr lang="en-GB" sz="2000" i="1" dirty="0"/>
              <a:t>You can explain how it differs from, and engages with, other contemporary theories. </a:t>
            </a:r>
            <a:endParaRPr lang="en-GB" sz="2000" dirty="0"/>
          </a:p>
          <a:p>
            <a:pPr marL="0" indent="0">
              <a:buNone/>
            </a:pPr>
            <a:r>
              <a:rPr lang="en-GB" sz="2000" dirty="0"/>
              <a:t>3. Hobbes was writing in a time of Civil War. This significant because… </a:t>
            </a:r>
            <a:r>
              <a:rPr lang="en-GB" sz="2000" i="1" dirty="0"/>
              <a:t>You can show the RELEVANCE/INFLUENCE of historical context to your understanding of the text.</a:t>
            </a:r>
            <a:endParaRPr lang="en-GB" sz="2000" dirty="0"/>
          </a:p>
        </p:txBody>
      </p:sp>
    </p:spTree>
    <p:extLst>
      <p:ext uri="{BB962C8B-B14F-4D97-AF65-F5344CB8AC3E}">
        <p14:creationId xmlns:p14="http://schemas.microsoft.com/office/powerpoint/2010/main" val="2855200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56450-B07C-426A-9D26-E05AA51B5DD7}"/>
              </a:ext>
            </a:extLst>
          </p:cNvPr>
          <p:cNvSpPr>
            <a:spLocks noGrp="1"/>
          </p:cNvSpPr>
          <p:nvPr>
            <p:ph type="ctrTitle"/>
          </p:nvPr>
        </p:nvSpPr>
        <p:spPr/>
        <p:txBody>
          <a:bodyPr/>
          <a:lstStyle/>
          <a:p>
            <a:r>
              <a:rPr lang="en-GB" dirty="0"/>
              <a:t>The critique of the social</a:t>
            </a:r>
          </a:p>
        </p:txBody>
      </p:sp>
    </p:spTree>
    <p:extLst>
      <p:ext uri="{BB962C8B-B14F-4D97-AF65-F5344CB8AC3E}">
        <p14:creationId xmlns:p14="http://schemas.microsoft.com/office/powerpoint/2010/main" val="1120583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603FD91-9D21-4768-B7A7-F2DD95016A77}"/>
              </a:ext>
            </a:extLst>
          </p:cNvPr>
          <p:cNvPicPr>
            <a:picLocks noChangeAspect="1"/>
          </p:cNvPicPr>
          <p:nvPr/>
        </p:nvPicPr>
        <p:blipFill>
          <a:blip r:embed="rId2"/>
          <a:stretch>
            <a:fillRect/>
          </a:stretch>
        </p:blipFill>
        <p:spPr>
          <a:xfrm>
            <a:off x="0" y="0"/>
            <a:ext cx="12192001" cy="6858000"/>
          </a:xfrm>
          <a:prstGeom prst="rect">
            <a:avLst/>
          </a:prstGeom>
        </p:spPr>
      </p:pic>
      <p:sp>
        <p:nvSpPr>
          <p:cNvPr id="2" name="Title 1">
            <a:extLst>
              <a:ext uri="{FF2B5EF4-FFF2-40B4-BE49-F238E27FC236}">
                <a16:creationId xmlns:a16="http://schemas.microsoft.com/office/drawing/2014/main" id="{13DC1050-D966-9F4A-BCF5-43E980193320}"/>
              </a:ext>
            </a:extLst>
          </p:cNvPr>
          <p:cNvSpPr>
            <a:spLocks noGrp="1"/>
          </p:cNvSpPr>
          <p:nvPr>
            <p:ph type="title"/>
          </p:nvPr>
        </p:nvSpPr>
        <p:spPr>
          <a:xfrm>
            <a:off x="125889" y="142967"/>
            <a:ext cx="5594427" cy="1188720"/>
          </a:xfrm>
        </p:spPr>
        <p:txBody>
          <a:bodyPr/>
          <a:lstStyle/>
          <a:p>
            <a:r>
              <a:rPr lang="en-GB" dirty="0"/>
              <a:t>Which comes First: the social?</a:t>
            </a:r>
            <a:endParaRPr lang="en-US" dirty="0"/>
          </a:p>
        </p:txBody>
      </p:sp>
      <p:sp>
        <p:nvSpPr>
          <p:cNvPr id="10" name="TextBox 9">
            <a:extLst>
              <a:ext uri="{FF2B5EF4-FFF2-40B4-BE49-F238E27FC236}">
                <a16:creationId xmlns:a16="http://schemas.microsoft.com/office/drawing/2014/main" id="{4E7F5070-84D5-4891-92E4-8B0EA1F3D4B6}"/>
              </a:ext>
            </a:extLst>
          </p:cNvPr>
          <p:cNvSpPr txBox="1"/>
          <p:nvPr/>
        </p:nvSpPr>
        <p:spPr>
          <a:xfrm>
            <a:off x="8080743" y="4438607"/>
            <a:ext cx="3988911" cy="2308324"/>
          </a:xfrm>
          <a:prstGeom prst="rect">
            <a:avLst/>
          </a:prstGeom>
          <a:solidFill>
            <a:schemeClr val="bg1"/>
          </a:solidFill>
          <a:ln w="19050">
            <a:solidFill>
              <a:schemeClr val="tx1"/>
            </a:solidFill>
          </a:ln>
        </p:spPr>
        <p:txBody>
          <a:bodyPr wrap="square" rtlCol="0">
            <a:spAutoFit/>
          </a:bodyPr>
          <a:lstStyle/>
          <a:p>
            <a:r>
              <a:rPr lang="en-GB" dirty="0"/>
              <a:t>People responding to a change in patterns of:</a:t>
            </a:r>
          </a:p>
          <a:p>
            <a:pPr marL="285750" indent="-285750">
              <a:buFont typeface="Arial" panose="020B0604020202020204" pitchFamily="34" charset="0"/>
              <a:buChar char="•"/>
            </a:pPr>
            <a:r>
              <a:rPr lang="en-GB" dirty="0"/>
              <a:t>Consumption and behaviour</a:t>
            </a:r>
          </a:p>
          <a:p>
            <a:pPr marL="285750" indent="-285750">
              <a:buFont typeface="Arial" panose="020B0604020202020204" pitchFamily="34" charset="0"/>
              <a:buChar char="•"/>
            </a:pPr>
            <a:r>
              <a:rPr lang="en-GB" dirty="0"/>
              <a:t>Social spaces </a:t>
            </a:r>
          </a:p>
          <a:p>
            <a:pPr marL="285750" indent="-285750">
              <a:buFont typeface="Arial" panose="020B0604020202020204" pitchFamily="34" charset="0"/>
              <a:buChar char="•"/>
            </a:pPr>
            <a:r>
              <a:rPr lang="en-GB" dirty="0"/>
              <a:t>Trade</a:t>
            </a:r>
          </a:p>
          <a:p>
            <a:pPr marL="285750" indent="-285750">
              <a:buFont typeface="Arial" panose="020B0604020202020204" pitchFamily="34" charset="0"/>
              <a:buChar char="•"/>
            </a:pPr>
            <a:r>
              <a:rPr lang="en-GB" dirty="0"/>
              <a:t>Fashion</a:t>
            </a:r>
          </a:p>
          <a:p>
            <a:pPr marL="285750" indent="-285750">
              <a:buFont typeface="Arial" panose="020B0604020202020204" pitchFamily="34" charset="0"/>
              <a:buChar char="•"/>
            </a:pPr>
            <a:r>
              <a:rPr lang="en-GB" dirty="0"/>
              <a:t>Drink</a:t>
            </a:r>
          </a:p>
          <a:p>
            <a:pPr marL="285750" indent="-285750">
              <a:buFont typeface="Arial" panose="020B0604020202020204" pitchFamily="34" charset="0"/>
              <a:buChar char="•"/>
            </a:pPr>
            <a:r>
              <a:rPr lang="en-GB" dirty="0"/>
              <a:t>Gaming</a:t>
            </a:r>
          </a:p>
        </p:txBody>
      </p:sp>
    </p:spTree>
    <p:extLst>
      <p:ext uri="{BB962C8B-B14F-4D97-AF65-F5344CB8AC3E}">
        <p14:creationId xmlns:p14="http://schemas.microsoft.com/office/powerpoint/2010/main" val="30087337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F1AA534-AA5C-4F42-A37C-5A82DAE6C207}"/>
              </a:ext>
            </a:extLst>
          </p:cNvPr>
          <p:cNvPicPr>
            <a:picLocks noChangeAspect="1"/>
          </p:cNvPicPr>
          <p:nvPr/>
        </p:nvPicPr>
        <p:blipFill rotWithShape="1">
          <a:blip r:embed="rId2"/>
          <a:srcRect b="5543"/>
          <a:stretch/>
        </p:blipFill>
        <p:spPr>
          <a:xfrm>
            <a:off x="0" y="0"/>
            <a:ext cx="12238074" cy="6858000"/>
          </a:xfrm>
          <a:prstGeom prst="rect">
            <a:avLst/>
          </a:prstGeom>
          <a:ln w="19050">
            <a:noFill/>
          </a:ln>
        </p:spPr>
      </p:pic>
      <p:sp>
        <p:nvSpPr>
          <p:cNvPr id="2" name="Title 1">
            <a:extLst>
              <a:ext uri="{FF2B5EF4-FFF2-40B4-BE49-F238E27FC236}">
                <a16:creationId xmlns:a16="http://schemas.microsoft.com/office/drawing/2014/main" id="{6AE941D4-B738-4A53-95C6-2FC3F2DE11EF}"/>
              </a:ext>
            </a:extLst>
          </p:cNvPr>
          <p:cNvSpPr>
            <a:spLocks noGrp="1"/>
          </p:cNvSpPr>
          <p:nvPr>
            <p:ph type="title"/>
          </p:nvPr>
        </p:nvSpPr>
        <p:spPr>
          <a:xfrm>
            <a:off x="0" y="5669280"/>
            <a:ext cx="6037450" cy="1188720"/>
          </a:xfrm>
        </p:spPr>
        <p:txBody>
          <a:bodyPr/>
          <a:lstStyle/>
          <a:p>
            <a:r>
              <a:rPr lang="en-GB" dirty="0"/>
              <a:t>…Or the critique?</a:t>
            </a:r>
          </a:p>
        </p:txBody>
      </p:sp>
      <p:sp>
        <p:nvSpPr>
          <p:cNvPr id="5" name="TextBox 4">
            <a:extLst>
              <a:ext uri="{FF2B5EF4-FFF2-40B4-BE49-F238E27FC236}">
                <a16:creationId xmlns:a16="http://schemas.microsoft.com/office/drawing/2014/main" id="{69BF8F5F-6976-42EF-B5EB-65DF76D0CC11}"/>
              </a:ext>
            </a:extLst>
          </p:cNvPr>
          <p:cNvSpPr txBox="1"/>
          <p:nvPr/>
        </p:nvSpPr>
        <p:spPr>
          <a:xfrm>
            <a:off x="7049386" y="116958"/>
            <a:ext cx="5142614" cy="2308324"/>
          </a:xfrm>
          <a:prstGeom prst="rect">
            <a:avLst/>
          </a:prstGeom>
          <a:solidFill>
            <a:schemeClr val="bg1"/>
          </a:solidFill>
          <a:ln w="19050">
            <a:solidFill>
              <a:schemeClr val="tx1"/>
            </a:solidFill>
          </a:ln>
        </p:spPr>
        <p:txBody>
          <a:bodyPr wrap="square" rtlCol="0">
            <a:spAutoFit/>
          </a:bodyPr>
          <a:lstStyle/>
          <a:p>
            <a:r>
              <a:rPr lang="en-GB" dirty="0"/>
              <a:t>Anxieties about:</a:t>
            </a:r>
          </a:p>
          <a:p>
            <a:endParaRPr lang="en-GB" dirty="0"/>
          </a:p>
          <a:p>
            <a:pPr marL="285750" indent="-285750">
              <a:buFont typeface="Arial" panose="020B0604020202020204" pitchFamily="34" charset="0"/>
              <a:buChar char="•"/>
            </a:pPr>
            <a:r>
              <a:rPr lang="en-GB" dirty="0"/>
              <a:t>Moral corruption</a:t>
            </a:r>
          </a:p>
          <a:p>
            <a:pPr marL="285750" indent="-285750">
              <a:buFont typeface="Arial" panose="020B0604020202020204" pitchFamily="34" charset="0"/>
              <a:buChar char="•"/>
            </a:pPr>
            <a:r>
              <a:rPr lang="en-GB" dirty="0"/>
              <a:t>Augustan age, and the collapse of Rome</a:t>
            </a:r>
          </a:p>
          <a:p>
            <a:pPr marL="285750" indent="-285750">
              <a:buFont typeface="Arial" panose="020B0604020202020204" pitchFamily="34" charset="0"/>
              <a:buChar char="•"/>
            </a:pPr>
            <a:r>
              <a:rPr lang="en-GB" dirty="0"/>
              <a:t>Money, debt, and finance of government</a:t>
            </a:r>
          </a:p>
          <a:p>
            <a:pPr marL="285750" indent="-285750">
              <a:buFont typeface="Arial" panose="020B0604020202020204" pitchFamily="34" charset="0"/>
              <a:buChar char="•"/>
            </a:pPr>
            <a:r>
              <a:rPr lang="en-GB" dirty="0"/>
              <a:t>Decline, transience, the eventual collapse of old orders and civilisations – so that signs of the new are also treated as signs of corruption and decay.</a:t>
            </a:r>
          </a:p>
        </p:txBody>
      </p:sp>
    </p:spTree>
    <p:extLst>
      <p:ext uri="{BB962C8B-B14F-4D97-AF65-F5344CB8AC3E}">
        <p14:creationId xmlns:p14="http://schemas.microsoft.com/office/powerpoint/2010/main" val="2361773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9D9C8-7B9D-4F2A-98D0-3A0F98472960}"/>
              </a:ext>
            </a:extLst>
          </p:cNvPr>
          <p:cNvSpPr>
            <a:spLocks noGrp="1"/>
          </p:cNvSpPr>
          <p:nvPr>
            <p:ph type="title"/>
          </p:nvPr>
        </p:nvSpPr>
        <p:spPr>
          <a:xfrm>
            <a:off x="2231136" y="581920"/>
            <a:ext cx="7729728" cy="1188720"/>
          </a:xfrm>
        </p:spPr>
        <p:txBody>
          <a:bodyPr/>
          <a:lstStyle/>
          <a:p>
            <a:r>
              <a:rPr lang="en-GB" dirty="0"/>
              <a:t>Enlightenment ‘optimism’</a:t>
            </a:r>
          </a:p>
        </p:txBody>
      </p:sp>
      <p:sp>
        <p:nvSpPr>
          <p:cNvPr id="3" name="Content Placeholder 2">
            <a:extLst>
              <a:ext uri="{FF2B5EF4-FFF2-40B4-BE49-F238E27FC236}">
                <a16:creationId xmlns:a16="http://schemas.microsoft.com/office/drawing/2014/main" id="{58850468-636B-434D-BA90-8A2DCEA36E37}"/>
              </a:ext>
            </a:extLst>
          </p:cNvPr>
          <p:cNvSpPr>
            <a:spLocks noGrp="1"/>
          </p:cNvSpPr>
          <p:nvPr>
            <p:ph idx="1"/>
          </p:nvPr>
        </p:nvSpPr>
        <p:spPr>
          <a:xfrm>
            <a:off x="5007935" y="2206840"/>
            <a:ext cx="6974959" cy="2444319"/>
          </a:xfrm>
        </p:spPr>
        <p:txBody>
          <a:bodyPr>
            <a:noAutofit/>
          </a:bodyPr>
          <a:lstStyle/>
          <a:p>
            <a:pPr marL="0" indent="0">
              <a:buNone/>
            </a:pPr>
            <a:r>
              <a:rPr lang="en-GB" sz="2000" dirty="0"/>
              <a:t>‘After sharing in the benefits of one Revolution, I have been spared to be a witness to two other Revolutions, both glorious. And now, methinks, I see the ardour for liberty catching and spreading, a general amendment beginning in human affairs, the dominion of kings changed for the dominion of laws, and the dominion of priests giving way to the dominion of reason and conscience. Be encouraged all ye friends of freedom and writers in its defence…Behold the light you have struck out, after setting America free, reflected to Franc and there kindled into a blaze that lays despotism in ashes and warms and illuminates Europe.’ </a:t>
            </a:r>
          </a:p>
          <a:p>
            <a:pPr marL="0" indent="0">
              <a:buNone/>
            </a:pPr>
            <a:endParaRPr lang="en-GB" sz="2000" dirty="0"/>
          </a:p>
          <a:p>
            <a:pPr marL="0" indent="0">
              <a:buNone/>
            </a:pPr>
            <a:r>
              <a:rPr lang="en-GB" sz="2000" dirty="0"/>
              <a:t>Richard Price, 1789</a:t>
            </a:r>
          </a:p>
        </p:txBody>
      </p:sp>
      <p:pic>
        <p:nvPicPr>
          <p:cNvPr id="4" name="Picture 3">
            <a:extLst>
              <a:ext uri="{FF2B5EF4-FFF2-40B4-BE49-F238E27FC236}">
                <a16:creationId xmlns:a16="http://schemas.microsoft.com/office/drawing/2014/main" id="{E9C8C2D4-8ADF-407D-97CD-FB5418B431D3}"/>
              </a:ext>
            </a:extLst>
          </p:cNvPr>
          <p:cNvPicPr>
            <a:picLocks noChangeAspect="1"/>
          </p:cNvPicPr>
          <p:nvPr/>
        </p:nvPicPr>
        <p:blipFill>
          <a:blip r:embed="rId2"/>
          <a:stretch>
            <a:fillRect/>
          </a:stretch>
        </p:blipFill>
        <p:spPr>
          <a:xfrm>
            <a:off x="1018305" y="1999357"/>
            <a:ext cx="3499407" cy="4645555"/>
          </a:xfrm>
          <a:prstGeom prst="rect">
            <a:avLst/>
          </a:prstGeom>
        </p:spPr>
      </p:pic>
    </p:spTree>
    <p:extLst>
      <p:ext uri="{BB962C8B-B14F-4D97-AF65-F5344CB8AC3E}">
        <p14:creationId xmlns:p14="http://schemas.microsoft.com/office/powerpoint/2010/main" val="2673581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CCF35E1-F3FE-421F-8373-BF95D8E2B183}"/>
              </a:ext>
            </a:extLst>
          </p:cNvPr>
          <p:cNvPicPr>
            <a:picLocks noChangeAspect="1"/>
          </p:cNvPicPr>
          <p:nvPr/>
        </p:nvPicPr>
        <p:blipFill>
          <a:blip r:embed="rId2"/>
          <a:stretch>
            <a:fillRect/>
          </a:stretch>
        </p:blipFill>
        <p:spPr>
          <a:xfrm>
            <a:off x="0" y="-13914"/>
            <a:ext cx="12280605" cy="6871914"/>
          </a:xfrm>
          <a:prstGeom prst="rect">
            <a:avLst/>
          </a:prstGeom>
        </p:spPr>
      </p:pic>
      <p:sp>
        <p:nvSpPr>
          <p:cNvPr id="2" name="Title 1">
            <a:extLst>
              <a:ext uri="{FF2B5EF4-FFF2-40B4-BE49-F238E27FC236}">
                <a16:creationId xmlns:a16="http://schemas.microsoft.com/office/drawing/2014/main" id="{1573C73B-8B5E-464F-87A4-8D738ABE9C7E}"/>
              </a:ext>
            </a:extLst>
          </p:cNvPr>
          <p:cNvSpPr>
            <a:spLocks noGrp="1"/>
          </p:cNvSpPr>
          <p:nvPr>
            <p:ph type="title"/>
          </p:nvPr>
        </p:nvSpPr>
        <p:spPr>
          <a:xfrm>
            <a:off x="2275438" y="126993"/>
            <a:ext cx="7729728" cy="1188720"/>
          </a:xfrm>
        </p:spPr>
        <p:txBody>
          <a:bodyPr/>
          <a:lstStyle/>
          <a:p>
            <a:r>
              <a:rPr lang="en-GB" dirty="0"/>
              <a:t>Enlightenment critiques</a:t>
            </a:r>
          </a:p>
        </p:txBody>
      </p:sp>
      <p:sp>
        <p:nvSpPr>
          <p:cNvPr id="3" name="Content Placeholder 2">
            <a:extLst>
              <a:ext uri="{FF2B5EF4-FFF2-40B4-BE49-F238E27FC236}">
                <a16:creationId xmlns:a16="http://schemas.microsoft.com/office/drawing/2014/main" id="{1500A0C7-2BBD-4150-AF27-8E4CCCBE759E}"/>
              </a:ext>
            </a:extLst>
          </p:cNvPr>
          <p:cNvSpPr>
            <a:spLocks noGrp="1"/>
          </p:cNvSpPr>
          <p:nvPr>
            <p:ph idx="1"/>
          </p:nvPr>
        </p:nvSpPr>
        <p:spPr>
          <a:xfrm>
            <a:off x="317273" y="2186053"/>
            <a:ext cx="3999545" cy="4544953"/>
          </a:xfrm>
          <a:solidFill>
            <a:schemeClr val="bg1"/>
          </a:solidFill>
          <a:ln w="19050">
            <a:solidFill>
              <a:schemeClr val="tx1"/>
            </a:solidFill>
          </a:ln>
        </p:spPr>
        <p:txBody>
          <a:bodyPr>
            <a:normAutofit fontScale="77500" lnSpcReduction="20000"/>
          </a:bodyPr>
          <a:lstStyle/>
          <a:p>
            <a:pPr marL="0" indent="0">
              <a:buNone/>
            </a:pPr>
            <a:r>
              <a:rPr lang="en-GB" sz="2600" dirty="0">
                <a:solidFill>
                  <a:schemeClr val="tx1"/>
                </a:solidFill>
              </a:rPr>
              <a:t>Partial critique of eighteenth century society…</a:t>
            </a:r>
          </a:p>
          <a:p>
            <a:r>
              <a:rPr lang="en-GB" sz="2600" dirty="0">
                <a:solidFill>
                  <a:schemeClr val="tx1"/>
                </a:solidFill>
              </a:rPr>
              <a:t>Treatment of women</a:t>
            </a:r>
          </a:p>
          <a:p>
            <a:r>
              <a:rPr lang="en-GB" sz="2600" dirty="0">
                <a:solidFill>
                  <a:schemeClr val="tx1"/>
                </a:solidFill>
              </a:rPr>
              <a:t>Treatment of slaves</a:t>
            </a:r>
          </a:p>
          <a:p>
            <a:r>
              <a:rPr lang="en-GB" sz="2600" dirty="0">
                <a:solidFill>
                  <a:schemeClr val="tx1"/>
                </a:solidFill>
              </a:rPr>
              <a:t>Dangers of irreligion and popery</a:t>
            </a:r>
          </a:p>
          <a:p>
            <a:r>
              <a:rPr lang="en-GB" sz="2600" dirty="0">
                <a:solidFill>
                  <a:schemeClr val="tx1"/>
                </a:solidFill>
              </a:rPr>
              <a:t>Dangers of the table</a:t>
            </a:r>
          </a:p>
          <a:p>
            <a:r>
              <a:rPr lang="en-GB" sz="2600" dirty="0">
                <a:solidFill>
                  <a:schemeClr val="tx1"/>
                </a:solidFill>
              </a:rPr>
              <a:t>Dangers of the baize</a:t>
            </a:r>
          </a:p>
          <a:p>
            <a:r>
              <a:rPr lang="en-GB" sz="2600" dirty="0">
                <a:solidFill>
                  <a:schemeClr val="tx1"/>
                </a:solidFill>
              </a:rPr>
              <a:t>Dangers of consumption</a:t>
            </a:r>
          </a:p>
          <a:p>
            <a:r>
              <a:rPr lang="en-GB" sz="2600" dirty="0">
                <a:solidFill>
                  <a:schemeClr val="tx1"/>
                </a:solidFill>
              </a:rPr>
              <a:t>Risks to freedom</a:t>
            </a:r>
          </a:p>
          <a:p>
            <a:r>
              <a:rPr lang="en-GB" sz="2600" dirty="0">
                <a:solidFill>
                  <a:schemeClr val="tx1"/>
                </a:solidFill>
              </a:rPr>
              <a:t>Threat of international order/disorder</a:t>
            </a:r>
          </a:p>
          <a:p>
            <a:r>
              <a:rPr lang="en-GB" sz="2600" dirty="0">
                <a:solidFill>
                  <a:schemeClr val="tx1"/>
                </a:solidFill>
              </a:rPr>
              <a:t>Distance from nature</a:t>
            </a:r>
          </a:p>
          <a:p>
            <a:r>
              <a:rPr lang="en-GB" sz="2600" dirty="0">
                <a:solidFill>
                  <a:schemeClr val="tx1"/>
                </a:solidFill>
              </a:rPr>
              <a:t>Yearning for simplicity</a:t>
            </a:r>
          </a:p>
          <a:p>
            <a:endParaRPr lang="en-GB" dirty="0"/>
          </a:p>
        </p:txBody>
      </p:sp>
    </p:spTree>
    <p:extLst>
      <p:ext uri="{BB962C8B-B14F-4D97-AF65-F5344CB8AC3E}">
        <p14:creationId xmlns:p14="http://schemas.microsoft.com/office/powerpoint/2010/main" val="1037230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65857-5957-D847-A55F-D40FC8FB1CA6}"/>
              </a:ext>
            </a:extLst>
          </p:cNvPr>
          <p:cNvSpPr>
            <a:spLocks noGrp="1"/>
          </p:cNvSpPr>
          <p:nvPr>
            <p:ph type="title"/>
          </p:nvPr>
        </p:nvSpPr>
        <p:spPr>
          <a:xfrm>
            <a:off x="2231136" y="523613"/>
            <a:ext cx="7729728" cy="1188720"/>
          </a:xfrm>
        </p:spPr>
        <p:txBody>
          <a:bodyPr/>
          <a:lstStyle/>
          <a:p>
            <a:r>
              <a:rPr lang="en-US" dirty="0"/>
              <a:t>Rousseau and the three discourses</a:t>
            </a:r>
          </a:p>
        </p:txBody>
      </p:sp>
      <p:sp>
        <p:nvSpPr>
          <p:cNvPr id="3" name="Content Placeholder 2">
            <a:extLst>
              <a:ext uri="{FF2B5EF4-FFF2-40B4-BE49-F238E27FC236}">
                <a16:creationId xmlns:a16="http://schemas.microsoft.com/office/drawing/2014/main" id="{6FC1AC63-588C-3A4B-A166-BAEF40532697}"/>
              </a:ext>
            </a:extLst>
          </p:cNvPr>
          <p:cNvSpPr>
            <a:spLocks noGrp="1"/>
          </p:cNvSpPr>
          <p:nvPr>
            <p:ph idx="1"/>
          </p:nvPr>
        </p:nvSpPr>
        <p:spPr>
          <a:xfrm>
            <a:off x="5326910" y="2638044"/>
            <a:ext cx="6411433" cy="3101983"/>
          </a:xfrm>
        </p:spPr>
        <p:txBody>
          <a:bodyPr/>
          <a:lstStyle/>
          <a:p>
            <a:r>
              <a:rPr lang="en-GB" dirty="0"/>
              <a:t>Discourse on the Moral Effects of the Arts and Sciences (1750)</a:t>
            </a:r>
          </a:p>
          <a:p>
            <a:endParaRPr lang="en-GB" dirty="0"/>
          </a:p>
          <a:p>
            <a:r>
              <a:rPr lang="en-GB" dirty="0"/>
              <a:t>Discourse on the Origin of Inequality Among Men (1754)</a:t>
            </a:r>
          </a:p>
          <a:p>
            <a:endParaRPr lang="en-GB" dirty="0"/>
          </a:p>
          <a:p>
            <a:r>
              <a:rPr lang="en-GB" dirty="0"/>
              <a:t>Discourse on Political Economy (1758)</a:t>
            </a:r>
          </a:p>
          <a:p>
            <a:endParaRPr lang="en-US" dirty="0"/>
          </a:p>
        </p:txBody>
      </p:sp>
      <p:pic>
        <p:nvPicPr>
          <p:cNvPr id="4" name="Picture 3">
            <a:extLst>
              <a:ext uri="{FF2B5EF4-FFF2-40B4-BE49-F238E27FC236}">
                <a16:creationId xmlns:a16="http://schemas.microsoft.com/office/drawing/2014/main" id="{6E11C466-A6CE-4BA6-BD06-60BAD79CDB95}"/>
              </a:ext>
            </a:extLst>
          </p:cNvPr>
          <p:cNvPicPr>
            <a:picLocks noChangeAspect="1"/>
          </p:cNvPicPr>
          <p:nvPr/>
        </p:nvPicPr>
        <p:blipFill>
          <a:blip r:embed="rId2"/>
          <a:stretch>
            <a:fillRect/>
          </a:stretch>
        </p:blipFill>
        <p:spPr>
          <a:xfrm>
            <a:off x="1518241" y="2259416"/>
            <a:ext cx="3043126" cy="3859237"/>
          </a:xfrm>
          <a:prstGeom prst="rect">
            <a:avLst/>
          </a:prstGeom>
          <a:ln w="19050">
            <a:solidFill>
              <a:schemeClr val="tx1"/>
            </a:solidFill>
          </a:ln>
        </p:spPr>
      </p:pic>
    </p:spTree>
    <p:extLst>
      <p:ext uri="{BB962C8B-B14F-4D97-AF65-F5344CB8AC3E}">
        <p14:creationId xmlns:p14="http://schemas.microsoft.com/office/powerpoint/2010/main" val="3744674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ECBC1-1398-4D65-B6A7-36447326868F}"/>
              </a:ext>
            </a:extLst>
          </p:cNvPr>
          <p:cNvSpPr>
            <a:spLocks noGrp="1"/>
          </p:cNvSpPr>
          <p:nvPr>
            <p:ph type="title"/>
          </p:nvPr>
        </p:nvSpPr>
        <p:spPr>
          <a:xfrm>
            <a:off x="2231136" y="523613"/>
            <a:ext cx="7729728" cy="1188720"/>
          </a:xfrm>
        </p:spPr>
        <p:txBody>
          <a:bodyPr/>
          <a:lstStyle/>
          <a:p>
            <a:r>
              <a:rPr lang="en-GB" dirty="0"/>
              <a:t>The first discourse</a:t>
            </a:r>
          </a:p>
        </p:txBody>
      </p:sp>
      <p:sp>
        <p:nvSpPr>
          <p:cNvPr id="3" name="Content Placeholder 2">
            <a:extLst>
              <a:ext uri="{FF2B5EF4-FFF2-40B4-BE49-F238E27FC236}">
                <a16:creationId xmlns:a16="http://schemas.microsoft.com/office/drawing/2014/main" id="{538FCEAA-587D-4911-ACD8-C09D9B5BD32F}"/>
              </a:ext>
            </a:extLst>
          </p:cNvPr>
          <p:cNvSpPr>
            <a:spLocks noGrp="1"/>
          </p:cNvSpPr>
          <p:nvPr>
            <p:ph idx="1"/>
          </p:nvPr>
        </p:nvSpPr>
        <p:spPr>
          <a:xfrm>
            <a:off x="4306185" y="1952444"/>
            <a:ext cx="7347099" cy="4429125"/>
          </a:xfrm>
        </p:spPr>
        <p:txBody>
          <a:bodyPr>
            <a:normAutofit fontScale="92500" lnSpcReduction="10000"/>
          </a:bodyPr>
          <a:lstStyle/>
          <a:p>
            <a:r>
              <a:rPr lang="en-GB" sz="2400" dirty="0"/>
              <a:t>Already concerns about corruption of morals – but much less about arts and sciences</a:t>
            </a:r>
          </a:p>
          <a:p>
            <a:r>
              <a:rPr lang="en-GB" sz="2400" dirty="0"/>
              <a:t>Sees the arts as coming first and inspiring the sciences</a:t>
            </a:r>
          </a:p>
          <a:p>
            <a:endParaRPr lang="en-GB" sz="2400" dirty="0"/>
          </a:p>
          <a:p>
            <a:pPr marL="0" indent="0">
              <a:buNone/>
            </a:pPr>
            <a:r>
              <a:rPr lang="en-GB" sz="2400" dirty="0"/>
              <a:t>‘So long as government and law provide for the security and well-being of men in their common life, the arts, literature, and the sciences, less despotic though perhaps more powerful, fling garlands of flowers over the chains which weigh them down. They stifle in men’s breasts that sense of original liberty, for which they seem to have been born; cause them to love their own slavery, and so make of them what is called a civilized people’.</a:t>
            </a:r>
          </a:p>
          <a:p>
            <a:pPr marL="0" indent="0">
              <a:buNone/>
            </a:pPr>
            <a:endParaRPr lang="en-GB" dirty="0"/>
          </a:p>
        </p:txBody>
      </p:sp>
      <p:pic>
        <p:nvPicPr>
          <p:cNvPr id="4" name="Picture 3">
            <a:extLst>
              <a:ext uri="{FF2B5EF4-FFF2-40B4-BE49-F238E27FC236}">
                <a16:creationId xmlns:a16="http://schemas.microsoft.com/office/drawing/2014/main" id="{362C38B9-3BA3-4DE6-81F6-9B32597DA4A0}"/>
              </a:ext>
            </a:extLst>
          </p:cNvPr>
          <p:cNvPicPr>
            <a:picLocks noChangeAspect="1"/>
          </p:cNvPicPr>
          <p:nvPr/>
        </p:nvPicPr>
        <p:blipFill>
          <a:blip r:embed="rId2"/>
          <a:stretch>
            <a:fillRect/>
          </a:stretch>
        </p:blipFill>
        <p:spPr>
          <a:xfrm>
            <a:off x="921448" y="2032852"/>
            <a:ext cx="2619375" cy="4429125"/>
          </a:xfrm>
          <a:prstGeom prst="rect">
            <a:avLst/>
          </a:prstGeom>
          <a:ln w="19050">
            <a:solidFill>
              <a:schemeClr val="tx1"/>
            </a:solidFill>
          </a:ln>
        </p:spPr>
      </p:pic>
    </p:spTree>
    <p:extLst>
      <p:ext uri="{BB962C8B-B14F-4D97-AF65-F5344CB8AC3E}">
        <p14:creationId xmlns:p14="http://schemas.microsoft.com/office/powerpoint/2010/main" val="3159908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43B3A-1E47-4DA7-87A0-EB64B9A1CB4A}"/>
              </a:ext>
            </a:extLst>
          </p:cNvPr>
          <p:cNvSpPr>
            <a:spLocks noGrp="1"/>
          </p:cNvSpPr>
          <p:nvPr>
            <p:ph type="title"/>
          </p:nvPr>
        </p:nvSpPr>
        <p:spPr>
          <a:xfrm>
            <a:off x="2213415" y="523613"/>
            <a:ext cx="7729728" cy="1188720"/>
          </a:xfrm>
        </p:spPr>
        <p:txBody>
          <a:bodyPr/>
          <a:lstStyle/>
          <a:p>
            <a:r>
              <a:rPr lang="en-GB" dirty="0"/>
              <a:t>ARTS AND VIRTUES</a:t>
            </a:r>
          </a:p>
        </p:txBody>
      </p:sp>
      <p:sp>
        <p:nvSpPr>
          <p:cNvPr id="3" name="Content Placeholder 2">
            <a:extLst>
              <a:ext uri="{FF2B5EF4-FFF2-40B4-BE49-F238E27FC236}">
                <a16:creationId xmlns:a16="http://schemas.microsoft.com/office/drawing/2014/main" id="{15723091-0851-4978-B1C2-D543B5CA67D0}"/>
              </a:ext>
            </a:extLst>
          </p:cNvPr>
          <p:cNvSpPr>
            <a:spLocks noGrp="1"/>
          </p:cNvSpPr>
          <p:nvPr>
            <p:ph idx="1"/>
          </p:nvPr>
        </p:nvSpPr>
        <p:spPr>
          <a:xfrm>
            <a:off x="4922875" y="1988289"/>
            <a:ext cx="6634716" cy="4742121"/>
          </a:xfrm>
        </p:spPr>
        <p:txBody>
          <a:bodyPr>
            <a:normAutofit lnSpcReduction="10000"/>
          </a:bodyPr>
          <a:lstStyle/>
          <a:p>
            <a:pPr marL="0" indent="0">
              <a:buNone/>
            </a:pPr>
            <a:r>
              <a:rPr lang="en-GB" sz="2200" dirty="0"/>
              <a:t>‘Necessity raised up thrones; the arts and sciences have made them strong’.</a:t>
            </a:r>
          </a:p>
          <a:p>
            <a:pPr marL="0" indent="0">
              <a:buNone/>
            </a:pPr>
            <a:endParaRPr lang="en-GB" sz="2200" dirty="0"/>
          </a:p>
          <a:p>
            <a:pPr marL="0" indent="0">
              <a:buNone/>
            </a:pPr>
            <a:r>
              <a:rPr lang="en-GB" sz="2200" dirty="0"/>
              <a:t>‘Civilized peoples, cultivate such pursuits: to them, happy slaves, you owe that delicacy and exquisiteness of taste, which is so much your boast, that sweetness of disposition and urbanity of manners which make intercourse so easy and agreeable among you – in a word, the appearance of all the virtues, without being in possession of any one of them.’</a:t>
            </a:r>
          </a:p>
          <a:p>
            <a:pPr marL="0" indent="0">
              <a:buNone/>
            </a:pPr>
            <a:endParaRPr lang="en-GB" sz="2200" dirty="0"/>
          </a:p>
          <a:p>
            <a:pPr marL="0" indent="0">
              <a:buNone/>
            </a:pPr>
            <a:r>
              <a:rPr lang="en-GB" sz="2200" dirty="0"/>
              <a:t>‘Our minds have been corrupted in proportion as the arts and sciences have improved and </a:t>
            </a:r>
            <a:r>
              <a:rPr lang="en-GB" sz="2200" dirty="0" err="1"/>
              <a:t>twas</a:t>
            </a:r>
            <a:r>
              <a:rPr lang="en-GB" sz="2200" dirty="0"/>
              <a:t> ever thus’.</a:t>
            </a:r>
          </a:p>
          <a:p>
            <a:pPr marL="0" indent="0">
              <a:buNone/>
            </a:pPr>
            <a:endParaRPr lang="en-GB" dirty="0"/>
          </a:p>
        </p:txBody>
      </p:sp>
      <p:pic>
        <p:nvPicPr>
          <p:cNvPr id="4" name="Picture 3">
            <a:extLst>
              <a:ext uri="{FF2B5EF4-FFF2-40B4-BE49-F238E27FC236}">
                <a16:creationId xmlns:a16="http://schemas.microsoft.com/office/drawing/2014/main" id="{70E3EA1B-69B8-414D-A7C9-F8BF57C67378}"/>
              </a:ext>
            </a:extLst>
          </p:cNvPr>
          <p:cNvPicPr>
            <a:picLocks noChangeAspect="1"/>
          </p:cNvPicPr>
          <p:nvPr/>
        </p:nvPicPr>
        <p:blipFill>
          <a:blip r:embed="rId2"/>
          <a:stretch>
            <a:fillRect/>
          </a:stretch>
        </p:blipFill>
        <p:spPr>
          <a:xfrm>
            <a:off x="359734" y="2105247"/>
            <a:ext cx="4146698" cy="4146698"/>
          </a:xfrm>
          <a:prstGeom prst="rect">
            <a:avLst/>
          </a:prstGeom>
          <a:ln w="19050">
            <a:solidFill>
              <a:schemeClr val="tx1"/>
            </a:solidFill>
          </a:ln>
        </p:spPr>
      </p:pic>
    </p:spTree>
    <p:extLst>
      <p:ext uri="{BB962C8B-B14F-4D97-AF65-F5344CB8AC3E}">
        <p14:creationId xmlns:p14="http://schemas.microsoft.com/office/powerpoint/2010/main" val="1209502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8D461-EBF8-4032-B1A6-AFE43801A7F1}"/>
              </a:ext>
            </a:extLst>
          </p:cNvPr>
          <p:cNvSpPr>
            <a:spLocks noGrp="1"/>
          </p:cNvSpPr>
          <p:nvPr>
            <p:ph type="title"/>
          </p:nvPr>
        </p:nvSpPr>
        <p:spPr>
          <a:xfrm>
            <a:off x="1835039" y="140842"/>
            <a:ext cx="8195858" cy="1188720"/>
          </a:xfrm>
        </p:spPr>
        <p:txBody>
          <a:bodyPr/>
          <a:lstStyle/>
          <a:p>
            <a:r>
              <a:rPr lang="en-GB" dirty="0"/>
              <a:t>The long essay</a:t>
            </a:r>
          </a:p>
        </p:txBody>
      </p:sp>
      <p:sp>
        <p:nvSpPr>
          <p:cNvPr id="3" name="Content Placeholder 2">
            <a:extLst>
              <a:ext uri="{FF2B5EF4-FFF2-40B4-BE49-F238E27FC236}">
                <a16:creationId xmlns:a16="http://schemas.microsoft.com/office/drawing/2014/main" id="{5BB990DA-E619-4B0A-A7A8-C6CEAA9F34E4}"/>
              </a:ext>
            </a:extLst>
          </p:cNvPr>
          <p:cNvSpPr>
            <a:spLocks noGrp="1"/>
          </p:cNvSpPr>
          <p:nvPr>
            <p:ph idx="1"/>
          </p:nvPr>
        </p:nvSpPr>
        <p:spPr>
          <a:xfrm>
            <a:off x="669851" y="1531088"/>
            <a:ext cx="4627706" cy="5199321"/>
          </a:xfrm>
        </p:spPr>
        <p:txBody>
          <a:bodyPr>
            <a:normAutofit fontScale="92500" lnSpcReduction="20000"/>
          </a:bodyPr>
          <a:lstStyle/>
          <a:p>
            <a:pPr marL="0" indent="0">
              <a:buNone/>
            </a:pPr>
            <a:r>
              <a:rPr lang="en-GB" sz="2000" b="1" dirty="0"/>
              <a:t>Due: </a:t>
            </a:r>
            <a:r>
              <a:rPr lang="en-GB" sz="2000" dirty="0"/>
              <a:t>13</a:t>
            </a:r>
            <a:r>
              <a:rPr lang="en-GB" sz="2000" baseline="30000" dirty="0"/>
              <a:t>th</a:t>
            </a:r>
            <a:r>
              <a:rPr lang="en-GB" sz="2000" dirty="0"/>
              <a:t> March (unless you are a visiting student, in which case you may have a different deadline - check your tabula!)</a:t>
            </a:r>
          </a:p>
          <a:p>
            <a:pPr marL="0" indent="0">
              <a:buNone/>
            </a:pPr>
            <a:r>
              <a:rPr lang="en-GB" sz="2000" b="1" dirty="0"/>
              <a:t>Length: </a:t>
            </a:r>
            <a:r>
              <a:rPr lang="en-GB" sz="2000" dirty="0"/>
              <a:t>4,500 words (exc. references/bibliography)</a:t>
            </a:r>
          </a:p>
          <a:p>
            <a:pPr marL="0" indent="0">
              <a:buNone/>
            </a:pPr>
            <a:r>
              <a:rPr lang="en-GB" sz="2000" b="1" dirty="0"/>
              <a:t>Weighting: </a:t>
            </a:r>
            <a:r>
              <a:rPr lang="en-GB" sz="2000" dirty="0"/>
              <a:t>50% of summative assessment </a:t>
            </a:r>
          </a:p>
          <a:p>
            <a:pPr marL="0" indent="0">
              <a:buNone/>
            </a:pPr>
            <a:r>
              <a:rPr lang="en-GB" sz="2000" b="1" dirty="0"/>
              <a:t>Extensions: </a:t>
            </a:r>
            <a:r>
              <a:rPr lang="en-GB" sz="2000" dirty="0"/>
              <a:t>Need to be approved via the administrative team. I cannot grant extensions, so make sure you apply in good time. The penalties for late submission without an approved extension are heavy (5 marks per day). </a:t>
            </a:r>
          </a:p>
          <a:p>
            <a:pPr marL="0" indent="0">
              <a:buNone/>
            </a:pPr>
            <a:r>
              <a:rPr lang="en-GB" sz="2000" b="1" dirty="0"/>
              <a:t>Scope: </a:t>
            </a:r>
            <a:r>
              <a:rPr lang="en-GB" sz="2000" dirty="0"/>
              <a:t>Essays may address a broad survey-type question concerning some of the themes of the course, or they may look at a small group of authors, or one author, in considerable depth and analyse the nature of the argument(s) that they are making.</a:t>
            </a:r>
          </a:p>
          <a:p>
            <a:pPr marL="0" indent="0">
              <a:buNone/>
            </a:pPr>
            <a:endParaRPr lang="en-GB" sz="2000" dirty="0"/>
          </a:p>
          <a:p>
            <a:pPr marL="0" indent="0">
              <a:buNone/>
            </a:pPr>
            <a:endParaRPr lang="en-GB" sz="2000" dirty="0"/>
          </a:p>
          <a:p>
            <a:endParaRPr lang="en-GB" dirty="0"/>
          </a:p>
        </p:txBody>
      </p:sp>
      <p:sp>
        <p:nvSpPr>
          <p:cNvPr id="4" name="TextBox 3">
            <a:extLst>
              <a:ext uri="{FF2B5EF4-FFF2-40B4-BE49-F238E27FC236}">
                <a16:creationId xmlns:a16="http://schemas.microsoft.com/office/drawing/2014/main" id="{294179B1-25A1-ED4A-B771-7A6C7938DF12}"/>
              </a:ext>
            </a:extLst>
          </p:cNvPr>
          <p:cNvSpPr txBox="1"/>
          <p:nvPr/>
        </p:nvSpPr>
        <p:spPr>
          <a:xfrm>
            <a:off x="6096000" y="1531088"/>
            <a:ext cx="5840896" cy="5078313"/>
          </a:xfrm>
          <a:prstGeom prst="rect">
            <a:avLst/>
          </a:prstGeom>
          <a:noFill/>
        </p:spPr>
        <p:txBody>
          <a:bodyPr wrap="square" rtlCol="0">
            <a:spAutoFit/>
          </a:bodyPr>
          <a:lstStyle/>
          <a:p>
            <a:r>
              <a:rPr lang="en-GB" dirty="0"/>
              <a:t>Questions students have tackled in the past include:</a:t>
            </a:r>
          </a:p>
          <a:p>
            <a:pPr marL="285750" indent="-285750">
              <a:buFont typeface="Arial" panose="020B0604020202020204" pitchFamily="34" charset="0"/>
              <a:buChar char="•"/>
            </a:pPr>
            <a:r>
              <a:rPr lang="en-GB" dirty="0"/>
              <a:t>Analyse the ways in which ideas about the polis changed over the course of the seventeenth and eighteenth centuries. </a:t>
            </a:r>
          </a:p>
          <a:p>
            <a:pPr marL="285750" indent="-285750">
              <a:buFont typeface="Arial" panose="020B0604020202020204" pitchFamily="34" charset="0"/>
              <a:buChar char="•"/>
            </a:pPr>
            <a:r>
              <a:rPr lang="en-GB" dirty="0"/>
              <a:t>What connections are there between the political philosophy of J.G. Herder and the republican tradition?</a:t>
            </a:r>
          </a:p>
          <a:p>
            <a:pPr marL="285750" indent="-285750">
              <a:buFont typeface="Arial" panose="020B0604020202020204" pitchFamily="34" charset="0"/>
              <a:buChar char="•"/>
            </a:pPr>
            <a:r>
              <a:rPr lang="en-GB" dirty="0"/>
              <a:t>How does the articulation of black identity by the African diaspora challenge white society?</a:t>
            </a:r>
          </a:p>
          <a:p>
            <a:pPr marL="285750" indent="-285750">
              <a:buFont typeface="Arial" panose="020B0604020202020204" pitchFamily="34" charset="0"/>
              <a:buChar char="•"/>
            </a:pPr>
            <a:r>
              <a:rPr lang="en-GB" dirty="0"/>
              <a:t>‘While Marx believes fundamentally in the full and free development of the individual's powers, the individual is accorded little agency in his account of capitalism and its transition to communism.’ Discuss.</a:t>
            </a:r>
          </a:p>
          <a:p>
            <a:pPr marL="285750" indent="-285750">
              <a:buFont typeface="Arial" panose="020B0604020202020204" pitchFamily="34" charset="0"/>
              <a:buChar char="•"/>
            </a:pPr>
            <a:r>
              <a:rPr lang="en-GB" dirty="0"/>
              <a:t>How compelling is Rousseau's understanding of the impact of society on the individual?</a:t>
            </a:r>
          </a:p>
          <a:p>
            <a:endParaRPr lang="en-GB" dirty="0"/>
          </a:p>
          <a:p>
            <a:r>
              <a:rPr lang="en-GB" dirty="0"/>
              <a:t>I </a:t>
            </a:r>
            <a:r>
              <a:rPr lang="en-GB" b="1" u="sng" dirty="0"/>
              <a:t>STRONGLY</a:t>
            </a:r>
            <a:r>
              <a:rPr lang="en-GB" dirty="0"/>
              <a:t> suggest that you come and discuss your proposed question with me in office hours before you get started (11-12 on Mondays, 12-1 on Fridays, in H0.07). </a:t>
            </a:r>
          </a:p>
        </p:txBody>
      </p:sp>
    </p:spTree>
    <p:extLst>
      <p:ext uri="{BB962C8B-B14F-4D97-AF65-F5344CB8AC3E}">
        <p14:creationId xmlns:p14="http://schemas.microsoft.com/office/powerpoint/2010/main" val="1828667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9E8E1-2C4A-4088-AFC9-21A52CB78B5E}"/>
              </a:ext>
            </a:extLst>
          </p:cNvPr>
          <p:cNvSpPr>
            <a:spLocks noGrp="1"/>
          </p:cNvSpPr>
          <p:nvPr>
            <p:ph type="title"/>
          </p:nvPr>
        </p:nvSpPr>
        <p:spPr>
          <a:xfrm>
            <a:off x="2231136" y="603185"/>
            <a:ext cx="7729728" cy="1188720"/>
          </a:xfrm>
        </p:spPr>
        <p:txBody>
          <a:bodyPr/>
          <a:lstStyle/>
          <a:p>
            <a:r>
              <a:rPr lang="en-GB" dirty="0"/>
              <a:t>THE SECOND DISCOURSE</a:t>
            </a:r>
          </a:p>
        </p:txBody>
      </p:sp>
      <p:sp>
        <p:nvSpPr>
          <p:cNvPr id="3" name="Content Placeholder 2">
            <a:extLst>
              <a:ext uri="{FF2B5EF4-FFF2-40B4-BE49-F238E27FC236}">
                <a16:creationId xmlns:a16="http://schemas.microsoft.com/office/drawing/2014/main" id="{447F132F-B7A6-47AF-8314-4E0B3017A398}"/>
              </a:ext>
            </a:extLst>
          </p:cNvPr>
          <p:cNvSpPr>
            <a:spLocks noGrp="1"/>
          </p:cNvSpPr>
          <p:nvPr>
            <p:ph idx="1"/>
          </p:nvPr>
        </p:nvSpPr>
        <p:spPr>
          <a:xfrm>
            <a:off x="762000" y="2302227"/>
            <a:ext cx="5193933" cy="3101983"/>
          </a:xfrm>
        </p:spPr>
        <p:txBody>
          <a:bodyPr>
            <a:noAutofit/>
          </a:bodyPr>
          <a:lstStyle/>
          <a:p>
            <a:r>
              <a:rPr lang="en-GB" sz="2000" b="1" dirty="0"/>
              <a:t>Amour de </a:t>
            </a:r>
            <a:r>
              <a:rPr lang="en-GB" sz="2000" b="1" dirty="0" err="1"/>
              <a:t>soi</a:t>
            </a:r>
            <a:r>
              <a:rPr lang="en-GB" sz="2000" b="1" dirty="0"/>
              <a:t> </a:t>
            </a:r>
            <a:r>
              <a:rPr lang="en-GB" sz="2000" dirty="0"/>
              <a:t>- 'is a natural sentiment which inclines every animal to attend to its self-preservation and which, guided in man by reason and modified by pity, produces humanity and virtue.’ </a:t>
            </a:r>
          </a:p>
          <a:p>
            <a:r>
              <a:rPr lang="en-GB" sz="2000" dirty="0"/>
              <a:t> </a:t>
            </a:r>
            <a:r>
              <a:rPr lang="en-GB" sz="2000" b="1" dirty="0"/>
              <a:t>Amour </a:t>
            </a:r>
            <a:r>
              <a:rPr lang="en-GB" sz="2000" b="1" dirty="0" err="1"/>
              <a:t>propre</a:t>
            </a:r>
            <a:r>
              <a:rPr lang="en-GB" sz="2000" b="1" dirty="0"/>
              <a:t> </a:t>
            </a:r>
            <a:r>
              <a:rPr lang="en-GB" sz="2000" dirty="0"/>
              <a:t>– ‘is only a relative sentiment, factious and born in society, which inclines every individual to set greater store by himself than by anyone else, inspires men with all the evils they do one another, and is the </a:t>
            </a:r>
            <a:r>
              <a:rPr lang="en-GB" sz="2000" dirty="0" err="1"/>
              <a:t>geuine</a:t>
            </a:r>
            <a:r>
              <a:rPr lang="en-GB" sz="2000" dirty="0"/>
              <a:t> source of honour. '</a:t>
            </a:r>
          </a:p>
        </p:txBody>
      </p:sp>
      <p:sp>
        <p:nvSpPr>
          <p:cNvPr id="4" name="TextBox 3">
            <a:extLst>
              <a:ext uri="{FF2B5EF4-FFF2-40B4-BE49-F238E27FC236}">
                <a16:creationId xmlns:a16="http://schemas.microsoft.com/office/drawing/2014/main" id="{5AC5EEBF-AC9E-42BE-85E0-59CE1B22B5CF}"/>
              </a:ext>
            </a:extLst>
          </p:cNvPr>
          <p:cNvSpPr txBox="1"/>
          <p:nvPr/>
        </p:nvSpPr>
        <p:spPr>
          <a:xfrm>
            <a:off x="6505282" y="2302227"/>
            <a:ext cx="5275592" cy="2246769"/>
          </a:xfrm>
          <a:prstGeom prst="rect">
            <a:avLst/>
          </a:prstGeom>
          <a:noFill/>
        </p:spPr>
        <p:txBody>
          <a:bodyPr wrap="square" rtlCol="0">
            <a:spAutoFit/>
          </a:bodyPr>
          <a:lstStyle/>
          <a:p>
            <a:r>
              <a:rPr lang="en-GB" sz="2000" dirty="0"/>
              <a:t>‘The question is no longer whether a man is honest, but whether he is clever.  We do not ask if a book is useful, but whether it is well written. Rewards are lavished on wit and ingenuity, while virtue is left unhonoured. There are a thousand prizes for fine discourses, and none for good actions’. </a:t>
            </a:r>
          </a:p>
        </p:txBody>
      </p:sp>
    </p:spTree>
    <p:extLst>
      <p:ext uri="{BB962C8B-B14F-4D97-AF65-F5344CB8AC3E}">
        <p14:creationId xmlns:p14="http://schemas.microsoft.com/office/powerpoint/2010/main" val="173306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705C4-5B3E-40E1-939A-64EBAFD3AA7B}"/>
              </a:ext>
            </a:extLst>
          </p:cNvPr>
          <p:cNvSpPr>
            <a:spLocks noGrp="1"/>
          </p:cNvSpPr>
          <p:nvPr>
            <p:ph type="title"/>
          </p:nvPr>
        </p:nvSpPr>
        <p:spPr>
          <a:xfrm>
            <a:off x="2231136" y="523613"/>
            <a:ext cx="7729728" cy="1188720"/>
          </a:xfrm>
        </p:spPr>
        <p:txBody>
          <a:bodyPr/>
          <a:lstStyle/>
          <a:p>
            <a:r>
              <a:rPr lang="en-GB" dirty="0"/>
              <a:t>Natural vs Social – or competing social orders?</a:t>
            </a:r>
          </a:p>
        </p:txBody>
      </p:sp>
      <p:sp>
        <p:nvSpPr>
          <p:cNvPr id="3" name="Content Placeholder 2">
            <a:extLst>
              <a:ext uri="{FF2B5EF4-FFF2-40B4-BE49-F238E27FC236}">
                <a16:creationId xmlns:a16="http://schemas.microsoft.com/office/drawing/2014/main" id="{165C1366-BD08-4C54-998D-2CB1C1AA502C}"/>
              </a:ext>
            </a:extLst>
          </p:cNvPr>
          <p:cNvSpPr>
            <a:spLocks noGrp="1"/>
          </p:cNvSpPr>
          <p:nvPr>
            <p:ph idx="1"/>
          </p:nvPr>
        </p:nvSpPr>
        <p:spPr>
          <a:xfrm>
            <a:off x="5667154" y="2238146"/>
            <a:ext cx="4740278" cy="3101983"/>
          </a:xfrm>
        </p:spPr>
        <p:txBody>
          <a:bodyPr/>
          <a:lstStyle/>
          <a:p>
            <a:r>
              <a:rPr lang="en-GB" sz="2200" dirty="0"/>
              <a:t>Simplicity of manners</a:t>
            </a:r>
          </a:p>
          <a:p>
            <a:r>
              <a:rPr lang="en-GB" sz="2200" dirty="0"/>
              <a:t>Natural virtue</a:t>
            </a:r>
          </a:p>
          <a:p>
            <a:r>
              <a:rPr lang="en-GB" sz="2200" dirty="0"/>
              <a:t>Probity and integrity</a:t>
            </a:r>
          </a:p>
          <a:p>
            <a:r>
              <a:rPr lang="en-GB" sz="2200" dirty="0"/>
              <a:t>Courage and commitment to the common good</a:t>
            </a:r>
          </a:p>
          <a:p>
            <a:endParaRPr lang="en-GB" dirty="0"/>
          </a:p>
        </p:txBody>
      </p:sp>
      <p:pic>
        <p:nvPicPr>
          <p:cNvPr id="4" name="Picture 3">
            <a:extLst>
              <a:ext uri="{FF2B5EF4-FFF2-40B4-BE49-F238E27FC236}">
                <a16:creationId xmlns:a16="http://schemas.microsoft.com/office/drawing/2014/main" id="{B76A4071-6CDF-40FD-9655-B828236936D0}"/>
              </a:ext>
            </a:extLst>
          </p:cNvPr>
          <p:cNvPicPr>
            <a:picLocks noChangeAspect="1"/>
          </p:cNvPicPr>
          <p:nvPr/>
        </p:nvPicPr>
        <p:blipFill>
          <a:blip r:embed="rId2"/>
          <a:stretch>
            <a:fillRect/>
          </a:stretch>
        </p:blipFill>
        <p:spPr>
          <a:xfrm>
            <a:off x="662856" y="2238146"/>
            <a:ext cx="4401693" cy="3901778"/>
          </a:xfrm>
          <a:prstGeom prst="rect">
            <a:avLst/>
          </a:prstGeom>
        </p:spPr>
      </p:pic>
    </p:spTree>
    <p:extLst>
      <p:ext uri="{BB962C8B-B14F-4D97-AF65-F5344CB8AC3E}">
        <p14:creationId xmlns:p14="http://schemas.microsoft.com/office/powerpoint/2010/main" val="2081750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CB7960B-24A3-4847-86A4-AAB9E6B87090}"/>
              </a:ext>
            </a:extLst>
          </p:cNvPr>
          <p:cNvPicPr>
            <a:picLocks noChangeAspect="1"/>
          </p:cNvPicPr>
          <p:nvPr/>
        </p:nvPicPr>
        <p:blipFill>
          <a:blip r:embed="rId2"/>
          <a:stretch>
            <a:fillRect/>
          </a:stretch>
        </p:blipFill>
        <p:spPr>
          <a:xfrm>
            <a:off x="-1" y="-8738"/>
            <a:ext cx="5744039" cy="6866738"/>
          </a:xfrm>
          <a:prstGeom prst="rect">
            <a:avLst/>
          </a:prstGeom>
        </p:spPr>
      </p:pic>
      <p:sp>
        <p:nvSpPr>
          <p:cNvPr id="2" name="Title 1">
            <a:extLst>
              <a:ext uri="{FF2B5EF4-FFF2-40B4-BE49-F238E27FC236}">
                <a16:creationId xmlns:a16="http://schemas.microsoft.com/office/drawing/2014/main" id="{A1C5E129-3848-B14D-A512-AD8B866CA920}"/>
              </a:ext>
            </a:extLst>
          </p:cNvPr>
          <p:cNvSpPr>
            <a:spLocks noGrp="1"/>
          </p:cNvSpPr>
          <p:nvPr>
            <p:ph type="title"/>
          </p:nvPr>
        </p:nvSpPr>
        <p:spPr>
          <a:xfrm>
            <a:off x="4216825" y="284208"/>
            <a:ext cx="7729728" cy="1188720"/>
          </a:xfrm>
        </p:spPr>
        <p:txBody>
          <a:bodyPr/>
          <a:lstStyle/>
          <a:p>
            <a:r>
              <a:rPr lang="en-US"/>
              <a:t>ADAM ferguson, </a:t>
            </a:r>
            <a:r>
              <a:rPr lang="en-GB" i="1"/>
              <a:t>Essay on the History of Civil Society </a:t>
            </a:r>
            <a:r>
              <a:rPr lang="en-GB"/>
              <a:t>(1767)</a:t>
            </a:r>
            <a:endParaRPr lang="en-US" dirty="0"/>
          </a:p>
        </p:txBody>
      </p:sp>
      <p:sp>
        <p:nvSpPr>
          <p:cNvPr id="5" name="TextBox 4">
            <a:extLst>
              <a:ext uri="{FF2B5EF4-FFF2-40B4-BE49-F238E27FC236}">
                <a16:creationId xmlns:a16="http://schemas.microsoft.com/office/drawing/2014/main" id="{28EA6C70-EDEB-4E4A-8403-6BE4ABC5CE17}"/>
              </a:ext>
            </a:extLst>
          </p:cNvPr>
          <p:cNvSpPr txBox="1"/>
          <p:nvPr/>
        </p:nvSpPr>
        <p:spPr>
          <a:xfrm>
            <a:off x="5854097" y="1690576"/>
            <a:ext cx="6092456" cy="5293757"/>
          </a:xfrm>
          <a:prstGeom prst="rect">
            <a:avLst/>
          </a:prstGeom>
          <a:noFill/>
        </p:spPr>
        <p:txBody>
          <a:bodyPr wrap="square" rtlCol="0">
            <a:spAutoFit/>
          </a:bodyPr>
          <a:lstStyle/>
          <a:p>
            <a:r>
              <a:rPr lang="en-GB" sz="2000" b="1" dirty="0"/>
              <a:t>On the state of nature:</a:t>
            </a:r>
          </a:p>
          <a:p>
            <a:endParaRPr lang="en-GB" sz="2000" dirty="0"/>
          </a:p>
          <a:p>
            <a:r>
              <a:rPr lang="en-GB" sz="2000" dirty="0"/>
              <a:t>‘Among the various qualities which mankind possess, we select one or a few particulars on which to establish a theory, and in framing our account of what man was in some imaginary state of nature, we overlook what he has always appeared within the reach of our own observation, and in the records of history’.</a:t>
            </a:r>
          </a:p>
          <a:p>
            <a:endParaRPr lang="en-GB" sz="2000" dirty="0"/>
          </a:p>
          <a:p>
            <a:endParaRPr lang="en-GB" sz="2000" dirty="0"/>
          </a:p>
          <a:p>
            <a:r>
              <a:rPr lang="en-GB" sz="2000" dirty="0"/>
              <a:t>‘the character of man, as he now exists, the laws of his animal and intellectual system, on which his happiness now depends, deserve our principal study; general principles relating to this or any other subject, are useful only so far as they are founded on just observation, and lead to the knowledge of important consequences…’.</a:t>
            </a:r>
          </a:p>
          <a:p>
            <a:endParaRPr lang="en-GB" dirty="0"/>
          </a:p>
        </p:txBody>
      </p:sp>
    </p:spTree>
    <p:extLst>
      <p:ext uri="{BB962C8B-B14F-4D97-AF65-F5344CB8AC3E}">
        <p14:creationId xmlns:p14="http://schemas.microsoft.com/office/powerpoint/2010/main" val="1628746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CED6A-E785-4D45-B755-31692AAFD821}"/>
              </a:ext>
            </a:extLst>
          </p:cNvPr>
          <p:cNvSpPr>
            <a:spLocks noGrp="1"/>
          </p:cNvSpPr>
          <p:nvPr>
            <p:ph type="title"/>
          </p:nvPr>
        </p:nvSpPr>
        <p:spPr/>
        <p:txBody>
          <a:bodyPr/>
          <a:lstStyle/>
          <a:p>
            <a:r>
              <a:rPr lang="en-US" dirty="0"/>
              <a:t>Sociability and self-interest</a:t>
            </a:r>
          </a:p>
        </p:txBody>
      </p:sp>
      <p:sp>
        <p:nvSpPr>
          <p:cNvPr id="3" name="Content Placeholder 2">
            <a:extLst>
              <a:ext uri="{FF2B5EF4-FFF2-40B4-BE49-F238E27FC236}">
                <a16:creationId xmlns:a16="http://schemas.microsoft.com/office/drawing/2014/main" id="{3B8BBB98-2330-984D-86EB-68BA008161DC}"/>
              </a:ext>
            </a:extLst>
          </p:cNvPr>
          <p:cNvSpPr>
            <a:spLocks noGrp="1"/>
          </p:cNvSpPr>
          <p:nvPr>
            <p:ph idx="1"/>
          </p:nvPr>
        </p:nvSpPr>
        <p:spPr/>
        <p:txBody>
          <a:bodyPr>
            <a:normAutofit/>
          </a:bodyPr>
          <a:lstStyle/>
          <a:p>
            <a:pPr marL="0" indent="0">
              <a:buNone/>
            </a:pPr>
            <a:r>
              <a:rPr lang="en-GB" sz="2200" dirty="0"/>
              <a:t>‘If we admit that man is susceptible of improvement, and has in himself a principle of progression, and a desire of perfection, it appears improper to say, that he has quitted the state of his nature, when he has begun to proceed; or that he finds a station for which he was not intended, while, like other animals, he only follows the disposition, and employs the powers that nature has given’.</a:t>
            </a:r>
            <a:endParaRPr lang="en-US" sz="2200" dirty="0"/>
          </a:p>
        </p:txBody>
      </p:sp>
    </p:spTree>
    <p:extLst>
      <p:ext uri="{BB962C8B-B14F-4D97-AF65-F5344CB8AC3E}">
        <p14:creationId xmlns:p14="http://schemas.microsoft.com/office/powerpoint/2010/main" val="40667690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974945C-E87C-48B0-90E9-EFBF76168E54}"/>
              </a:ext>
            </a:extLst>
          </p:cNvPr>
          <p:cNvPicPr>
            <a:picLocks noChangeAspect="1"/>
          </p:cNvPicPr>
          <p:nvPr/>
        </p:nvPicPr>
        <p:blipFill>
          <a:blip r:embed="rId2"/>
          <a:stretch>
            <a:fillRect/>
          </a:stretch>
        </p:blipFill>
        <p:spPr>
          <a:xfrm>
            <a:off x="-1" y="0"/>
            <a:ext cx="12280605" cy="6858000"/>
          </a:xfrm>
          <a:prstGeom prst="rect">
            <a:avLst/>
          </a:prstGeom>
        </p:spPr>
      </p:pic>
      <p:sp>
        <p:nvSpPr>
          <p:cNvPr id="2" name="Title 1">
            <a:extLst>
              <a:ext uri="{FF2B5EF4-FFF2-40B4-BE49-F238E27FC236}">
                <a16:creationId xmlns:a16="http://schemas.microsoft.com/office/drawing/2014/main" id="{8E3CED6A-E785-4D45-B755-31692AAFD821}"/>
              </a:ext>
            </a:extLst>
          </p:cNvPr>
          <p:cNvSpPr>
            <a:spLocks noGrp="1"/>
          </p:cNvSpPr>
          <p:nvPr>
            <p:ph type="title"/>
          </p:nvPr>
        </p:nvSpPr>
        <p:spPr>
          <a:xfrm>
            <a:off x="1986588" y="194004"/>
            <a:ext cx="7729728" cy="1188720"/>
          </a:xfrm>
        </p:spPr>
        <p:txBody>
          <a:bodyPr/>
          <a:lstStyle/>
          <a:p>
            <a:r>
              <a:rPr lang="en-US" dirty="0"/>
              <a:t>FERGUSON, CONJECTURAL HISTORY, AND THE EXAMPLE OF ROME</a:t>
            </a:r>
          </a:p>
        </p:txBody>
      </p:sp>
      <p:sp>
        <p:nvSpPr>
          <p:cNvPr id="3" name="Content Placeholder 2">
            <a:extLst>
              <a:ext uri="{FF2B5EF4-FFF2-40B4-BE49-F238E27FC236}">
                <a16:creationId xmlns:a16="http://schemas.microsoft.com/office/drawing/2014/main" id="{3B8BBB98-2330-984D-86EB-68BA008161DC}"/>
              </a:ext>
            </a:extLst>
          </p:cNvPr>
          <p:cNvSpPr>
            <a:spLocks noGrp="1"/>
          </p:cNvSpPr>
          <p:nvPr>
            <p:ph idx="1"/>
          </p:nvPr>
        </p:nvSpPr>
        <p:spPr>
          <a:xfrm>
            <a:off x="202019" y="2037496"/>
            <a:ext cx="3721395" cy="4171917"/>
          </a:xfrm>
          <a:solidFill>
            <a:schemeClr val="bg1"/>
          </a:solidFill>
          <a:ln w="19050">
            <a:solidFill>
              <a:schemeClr val="tx1"/>
            </a:solidFill>
          </a:ln>
        </p:spPr>
        <p:txBody>
          <a:bodyPr>
            <a:normAutofit fontScale="55000" lnSpcReduction="20000"/>
          </a:bodyPr>
          <a:lstStyle/>
          <a:p>
            <a:endParaRPr lang="en-GB" sz="2900" dirty="0"/>
          </a:p>
          <a:p>
            <a:r>
              <a:rPr lang="en-GB" sz="3500" dirty="0"/>
              <a:t>Endorses Montesquieu’s claim that the fall of Rome was traceable to the moral corruption engendered by the decline of Stoicism and the popularity of Epicureanism.</a:t>
            </a:r>
          </a:p>
          <a:p>
            <a:r>
              <a:rPr lang="en-GB" sz="3500" dirty="0"/>
              <a:t>Argues that commercial ethic of 18thc runs the risk of obliterating the communal sentiments and virtues that are essential to a healthy state.</a:t>
            </a:r>
          </a:p>
          <a:p>
            <a:r>
              <a:rPr lang="en-GB" sz="3500" dirty="0"/>
              <a:t>Fears that ‘polished’ society is going to lead to degeneration and decline</a:t>
            </a:r>
            <a:r>
              <a:rPr lang="en-GB" sz="2900" dirty="0"/>
              <a:t>.</a:t>
            </a:r>
          </a:p>
        </p:txBody>
      </p:sp>
    </p:spTree>
    <p:extLst>
      <p:ext uri="{BB962C8B-B14F-4D97-AF65-F5344CB8AC3E}">
        <p14:creationId xmlns:p14="http://schemas.microsoft.com/office/powerpoint/2010/main" val="24407419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254BC-D3CB-2A4D-9137-68143B073B0A}"/>
              </a:ext>
            </a:extLst>
          </p:cNvPr>
          <p:cNvSpPr>
            <a:spLocks noGrp="1"/>
          </p:cNvSpPr>
          <p:nvPr>
            <p:ph type="title"/>
          </p:nvPr>
        </p:nvSpPr>
        <p:spPr/>
        <p:txBody>
          <a:bodyPr/>
          <a:lstStyle/>
          <a:p>
            <a:r>
              <a:rPr lang="en-US" dirty="0"/>
              <a:t>Problems with ’polished’ societies</a:t>
            </a:r>
          </a:p>
        </p:txBody>
      </p:sp>
      <p:sp>
        <p:nvSpPr>
          <p:cNvPr id="3" name="Content Placeholder 2">
            <a:extLst>
              <a:ext uri="{FF2B5EF4-FFF2-40B4-BE49-F238E27FC236}">
                <a16:creationId xmlns:a16="http://schemas.microsoft.com/office/drawing/2014/main" id="{53527C62-7BAD-2A4E-A562-778CD8CA14C5}"/>
              </a:ext>
            </a:extLst>
          </p:cNvPr>
          <p:cNvSpPr>
            <a:spLocks noGrp="1"/>
          </p:cNvSpPr>
          <p:nvPr>
            <p:ph idx="1"/>
          </p:nvPr>
        </p:nvSpPr>
        <p:spPr/>
        <p:txBody>
          <a:bodyPr>
            <a:normAutofit/>
          </a:bodyPr>
          <a:lstStyle/>
          <a:p>
            <a:pPr marL="400050" indent="-400050">
              <a:buFont typeface="+mj-lt"/>
              <a:buAutoNum type="romanUcPeriod"/>
            </a:pPr>
            <a:r>
              <a:rPr lang="en-US" sz="2800" dirty="0"/>
              <a:t>Specialism</a:t>
            </a:r>
          </a:p>
          <a:p>
            <a:pPr marL="400050" indent="-400050">
              <a:buFont typeface="+mj-lt"/>
              <a:buAutoNum type="romanUcPeriod"/>
            </a:pPr>
            <a:endParaRPr lang="en-US" sz="2800" dirty="0"/>
          </a:p>
          <a:p>
            <a:pPr marL="400050" indent="-400050">
              <a:buFont typeface="+mj-lt"/>
              <a:buAutoNum type="romanUcPeriod"/>
            </a:pPr>
            <a:r>
              <a:rPr lang="en-US" sz="2800" dirty="0"/>
              <a:t>Over-extension</a:t>
            </a:r>
          </a:p>
          <a:p>
            <a:pPr marL="400050" indent="-400050">
              <a:buFont typeface="+mj-lt"/>
              <a:buAutoNum type="romanUcPeriod"/>
            </a:pPr>
            <a:endParaRPr lang="en-US" sz="2800" dirty="0"/>
          </a:p>
          <a:p>
            <a:pPr marL="400050" indent="-400050">
              <a:buFont typeface="+mj-lt"/>
              <a:buAutoNum type="romanUcPeriod"/>
            </a:pPr>
            <a:r>
              <a:rPr lang="en-US" sz="2800" dirty="0"/>
              <a:t>Hedonism</a:t>
            </a:r>
          </a:p>
        </p:txBody>
      </p:sp>
    </p:spTree>
    <p:extLst>
      <p:ext uri="{BB962C8B-B14F-4D97-AF65-F5344CB8AC3E}">
        <p14:creationId xmlns:p14="http://schemas.microsoft.com/office/powerpoint/2010/main" val="27108918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3A37A-038C-41B8-808F-EBE0806B2F94}"/>
              </a:ext>
            </a:extLst>
          </p:cNvPr>
          <p:cNvSpPr>
            <a:spLocks noGrp="1"/>
          </p:cNvSpPr>
          <p:nvPr>
            <p:ph type="title"/>
          </p:nvPr>
        </p:nvSpPr>
        <p:spPr>
          <a:xfrm>
            <a:off x="2231136" y="523613"/>
            <a:ext cx="7729728" cy="1188720"/>
          </a:xfrm>
        </p:spPr>
        <p:txBody>
          <a:bodyPr/>
          <a:lstStyle/>
          <a:p>
            <a:r>
              <a:rPr lang="en-GB" dirty="0"/>
              <a:t>specialisation</a:t>
            </a:r>
          </a:p>
        </p:txBody>
      </p:sp>
      <p:sp>
        <p:nvSpPr>
          <p:cNvPr id="3" name="Content Placeholder 2">
            <a:extLst>
              <a:ext uri="{FF2B5EF4-FFF2-40B4-BE49-F238E27FC236}">
                <a16:creationId xmlns:a16="http://schemas.microsoft.com/office/drawing/2014/main" id="{7A211115-2FAB-47E4-9674-41C04397A1AB}"/>
              </a:ext>
            </a:extLst>
          </p:cNvPr>
          <p:cNvSpPr>
            <a:spLocks noGrp="1"/>
          </p:cNvSpPr>
          <p:nvPr>
            <p:ph idx="1"/>
          </p:nvPr>
        </p:nvSpPr>
        <p:spPr>
          <a:xfrm>
            <a:off x="5305648" y="2115880"/>
            <a:ext cx="6592186" cy="4338084"/>
          </a:xfrm>
        </p:spPr>
        <p:txBody>
          <a:bodyPr>
            <a:normAutofit lnSpcReduction="10000"/>
          </a:bodyPr>
          <a:lstStyle/>
          <a:p>
            <a:pPr marL="0" indent="0">
              <a:buNone/>
            </a:pPr>
            <a:r>
              <a:rPr lang="en-GB" dirty="0"/>
              <a:t>‘</a:t>
            </a:r>
            <a:r>
              <a:rPr lang="en-GB" sz="2200" dirty="0"/>
              <a:t>Every department of state is made the object of a separate profession, and every candidate for office must have passed through a regular education; and, as in the gradations of the university, must have obtained by his proficiency, or his standing, the degree to which he aspires […] With all these resources, and this learned preparation, which is made to turn these resources to use, the state is in reality weak; has repeatedly given the example which we seek to explain; and among the doctors of war or of policy, among the millions who are set apart for the military profession, can find none of its members who are fit to stand forth in the dangers of their country’.</a:t>
            </a:r>
          </a:p>
          <a:p>
            <a:endParaRPr lang="en-GB" dirty="0"/>
          </a:p>
        </p:txBody>
      </p:sp>
      <p:sp>
        <p:nvSpPr>
          <p:cNvPr id="4" name="TextBox 3">
            <a:extLst>
              <a:ext uri="{FF2B5EF4-FFF2-40B4-BE49-F238E27FC236}">
                <a16:creationId xmlns:a16="http://schemas.microsoft.com/office/drawing/2014/main" id="{82C8E256-E38F-473E-A7E5-A344A9FA0901}"/>
              </a:ext>
            </a:extLst>
          </p:cNvPr>
          <p:cNvSpPr txBox="1"/>
          <p:nvPr/>
        </p:nvSpPr>
        <p:spPr>
          <a:xfrm>
            <a:off x="999460" y="2200940"/>
            <a:ext cx="3902149" cy="3170099"/>
          </a:xfrm>
          <a:prstGeom prst="rect">
            <a:avLst/>
          </a:prstGeom>
          <a:noFill/>
        </p:spPr>
        <p:txBody>
          <a:bodyPr wrap="square" rtlCol="0">
            <a:spAutoFit/>
          </a:bodyPr>
          <a:lstStyle/>
          <a:p>
            <a:pPr marL="285750" indent="-285750">
              <a:buFont typeface="Arial" panose="020B0604020202020204" pitchFamily="34" charset="0"/>
              <a:buChar char="•"/>
            </a:pPr>
            <a:r>
              <a:rPr lang="en-GB" sz="2000" dirty="0"/>
              <a:t>Narrows peoples’ sphere of identification: the ‘separation of professions […] breaks the bonds of society’.</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Especially damaging is the specialisation, and professionalisation of political and martial functions: has a knock-on effect on civic virtue. </a:t>
            </a:r>
          </a:p>
        </p:txBody>
      </p:sp>
    </p:spTree>
    <p:extLst>
      <p:ext uri="{BB962C8B-B14F-4D97-AF65-F5344CB8AC3E}">
        <p14:creationId xmlns:p14="http://schemas.microsoft.com/office/powerpoint/2010/main" val="30895452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523613"/>
            <a:ext cx="7729728" cy="1188720"/>
          </a:xfrm>
        </p:spPr>
        <p:txBody>
          <a:bodyPr/>
          <a:lstStyle/>
          <a:p>
            <a:r>
              <a:rPr lang="en-GB" dirty="0"/>
              <a:t>overextension</a:t>
            </a:r>
          </a:p>
        </p:txBody>
      </p:sp>
      <p:pic>
        <p:nvPicPr>
          <p:cNvPr id="4" name="Picture 3">
            <a:extLst>
              <a:ext uri="{FF2B5EF4-FFF2-40B4-BE49-F238E27FC236}">
                <a16:creationId xmlns:a16="http://schemas.microsoft.com/office/drawing/2014/main" id="{98A181E2-619A-48A7-B59F-860BD22D3248}"/>
              </a:ext>
            </a:extLst>
          </p:cNvPr>
          <p:cNvPicPr>
            <a:picLocks noChangeAspect="1"/>
          </p:cNvPicPr>
          <p:nvPr/>
        </p:nvPicPr>
        <p:blipFill>
          <a:blip r:embed="rId2"/>
          <a:stretch>
            <a:fillRect/>
          </a:stretch>
        </p:blipFill>
        <p:spPr>
          <a:xfrm>
            <a:off x="7905750" y="4010025"/>
            <a:ext cx="4286250" cy="2847975"/>
          </a:xfrm>
          <a:prstGeom prst="rect">
            <a:avLst/>
          </a:prstGeom>
          <a:ln>
            <a:noFill/>
          </a:ln>
          <a:effectLst>
            <a:softEdge rad="112500"/>
          </a:effectLst>
        </p:spPr>
      </p:pic>
      <p:sp>
        <p:nvSpPr>
          <p:cNvPr id="6" name="Content Placeholder 5">
            <a:extLst>
              <a:ext uri="{FF2B5EF4-FFF2-40B4-BE49-F238E27FC236}">
                <a16:creationId xmlns:a16="http://schemas.microsoft.com/office/drawing/2014/main" id="{871B17F7-1B68-4E45-9086-20E5315345B9}"/>
              </a:ext>
            </a:extLst>
          </p:cNvPr>
          <p:cNvSpPr>
            <a:spLocks noGrp="1"/>
          </p:cNvSpPr>
          <p:nvPr>
            <p:ph idx="1"/>
          </p:nvPr>
        </p:nvSpPr>
        <p:spPr>
          <a:xfrm>
            <a:off x="914400" y="2332029"/>
            <a:ext cx="6071191" cy="3101983"/>
          </a:xfrm>
        </p:spPr>
        <p:txBody>
          <a:bodyPr>
            <a:noAutofit/>
          </a:bodyPr>
          <a:lstStyle/>
          <a:p>
            <a:r>
              <a:rPr lang="en-GB" sz="2200" dirty="0"/>
              <a:t>A nation’s territory should be small enough to admit universal participation and hereby foster communal sentiment. </a:t>
            </a:r>
          </a:p>
          <a:p>
            <a:r>
              <a:rPr lang="en-GB" sz="2200" dirty="0"/>
              <a:t>This isn’t possible in huge states, which then come to rely on over-bureaucratisation and over-centralisation. </a:t>
            </a:r>
          </a:p>
          <a:p>
            <a:r>
              <a:rPr lang="en-GB" sz="2200" dirty="0"/>
              <a:t>In these circumstance, people become ‘disunited, and lose sight of their community’ and lapse into ‘a state of languor and obscurity’. </a:t>
            </a:r>
          </a:p>
          <a:p>
            <a:r>
              <a:rPr lang="en-GB" sz="2200" dirty="0"/>
              <a:t>Where citizens play no part in the affairs of state there can be no civic virtue. </a:t>
            </a:r>
          </a:p>
        </p:txBody>
      </p:sp>
    </p:spTree>
    <p:extLst>
      <p:ext uri="{BB962C8B-B14F-4D97-AF65-F5344CB8AC3E}">
        <p14:creationId xmlns:p14="http://schemas.microsoft.com/office/powerpoint/2010/main" val="251688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22B8E95-B9CF-4DEB-9BF8-4A9F3EE6AD92}"/>
              </a:ext>
            </a:extLst>
          </p:cNvPr>
          <p:cNvPicPr>
            <a:picLocks noChangeAspect="1"/>
          </p:cNvPicPr>
          <p:nvPr/>
        </p:nvPicPr>
        <p:blipFill>
          <a:blip r:embed="rId2"/>
          <a:stretch>
            <a:fillRect/>
          </a:stretch>
        </p:blipFill>
        <p:spPr>
          <a:xfrm>
            <a:off x="113414" y="4738577"/>
            <a:ext cx="3179135" cy="2119423"/>
          </a:xfrm>
          <a:prstGeom prst="rect">
            <a:avLst/>
          </a:prstGeom>
          <a:ln>
            <a:noFill/>
          </a:ln>
          <a:effectLst>
            <a:softEdge rad="112500"/>
          </a:effectLst>
        </p:spPr>
      </p:pic>
      <p:sp>
        <p:nvSpPr>
          <p:cNvPr id="2" name="Title 1"/>
          <p:cNvSpPr>
            <a:spLocks noGrp="1"/>
          </p:cNvSpPr>
          <p:nvPr>
            <p:ph type="title"/>
          </p:nvPr>
        </p:nvSpPr>
        <p:spPr>
          <a:xfrm>
            <a:off x="2231136" y="268432"/>
            <a:ext cx="7729728" cy="1188720"/>
          </a:xfrm>
        </p:spPr>
        <p:txBody>
          <a:bodyPr/>
          <a:lstStyle/>
          <a:p>
            <a:r>
              <a:rPr lang="en-GB" dirty="0"/>
              <a:t>hedonism</a:t>
            </a:r>
          </a:p>
        </p:txBody>
      </p:sp>
      <p:sp>
        <p:nvSpPr>
          <p:cNvPr id="3" name="Content Placeholder 2"/>
          <p:cNvSpPr>
            <a:spLocks noGrp="1"/>
          </p:cNvSpPr>
          <p:nvPr>
            <p:ph idx="1"/>
          </p:nvPr>
        </p:nvSpPr>
        <p:spPr>
          <a:xfrm>
            <a:off x="5768165" y="1967022"/>
            <a:ext cx="6262576" cy="4081733"/>
          </a:xfrm>
        </p:spPr>
        <p:txBody>
          <a:bodyPr>
            <a:normAutofit/>
          </a:bodyPr>
          <a:lstStyle/>
          <a:p>
            <a:pPr marL="0" indent="0">
              <a:buNone/>
            </a:pPr>
            <a:r>
              <a:rPr lang="en-GB" dirty="0"/>
              <a:t>‘</a:t>
            </a:r>
            <a:r>
              <a:rPr lang="en-GB" sz="2200" dirty="0"/>
              <a:t>polished and commercial nations have more wealth, and practise a greater variety of arts, than the rude: But the happiness of men, in all cases alike, consists in the blessings of a candid, an active, and strenuous mind.  And if we consider the state of society merely as that into which mankind are led by their propensities, as a state to be valued from its effect in preserving the species, in ripening their talents, and exciting their virtues, we need not enlarge our communities, in order to enjoy these advantages’.</a:t>
            </a:r>
          </a:p>
        </p:txBody>
      </p:sp>
      <p:sp>
        <p:nvSpPr>
          <p:cNvPr id="4" name="TextBox 3">
            <a:extLst>
              <a:ext uri="{FF2B5EF4-FFF2-40B4-BE49-F238E27FC236}">
                <a16:creationId xmlns:a16="http://schemas.microsoft.com/office/drawing/2014/main" id="{8A0487F9-E190-4516-B1B8-A2952F4EF7D2}"/>
              </a:ext>
            </a:extLst>
          </p:cNvPr>
          <p:cNvSpPr txBox="1"/>
          <p:nvPr/>
        </p:nvSpPr>
        <p:spPr>
          <a:xfrm>
            <a:off x="1063255" y="1967022"/>
            <a:ext cx="4242391" cy="3170099"/>
          </a:xfrm>
          <a:prstGeom prst="rect">
            <a:avLst/>
          </a:prstGeom>
          <a:noFill/>
        </p:spPr>
        <p:txBody>
          <a:bodyPr wrap="square" rtlCol="0">
            <a:spAutoFit/>
          </a:bodyPr>
          <a:lstStyle/>
          <a:p>
            <a:pPr marL="285750" indent="-285750">
              <a:buFont typeface="Arial" panose="020B0604020202020204" pitchFamily="34" charset="0"/>
              <a:buChar char="•"/>
            </a:pPr>
            <a:r>
              <a:rPr lang="en-GB" sz="2000" dirty="0"/>
              <a:t>Pursuit of luxury isn’t all bad – it’s had lots of positive effects. </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But in ‘polished’ societies it’s at risk of becoming a vice because it is ‘unsupported by personal elevation and virtue’.</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Wealth is not a key determinant of national happiness.</a:t>
            </a:r>
          </a:p>
        </p:txBody>
      </p:sp>
    </p:spTree>
    <p:extLst>
      <p:ext uri="{BB962C8B-B14F-4D97-AF65-F5344CB8AC3E}">
        <p14:creationId xmlns:p14="http://schemas.microsoft.com/office/powerpoint/2010/main" val="643392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4488F-2F65-AE48-807C-DAD443E7C0F2}"/>
              </a:ext>
            </a:extLst>
          </p:cNvPr>
          <p:cNvSpPr>
            <a:spLocks noGrp="1"/>
          </p:cNvSpPr>
          <p:nvPr>
            <p:ph type="title"/>
          </p:nvPr>
        </p:nvSpPr>
        <p:spPr/>
        <p:txBody>
          <a:bodyPr/>
          <a:lstStyle/>
          <a:p>
            <a:r>
              <a:rPr lang="en-US" dirty="0"/>
              <a:t>THE PARADOX OF PROGRESS</a:t>
            </a:r>
          </a:p>
        </p:txBody>
      </p:sp>
      <p:sp>
        <p:nvSpPr>
          <p:cNvPr id="3" name="Content Placeholder 2">
            <a:extLst>
              <a:ext uri="{FF2B5EF4-FFF2-40B4-BE49-F238E27FC236}">
                <a16:creationId xmlns:a16="http://schemas.microsoft.com/office/drawing/2014/main" id="{FEE85B3C-C8F5-1147-8D79-BB1811C0AF1C}"/>
              </a:ext>
            </a:extLst>
          </p:cNvPr>
          <p:cNvSpPr>
            <a:spLocks noGrp="1"/>
          </p:cNvSpPr>
          <p:nvPr>
            <p:ph idx="1"/>
          </p:nvPr>
        </p:nvSpPr>
        <p:spPr/>
        <p:txBody>
          <a:bodyPr>
            <a:normAutofit/>
          </a:bodyPr>
          <a:lstStyle/>
          <a:p>
            <a:r>
              <a:rPr lang="en-GB" sz="2200" dirty="0"/>
              <a:t>On the one hand, commercial society is the result of the human desire for improvement and progress; but on the other hand, it is simultaneously undermining civilisation.</a:t>
            </a:r>
          </a:p>
          <a:p>
            <a:r>
              <a:rPr lang="en-GB" sz="2200" dirty="0"/>
              <a:t>Progression or retrogression? </a:t>
            </a:r>
            <a:endParaRPr lang="en-US" sz="2200" dirty="0"/>
          </a:p>
        </p:txBody>
      </p:sp>
    </p:spTree>
    <p:extLst>
      <p:ext uri="{BB962C8B-B14F-4D97-AF65-F5344CB8AC3E}">
        <p14:creationId xmlns:p14="http://schemas.microsoft.com/office/powerpoint/2010/main" val="3997464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E8EB1-49E6-0A4E-9FEA-5F91B707711C}"/>
              </a:ext>
            </a:extLst>
          </p:cNvPr>
          <p:cNvSpPr>
            <a:spLocks noGrp="1"/>
          </p:cNvSpPr>
          <p:nvPr>
            <p:ph type="title"/>
          </p:nvPr>
        </p:nvSpPr>
        <p:spPr>
          <a:xfrm>
            <a:off x="2231136" y="378284"/>
            <a:ext cx="7729728" cy="1188720"/>
          </a:xfrm>
        </p:spPr>
        <p:txBody>
          <a:bodyPr/>
          <a:lstStyle/>
          <a:p>
            <a:r>
              <a:rPr lang="en-US" dirty="0"/>
              <a:t>criteria</a:t>
            </a:r>
          </a:p>
        </p:txBody>
      </p:sp>
      <p:sp>
        <p:nvSpPr>
          <p:cNvPr id="3" name="Content Placeholder 2">
            <a:extLst>
              <a:ext uri="{FF2B5EF4-FFF2-40B4-BE49-F238E27FC236}">
                <a16:creationId xmlns:a16="http://schemas.microsoft.com/office/drawing/2014/main" id="{4664B3CF-795A-F044-90F5-E9669BE0578A}"/>
              </a:ext>
            </a:extLst>
          </p:cNvPr>
          <p:cNvSpPr>
            <a:spLocks noGrp="1"/>
          </p:cNvSpPr>
          <p:nvPr>
            <p:ph idx="1"/>
          </p:nvPr>
        </p:nvSpPr>
        <p:spPr>
          <a:xfrm>
            <a:off x="765312" y="1798386"/>
            <a:ext cx="5486401" cy="4452730"/>
          </a:xfrm>
        </p:spPr>
        <p:txBody>
          <a:bodyPr>
            <a:noAutofit/>
          </a:bodyPr>
          <a:lstStyle/>
          <a:p>
            <a:r>
              <a:rPr lang="en-GB" sz="2000" dirty="0"/>
              <a:t>Essays will be marked against the university marking scale (</a:t>
            </a:r>
            <a:r>
              <a:rPr lang="en-GB" sz="2000" dirty="0">
                <a:hlinkClick r:id="rId2"/>
              </a:rPr>
              <a:t>https://warwick.ac.uk/fac/arts/history/students/assessment/marking/)</a:t>
            </a:r>
            <a:endParaRPr lang="en-GB" sz="2000" dirty="0"/>
          </a:p>
          <a:p>
            <a:r>
              <a:rPr lang="en-GB" sz="2000" dirty="0"/>
              <a:t>They will therefore be marked for evidence of some of the following: </a:t>
            </a:r>
          </a:p>
          <a:p>
            <a:pPr>
              <a:buFontTx/>
              <a:buChar char="-"/>
            </a:pPr>
            <a:r>
              <a:rPr lang="en-GB" sz="2000" dirty="0"/>
              <a:t>clarity and sophistication of argument and/or interpretation; </a:t>
            </a:r>
          </a:p>
          <a:p>
            <a:pPr>
              <a:buFontTx/>
              <a:buChar char="-"/>
            </a:pPr>
            <a:r>
              <a:rPr lang="en-GB" sz="2000" dirty="0"/>
              <a:t>evidence of sound understanding of primary texts; </a:t>
            </a:r>
          </a:p>
          <a:p>
            <a:pPr>
              <a:buFontTx/>
              <a:buChar char="-"/>
            </a:pPr>
            <a:r>
              <a:rPr lang="en-GB" sz="2000" dirty="0"/>
              <a:t>evidence of understanding those texts in their context; </a:t>
            </a:r>
          </a:p>
          <a:p>
            <a:pPr>
              <a:buFontTx/>
              <a:buChar char="-"/>
            </a:pPr>
            <a:r>
              <a:rPr lang="en-GB" sz="2000" dirty="0"/>
              <a:t>and evidence of originality in thinking about the ideas and commitments of the authors studied. </a:t>
            </a:r>
          </a:p>
        </p:txBody>
      </p:sp>
      <p:sp>
        <p:nvSpPr>
          <p:cNvPr id="4" name="TextBox 3">
            <a:extLst>
              <a:ext uri="{FF2B5EF4-FFF2-40B4-BE49-F238E27FC236}">
                <a16:creationId xmlns:a16="http://schemas.microsoft.com/office/drawing/2014/main" id="{E9A53678-9E12-724D-9369-5C65166B7AD3}"/>
              </a:ext>
            </a:extLst>
          </p:cNvPr>
          <p:cNvSpPr txBox="1"/>
          <p:nvPr/>
        </p:nvSpPr>
        <p:spPr>
          <a:xfrm>
            <a:off x="6520070" y="1798386"/>
            <a:ext cx="5039140" cy="4093428"/>
          </a:xfrm>
          <a:prstGeom prst="rect">
            <a:avLst/>
          </a:prstGeom>
          <a:noFill/>
        </p:spPr>
        <p:txBody>
          <a:bodyPr wrap="square" rtlCol="0">
            <a:spAutoFit/>
          </a:bodyPr>
          <a:lstStyle/>
          <a:p>
            <a:pPr marL="285750" indent="-285750">
              <a:buFont typeface="Arial" panose="020B0604020202020204" pitchFamily="34" charset="0"/>
              <a:buChar char="•"/>
            </a:pPr>
            <a:r>
              <a:rPr lang="en-GB" sz="2000" dirty="0"/>
              <a:t>Secondary texts may be used to support the arguments, but the main focus should be on the primary texts/sources.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Make sure that your bibliography and reference are in line with the department style guidelines. This is, essentially, MHRA (NOT Harvard). The MHRA guidelines are incredibly detailed, and cover almost every form of reference you can think of! You can find them online on this link: </a:t>
            </a:r>
            <a:r>
              <a:rPr lang="en-GB" sz="2000" dirty="0">
                <a:hlinkClick r:id="rId3"/>
              </a:rPr>
              <a:t>http://www.mhra.org.uk/pdf/MHRA-Style-Guide-3rd-Edn.pd</a:t>
            </a:r>
            <a:r>
              <a:rPr lang="en-GB" sz="2000" dirty="0"/>
              <a:t>f</a:t>
            </a:r>
          </a:p>
        </p:txBody>
      </p:sp>
    </p:spTree>
    <p:extLst>
      <p:ext uri="{BB962C8B-B14F-4D97-AF65-F5344CB8AC3E}">
        <p14:creationId xmlns:p14="http://schemas.microsoft.com/office/powerpoint/2010/main" val="26142903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53AB233C-771F-422E-9FA6-35E812C3F4CF}"/>
              </a:ext>
            </a:extLst>
          </p:cNvPr>
          <p:cNvPicPr>
            <a:picLocks noChangeAspect="1"/>
          </p:cNvPicPr>
          <p:nvPr/>
        </p:nvPicPr>
        <p:blipFill>
          <a:blip r:embed="rId2"/>
          <a:stretch>
            <a:fillRect/>
          </a:stretch>
        </p:blipFill>
        <p:spPr>
          <a:xfrm>
            <a:off x="0" y="0"/>
            <a:ext cx="5585496" cy="6858000"/>
          </a:xfrm>
          <a:prstGeom prst="rect">
            <a:avLst/>
          </a:prstGeom>
        </p:spPr>
      </p:pic>
      <p:sp>
        <p:nvSpPr>
          <p:cNvPr id="2" name="Title 1">
            <a:extLst>
              <a:ext uri="{FF2B5EF4-FFF2-40B4-BE49-F238E27FC236}">
                <a16:creationId xmlns:a16="http://schemas.microsoft.com/office/drawing/2014/main" id="{FD595615-362B-B548-BF1F-757976B10250}"/>
              </a:ext>
            </a:extLst>
          </p:cNvPr>
          <p:cNvSpPr>
            <a:spLocks noGrp="1"/>
          </p:cNvSpPr>
          <p:nvPr>
            <p:ph type="title"/>
          </p:nvPr>
        </p:nvSpPr>
        <p:spPr>
          <a:xfrm>
            <a:off x="4059936" y="331351"/>
            <a:ext cx="7729728" cy="1188720"/>
          </a:xfrm>
        </p:spPr>
        <p:txBody>
          <a:bodyPr>
            <a:normAutofit/>
          </a:bodyPr>
          <a:lstStyle/>
          <a:p>
            <a:r>
              <a:rPr lang="en-US" dirty="0"/>
              <a:t>Mary Wollstonecraft: </a:t>
            </a:r>
            <a:r>
              <a:rPr lang="en-US" i="1" dirty="0"/>
              <a:t>A vindication of the rights of woman </a:t>
            </a:r>
            <a:r>
              <a:rPr lang="en-US" dirty="0"/>
              <a:t>(1792)</a:t>
            </a:r>
          </a:p>
        </p:txBody>
      </p:sp>
      <p:sp>
        <p:nvSpPr>
          <p:cNvPr id="3" name="Content Placeholder 2">
            <a:extLst>
              <a:ext uri="{FF2B5EF4-FFF2-40B4-BE49-F238E27FC236}">
                <a16:creationId xmlns:a16="http://schemas.microsoft.com/office/drawing/2014/main" id="{1027DA04-0740-0641-AE52-D73D00B8067F}"/>
              </a:ext>
            </a:extLst>
          </p:cNvPr>
          <p:cNvSpPr>
            <a:spLocks noGrp="1"/>
          </p:cNvSpPr>
          <p:nvPr>
            <p:ph idx="1"/>
          </p:nvPr>
        </p:nvSpPr>
        <p:spPr>
          <a:xfrm>
            <a:off x="5818491" y="2638044"/>
            <a:ext cx="5738178" cy="3101983"/>
          </a:xfrm>
        </p:spPr>
        <p:txBody>
          <a:bodyPr/>
          <a:lstStyle/>
          <a:p>
            <a:pPr marL="0" indent="0">
              <a:buNone/>
            </a:pPr>
            <a:r>
              <a:rPr lang="en-GB" sz="2400" dirty="0"/>
              <a:t>An argument for the rights of woman? </a:t>
            </a:r>
          </a:p>
          <a:p>
            <a:pPr marL="0" indent="0">
              <a:buNone/>
            </a:pPr>
            <a:r>
              <a:rPr lang="en-GB" sz="2400" dirty="0"/>
              <a:t>Or a contribution to the critique of society?</a:t>
            </a:r>
          </a:p>
          <a:p>
            <a:endParaRPr lang="en-US" dirty="0"/>
          </a:p>
        </p:txBody>
      </p:sp>
    </p:spTree>
    <p:extLst>
      <p:ext uri="{BB962C8B-B14F-4D97-AF65-F5344CB8AC3E}">
        <p14:creationId xmlns:p14="http://schemas.microsoft.com/office/powerpoint/2010/main" val="3197243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56BF4-430F-45C1-A2F5-F7CCEFE2ECDA}"/>
              </a:ext>
            </a:extLst>
          </p:cNvPr>
          <p:cNvSpPr>
            <a:spLocks noGrp="1"/>
          </p:cNvSpPr>
          <p:nvPr>
            <p:ph type="title"/>
          </p:nvPr>
        </p:nvSpPr>
        <p:spPr>
          <a:xfrm>
            <a:off x="2231136" y="709511"/>
            <a:ext cx="7729728" cy="1188720"/>
          </a:xfrm>
        </p:spPr>
        <p:txBody>
          <a:bodyPr/>
          <a:lstStyle/>
          <a:p>
            <a:r>
              <a:rPr lang="en-GB" dirty="0"/>
              <a:t>Critique of the social in </a:t>
            </a:r>
            <a:r>
              <a:rPr lang="en-GB" dirty="0" err="1"/>
              <a:t>wollstonecraft</a:t>
            </a:r>
            <a:endParaRPr lang="en-GB" dirty="0"/>
          </a:p>
        </p:txBody>
      </p:sp>
      <p:sp>
        <p:nvSpPr>
          <p:cNvPr id="3" name="Content Placeholder 2">
            <a:extLst>
              <a:ext uri="{FF2B5EF4-FFF2-40B4-BE49-F238E27FC236}">
                <a16:creationId xmlns:a16="http://schemas.microsoft.com/office/drawing/2014/main" id="{A6D49961-81EE-4FFC-A1CD-14FAE7AC390C}"/>
              </a:ext>
            </a:extLst>
          </p:cNvPr>
          <p:cNvSpPr>
            <a:spLocks noGrp="1"/>
          </p:cNvSpPr>
          <p:nvPr>
            <p:ph idx="1"/>
          </p:nvPr>
        </p:nvSpPr>
        <p:spPr>
          <a:xfrm>
            <a:off x="689416" y="2638044"/>
            <a:ext cx="5668855" cy="3101983"/>
          </a:xfrm>
        </p:spPr>
        <p:txBody>
          <a:bodyPr/>
          <a:lstStyle/>
          <a:p>
            <a:pPr marL="0" indent="0">
              <a:buNone/>
            </a:pPr>
            <a:r>
              <a:rPr lang="en-GB" sz="2200" dirty="0"/>
              <a:t>Critique of:</a:t>
            </a:r>
          </a:p>
          <a:p>
            <a:r>
              <a:rPr lang="en-GB" sz="2200" dirty="0"/>
              <a:t>Kings (Oxford Wold Classics ed, p. 80)</a:t>
            </a:r>
          </a:p>
          <a:p>
            <a:r>
              <a:rPr lang="en-GB" sz="2200" dirty="0"/>
              <a:t>Standing Armies and Sailors  (p. 81)</a:t>
            </a:r>
          </a:p>
          <a:p>
            <a:r>
              <a:rPr lang="en-GB" sz="2200" dirty="0"/>
              <a:t>Clergy (p. 82)</a:t>
            </a:r>
          </a:p>
          <a:p>
            <a:r>
              <a:rPr lang="en-GB" sz="2200" dirty="0"/>
              <a:t>Every man is in some degree formed by his profession  (p. 82)</a:t>
            </a:r>
          </a:p>
          <a:p>
            <a:endParaRPr lang="en-GB" dirty="0"/>
          </a:p>
        </p:txBody>
      </p:sp>
      <p:sp>
        <p:nvSpPr>
          <p:cNvPr id="4" name="TextBox 3">
            <a:extLst>
              <a:ext uri="{FF2B5EF4-FFF2-40B4-BE49-F238E27FC236}">
                <a16:creationId xmlns:a16="http://schemas.microsoft.com/office/drawing/2014/main" id="{7937165F-FCB5-4C26-B44B-669F504B41E9}"/>
              </a:ext>
            </a:extLst>
          </p:cNvPr>
          <p:cNvSpPr txBox="1"/>
          <p:nvPr/>
        </p:nvSpPr>
        <p:spPr>
          <a:xfrm>
            <a:off x="6485860" y="2434857"/>
            <a:ext cx="5016724" cy="2800767"/>
          </a:xfrm>
          <a:prstGeom prst="rect">
            <a:avLst/>
          </a:prstGeom>
          <a:noFill/>
        </p:spPr>
        <p:txBody>
          <a:bodyPr wrap="square" rtlCol="0">
            <a:spAutoFit/>
          </a:bodyPr>
          <a:lstStyle/>
          <a:p>
            <a:r>
              <a:rPr lang="en-GB" sz="2200" dirty="0"/>
              <a:t>‘It may be made a question, whether they (the bulk of the people in Europe) have acquired any virtues in exchange for innocence, equivalent to the misery produced by the vices that have been plastered over unsightly ignorance, and the freedom which has been bartered for splendid slavery’. </a:t>
            </a:r>
          </a:p>
        </p:txBody>
      </p:sp>
    </p:spTree>
    <p:extLst>
      <p:ext uri="{BB962C8B-B14F-4D97-AF65-F5344CB8AC3E}">
        <p14:creationId xmlns:p14="http://schemas.microsoft.com/office/powerpoint/2010/main" val="3537893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A9B1B-1FF3-4005-8A45-D61916586E68}"/>
              </a:ext>
            </a:extLst>
          </p:cNvPr>
          <p:cNvSpPr>
            <a:spLocks noGrp="1"/>
          </p:cNvSpPr>
          <p:nvPr>
            <p:ph type="title"/>
          </p:nvPr>
        </p:nvSpPr>
        <p:spPr/>
        <p:txBody>
          <a:bodyPr/>
          <a:lstStyle/>
          <a:p>
            <a:r>
              <a:rPr lang="en-GB" dirty="0"/>
              <a:t>ON SOCIAL CONSTRUCTION</a:t>
            </a:r>
          </a:p>
        </p:txBody>
      </p:sp>
      <p:sp>
        <p:nvSpPr>
          <p:cNvPr id="3" name="Content Placeholder 2">
            <a:extLst>
              <a:ext uri="{FF2B5EF4-FFF2-40B4-BE49-F238E27FC236}">
                <a16:creationId xmlns:a16="http://schemas.microsoft.com/office/drawing/2014/main" id="{9996D9C1-BF4B-4CB3-83C0-92B21651FBD8}"/>
              </a:ext>
            </a:extLst>
          </p:cNvPr>
          <p:cNvSpPr>
            <a:spLocks noGrp="1"/>
          </p:cNvSpPr>
          <p:nvPr>
            <p:ph idx="1"/>
          </p:nvPr>
        </p:nvSpPr>
        <p:spPr/>
        <p:txBody>
          <a:bodyPr/>
          <a:lstStyle/>
          <a:p>
            <a:pPr marL="0" indent="0">
              <a:buNone/>
            </a:pPr>
            <a:r>
              <a:rPr lang="en-GB" sz="2200" dirty="0"/>
              <a:t>‘Women in general, as well as the rich of both sexes, have acquired all the follies and vices of civilisation, and missed the useful fruit. Their senses are inflamed, and their understandings neglected, consequently they become the prey of their senses, delicately termed sensibility, and are blown about by every momentary gust of feeling’ (p. 131).</a:t>
            </a:r>
          </a:p>
          <a:p>
            <a:endParaRPr lang="en-GB" dirty="0"/>
          </a:p>
        </p:txBody>
      </p:sp>
    </p:spTree>
    <p:extLst>
      <p:ext uri="{BB962C8B-B14F-4D97-AF65-F5344CB8AC3E}">
        <p14:creationId xmlns:p14="http://schemas.microsoft.com/office/powerpoint/2010/main" val="1607285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3073E-2E79-AD49-8E1B-06C559566CAC}"/>
              </a:ext>
            </a:extLst>
          </p:cNvPr>
          <p:cNvSpPr>
            <a:spLocks noGrp="1"/>
          </p:cNvSpPr>
          <p:nvPr>
            <p:ph type="title"/>
          </p:nvPr>
        </p:nvSpPr>
        <p:spPr>
          <a:xfrm>
            <a:off x="2231136" y="428244"/>
            <a:ext cx="7729728" cy="1188720"/>
          </a:xfrm>
        </p:spPr>
        <p:txBody>
          <a:bodyPr/>
          <a:lstStyle/>
          <a:p>
            <a:r>
              <a:rPr lang="en-US" dirty="0"/>
              <a:t>overlap</a:t>
            </a:r>
          </a:p>
        </p:txBody>
      </p:sp>
      <p:sp>
        <p:nvSpPr>
          <p:cNvPr id="3" name="Content Placeholder 2">
            <a:extLst>
              <a:ext uri="{FF2B5EF4-FFF2-40B4-BE49-F238E27FC236}">
                <a16:creationId xmlns:a16="http://schemas.microsoft.com/office/drawing/2014/main" id="{5C03059F-55C5-9B4E-948F-AB1AA040F4AB}"/>
              </a:ext>
            </a:extLst>
          </p:cNvPr>
          <p:cNvSpPr>
            <a:spLocks noGrp="1"/>
          </p:cNvSpPr>
          <p:nvPr>
            <p:ph idx="1"/>
          </p:nvPr>
        </p:nvSpPr>
        <p:spPr>
          <a:xfrm>
            <a:off x="1978682" y="1878008"/>
            <a:ext cx="8887968" cy="3101983"/>
          </a:xfrm>
        </p:spPr>
        <p:txBody>
          <a:bodyPr>
            <a:noAutofit/>
          </a:bodyPr>
          <a:lstStyle/>
          <a:p>
            <a:r>
              <a:rPr lang="en-US" dirty="0"/>
              <a:t>The department guidelines state that essay and exam answers should not ‘include any significant amount of material already presented in ANY assessed work’. </a:t>
            </a:r>
          </a:p>
          <a:p>
            <a:endParaRPr lang="en-US" dirty="0"/>
          </a:p>
          <a:p>
            <a:r>
              <a:rPr lang="en-US" dirty="0"/>
              <a:t>However, you ARE allowed to build on one of your formative essays in the long, essay, if you would like to. </a:t>
            </a:r>
          </a:p>
          <a:p>
            <a:endParaRPr lang="en-GB" dirty="0"/>
          </a:p>
          <a:p>
            <a:r>
              <a:rPr lang="en-GB" dirty="0"/>
              <a:t>But do bear in mind that you will need to avoid replicating material from your long essay either in essays for other modules or the exam. You could write an essay and answer an exam question on the same writer, provided you address different aspects of their thought/different issues. </a:t>
            </a:r>
          </a:p>
          <a:p>
            <a:endParaRPr lang="en-GB" dirty="0"/>
          </a:p>
          <a:p>
            <a:r>
              <a:rPr lang="en-GB" dirty="0"/>
              <a:t>What counts as a ‘significant amount of material’ is clearly a judgement call. So use your common sense – the overlap rule is there simply in order to prevent people replicating the same essay/material over and over again in different assessments and modules!</a:t>
            </a:r>
          </a:p>
        </p:txBody>
      </p:sp>
    </p:spTree>
    <p:extLst>
      <p:ext uri="{BB962C8B-B14F-4D97-AF65-F5344CB8AC3E}">
        <p14:creationId xmlns:p14="http://schemas.microsoft.com/office/powerpoint/2010/main" val="1307160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172F6-00B2-C34E-B0DE-A194767D5585}"/>
              </a:ext>
            </a:extLst>
          </p:cNvPr>
          <p:cNvSpPr>
            <a:spLocks noGrp="1"/>
          </p:cNvSpPr>
          <p:nvPr>
            <p:ph type="title"/>
          </p:nvPr>
        </p:nvSpPr>
        <p:spPr>
          <a:xfrm>
            <a:off x="2231136" y="418040"/>
            <a:ext cx="7729728" cy="1188720"/>
          </a:xfrm>
        </p:spPr>
        <p:txBody>
          <a:bodyPr/>
          <a:lstStyle/>
          <a:p>
            <a:r>
              <a:rPr lang="en-US" dirty="0"/>
              <a:t>A good essay question…</a:t>
            </a:r>
          </a:p>
        </p:txBody>
      </p:sp>
    </p:spTree>
    <p:extLst>
      <p:ext uri="{BB962C8B-B14F-4D97-AF65-F5344CB8AC3E}">
        <p14:creationId xmlns:p14="http://schemas.microsoft.com/office/powerpoint/2010/main" val="1139369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FAF12-D5C8-4B48-B3B4-BE0BEEA2CCFB}"/>
              </a:ext>
            </a:extLst>
          </p:cNvPr>
          <p:cNvSpPr>
            <a:spLocks noGrp="1"/>
          </p:cNvSpPr>
          <p:nvPr>
            <p:ph type="title"/>
          </p:nvPr>
        </p:nvSpPr>
        <p:spPr>
          <a:xfrm>
            <a:off x="2231136" y="523613"/>
            <a:ext cx="7729728" cy="1188720"/>
          </a:xfrm>
        </p:spPr>
        <p:txBody>
          <a:bodyPr/>
          <a:lstStyle/>
          <a:p>
            <a:r>
              <a:rPr lang="en-US" dirty="0"/>
              <a:t>Is Well-defined and focused</a:t>
            </a:r>
          </a:p>
        </p:txBody>
      </p:sp>
      <p:sp>
        <p:nvSpPr>
          <p:cNvPr id="4" name="Content Placeholder 2">
            <a:extLst>
              <a:ext uri="{FF2B5EF4-FFF2-40B4-BE49-F238E27FC236}">
                <a16:creationId xmlns:a16="http://schemas.microsoft.com/office/drawing/2014/main" id="{7924BD72-C46D-4548-9EE1-E74EA9F10C63}"/>
              </a:ext>
            </a:extLst>
          </p:cNvPr>
          <p:cNvSpPr>
            <a:spLocks noGrp="1"/>
          </p:cNvSpPr>
          <p:nvPr>
            <p:ph idx="1"/>
          </p:nvPr>
        </p:nvSpPr>
        <p:spPr>
          <a:xfrm>
            <a:off x="2231136" y="2494723"/>
            <a:ext cx="7729728" cy="3603114"/>
          </a:xfrm>
        </p:spPr>
        <p:txBody>
          <a:bodyPr/>
          <a:lstStyle/>
          <a:p>
            <a:r>
              <a:rPr lang="en-US" sz="2200" dirty="0"/>
              <a:t>i.e. enough scope for 4,500 words, but not SO broad that you can’t hope to manage adequate coverage in that word count.</a:t>
            </a:r>
          </a:p>
          <a:p>
            <a:pPr marL="0" indent="0">
              <a:buNone/>
            </a:pPr>
            <a:endParaRPr lang="en-US" sz="2200" dirty="0"/>
          </a:p>
          <a:p>
            <a:r>
              <a:rPr lang="en-US" sz="2200" dirty="0"/>
              <a:t>So, ‘All Romantic writers engaged with the self through nature. Discuss’ isn’t great – because clearly you can’t hope to discuss ALL Romantic writers in 4,500 words! This could be nuanced to focus on specific writers, or a specific part of the Romantic movement (British, German etc.)</a:t>
            </a:r>
          </a:p>
          <a:p>
            <a:endParaRPr lang="en-US" dirty="0"/>
          </a:p>
        </p:txBody>
      </p:sp>
    </p:spTree>
    <p:extLst>
      <p:ext uri="{BB962C8B-B14F-4D97-AF65-F5344CB8AC3E}">
        <p14:creationId xmlns:p14="http://schemas.microsoft.com/office/powerpoint/2010/main" val="3528353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6B3A3-F1CD-1440-844F-4F09852E535B}"/>
              </a:ext>
            </a:extLst>
          </p:cNvPr>
          <p:cNvSpPr>
            <a:spLocks noGrp="1"/>
          </p:cNvSpPr>
          <p:nvPr>
            <p:ph type="title"/>
          </p:nvPr>
        </p:nvSpPr>
        <p:spPr>
          <a:xfrm>
            <a:off x="2231136" y="656578"/>
            <a:ext cx="7729728" cy="1188720"/>
          </a:xfrm>
        </p:spPr>
        <p:txBody>
          <a:bodyPr/>
          <a:lstStyle/>
          <a:p>
            <a:r>
              <a:rPr lang="en-US" dirty="0"/>
              <a:t>Enables you to show analytical and critical skills</a:t>
            </a:r>
          </a:p>
        </p:txBody>
      </p:sp>
      <p:sp>
        <p:nvSpPr>
          <p:cNvPr id="3" name="Content Placeholder 2">
            <a:extLst>
              <a:ext uri="{FF2B5EF4-FFF2-40B4-BE49-F238E27FC236}">
                <a16:creationId xmlns:a16="http://schemas.microsoft.com/office/drawing/2014/main" id="{B8180028-A12D-5640-B5D4-A4C3707E6353}"/>
              </a:ext>
            </a:extLst>
          </p:cNvPr>
          <p:cNvSpPr>
            <a:spLocks noGrp="1"/>
          </p:cNvSpPr>
          <p:nvPr>
            <p:ph idx="1"/>
          </p:nvPr>
        </p:nvSpPr>
        <p:spPr>
          <a:xfrm>
            <a:off x="2231136" y="2459139"/>
            <a:ext cx="7729728" cy="3941660"/>
          </a:xfrm>
        </p:spPr>
        <p:txBody>
          <a:bodyPr>
            <a:normAutofit/>
          </a:bodyPr>
          <a:lstStyle/>
          <a:p>
            <a:r>
              <a:rPr lang="en-US" sz="2200" dirty="0"/>
              <a:t>i.e. is not just descriptive</a:t>
            </a:r>
          </a:p>
          <a:p>
            <a:endParaRPr lang="en-US" sz="2200" dirty="0"/>
          </a:p>
          <a:p>
            <a:r>
              <a:rPr lang="en-US" sz="2200" dirty="0"/>
              <a:t>So ‘How coherent and convincing is Rousseau’s claim that mankind must be ‘forced to be free’? is better than ‘What is Rousseau’s theory of freedom’?</a:t>
            </a:r>
          </a:p>
          <a:p>
            <a:endParaRPr lang="en-US" sz="2200" dirty="0"/>
          </a:p>
          <a:p>
            <a:r>
              <a:rPr lang="en-US" sz="2200" dirty="0"/>
              <a:t>The first allows you to </a:t>
            </a:r>
            <a:r>
              <a:rPr lang="en-US" sz="2200" dirty="0" err="1"/>
              <a:t>analyse</a:t>
            </a:r>
            <a:r>
              <a:rPr lang="en-US" sz="2200" dirty="0"/>
              <a:t> Rousseau’s arguments – are they coherent? Are they convincing? – the second just to describe what they are. </a:t>
            </a:r>
          </a:p>
          <a:p>
            <a:endParaRPr lang="en-US" dirty="0"/>
          </a:p>
        </p:txBody>
      </p:sp>
    </p:spTree>
    <p:extLst>
      <p:ext uri="{BB962C8B-B14F-4D97-AF65-F5344CB8AC3E}">
        <p14:creationId xmlns:p14="http://schemas.microsoft.com/office/powerpoint/2010/main" val="3709886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54E22-1B16-F145-AFC5-DA3D9D9A9BE3}"/>
              </a:ext>
            </a:extLst>
          </p:cNvPr>
          <p:cNvSpPr>
            <a:spLocks noGrp="1"/>
          </p:cNvSpPr>
          <p:nvPr>
            <p:ph type="title"/>
          </p:nvPr>
        </p:nvSpPr>
        <p:spPr>
          <a:xfrm>
            <a:off x="2231136" y="596944"/>
            <a:ext cx="7729728" cy="1188720"/>
          </a:xfrm>
        </p:spPr>
        <p:txBody>
          <a:bodyPr/>
          <a:lstStyle/>
          <a:p>
            <a:r>
              <a:rPr lang="en-US" dirty="0"/>
              <a:t>Is possible for you to answer</a:t>
            </a:r>
          </a:p>
        </p:txBody>
      </p:sp>
      <p:sp>
        <p:nvSpPr>
          <p:cNvPr id="3" name="Content Placeholder 2">
            <a:extLst>
              <a:ext uri="{FF2B5EF4-FFF2-40B4-BE49-F238E27FC236}">
                <a16:creationId xmlns:a16="http://schemas.microsoft.com/office/drawing/2014/main" id="{338C03FB-2810-7A41-B1D2-E1AAC47A4BAB}"/>
              </a:ext>
            </a:extLst>
          </p:cNvPr>
          <p:cNvSpPr>
            <a:spLocks noGrp="1"/>
          </p:cNvSpPr>
          <p:nvPr>
            <p:ph idx="1"/>
          </p:nvPr>
        </p:nvSpPr>
        <p:spPr/>
        <p:txBody>
          <a:bodyPr/>
          <a:lstStyle/>
          <a:p>
            <a:r>
              <a:rPr lang="en-US" sz="2200" dirty="0"/>
              <a:t>i.e. doesn’t rely on you making any claims that you can’t substantiate with evidence</a:t>
            </a:r>
          </a:p>
          <a:p>
            <a:endParaRPr lang="en-US" sz="2200" dirty="0"/>
          </a:p>
          <a:p>
            <a:r>
              <a:rPr lang="en-US" sz="2200" dirty="0"/>
              <a:t>So, ‘To what extent were William Godwin’s views the product of his non-conformism?’ is problematic, because you can’t really evidence what it was that motivated Godwin (you’re not his psychologist, after all!). </a:t>
            </a:r>
          </a:p>
          <a:p>
            <a:endParaRPr lang="en-US" dirty="0"/>
          </a:p>
        </p:txBody>
      </p:sp>
    </p:spTree>
    <p:extLst>
      <p:ext uri="{BB962C8B-B14F-4D97-AF65-F5344CB8AC3E}">
        <p14:creationId xmlns:p14="http://schemas.microsoft.com/office/powerpoint/2010/main" val="2746486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C0B66-E752-8B42-A29D-9B2FBEA4F2F3}"/>
              </a:ext>
            </a:extLst>
          </p:cNvPr>
          <p:cNvSpPr>
            <a:spLocks noGrp="1"/>
          </p:cNvSpPr>
          <p:nvPr>
            <p:ph type="title"/>
          </p:nvPr>
        </p:nvSpPr>
        <p:spPr>
          <a:xfrm>
            <a:off x="2231136" y="523613"/>
            <a:ext cx="7729728" cy="1188720"/>
          </a:xfrm>
        </p:spPr>
        <p:txBody>
          <a:bodyPr/>
          <a:lstStyle/>
          <a:p>
            <a:r>
              <a:rPr lang="en-US" dirty="0"/>
              <a:t>Is something you are interested in!</a:t>
            </a:r>
          </a:p>
        </p:txBody>
      </p:sp>
      <p:sp>
        <p:nvSpPr>
          <p:cNvPr id="3" name="Content Placeholder 2">
            <a:extLst>
              <a:ext uri="{FF2B5EF4-FFF2-40B4-BE49-F238E27FC236}">
                <a16:creationId xmlns:a16="http://schemas.microsoft.com/office/drawing/2014/main" id="{1C662E2E-5504-0F49-B2F8-5022F6B96F36}"/>
              </a:ext>
            </a:extLst>
          </p:cNvPr>
          <p:cNvSpPr>
            <a:spLocks noGrp="1"/>
          </p:cNvSpPr>
          <p:nvPr>
            <p:ph idx="1"/>
          </p:nvPr>
        </p:nvSpPr>
        <p:spPr>
          <a:xfrm>
            <a:off x="2231136" y="2210662"/>
            <a:ext cx="7729728" cy="3101983"/>
          </a:xfrm>
        </p:spPr>
        <p:txBody>
          <a:bodyPr>
            <a:noAutofit/>
          </a:bodyPr>
          <a:lstStyle/>
          <a:p>
            <a:r>
              <a:rPr lang="en-US" sz="2000" dirty="0"/>
              <a:t>This is a great opportunity for you to focus on an particular text/author/theme that has really grabbed you during the course. It really is very open, so if there is a text/source we haven’t studied (but that is relevant to the scope of the module) then you are welcome to write on that. </a:t>
            </a:r>
          </a:p>
          <a:p>
            <a:endParaRPr lang="en-US" sz="2000" dirty="0"/>
          </a:p>
          <a:p>
            <a:r>
              <a:rPr lang="en-US" sz="2000" dirty="0"/>
              <a:t>It’s also good practice for dissertation writing, when you will be expected to define a research topic and title of your own. </a:t>
            </a:r>
          </a:p>
          <a:p>
            <a:endParaRPr lang="en-US" sz="2000" dirty="0"/>
          </a:p>
          <a:p>
            <a:r>
              <a:rPr lang="en-US" sz="2000" dirty="0"/>
              <a:t>And the first step away from always being reactive/responding to a question to setting the agenda for yourself. </a:t>
            </a:r>
          </a:p>
        </p:txBody>
      </p:sp>
    </p:spTree>
    <p:extLst>
      <p:ext uri="{BB962C8B-B14F-4D97-AF65-F5344CB8AC3E}">
        <p14:creationId xmlns:p14="http://schemas.microsoft.com/office/powerpoint/2010/main" val="133701527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3979</TotalTime>
  <Words>2971</Words>
  <Application>Microsoft Office PowerPoint</Application>
  <PresentationFormat>Widescreen</PresentationFormat>
  <Paragraphs>181</Paragraphs>
  <Slides>32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Gill Sans MT</vt:lpstr>
      <vt:lpstr>Parcel</vt:lpstr>
      <vt:lpstr>The critique of the social</vt:lpstr>
      <vt:lpstr>The long essay</vt:lpstr>
      <vt:lpstr>criteria</vt:lpstr>
      <vt:lpstr>overlap</vt:lpstr>
      <vt:lpstr>A good essay question…</vt:lpstr>
      <vt:lpstr>Is Well-defined and focused</vt:lpstr>
      <vt:lpstr>Enables you to show analytical and critical skills</vt:lpstr>
      <vt:lpstr>Is possible for you to answer</vt:lpstr>
      <vt:lpstr>Is something you are interested in!</vt:lpstr>
      <vt:lpstr>Writing ‘historically’</vt:lpstr>
      <vt:lpstr>So for example...</vt:lpstr>
      <vt:lpstr>The critique of the social</vt:lpstr>
      <vt:lpstr>Which comes First: the social?</vt:lpstr>
      <vt:lpstr>…Or the critique?</vt:lpstr>
      <vt:lpstr>Enlightenment ‘optimism’</vt:lpstr>
      <vt:lpstr>Enlightenment critiques</vt:lpstr>
      <vt:lpstr>Rousseau and the three discourses</vt:lpstr>
      <vt:lpstr>The first discourse</vt:lpstr>
      <vt:lpstr>ARTS AND VIRTUES</vt:lpstr>
      <vt:lpstr>THE SECOND DISCOURSE</vt:lpstr>
      <vt:lpstr>Natural vs Social – or competing social orders?</vt:lpstr>
      <vt:lpstr>ADAM ferguson, Essay on the History of Civil Society (1767)</vt:lpstr>
      <vt:lpstr>Sociability and self-interest</vt:lpstr>
      <vt:lpstr>FERGUSON, CONJECTURAL HISTORY, AND THE EXAMPLE OF ROME</vt:lpstr>
      <vt:lpstr>Problems with ’polished’ societies</vt:lpstr>
      <vt:lpstr>specialisation</vt:lpstr>
      <vt:lpstr>overextension</vt:lpstr>
      <vt:lpstr>hedonism</vt:lpstr>
      <vt:lpstr>THE PARADOX OF PROGRESS</vt:lpstr>
      <vt:lpstr>Mary Wollstonecraft: A vindication of the rights of woman (1792)</vt:lpstr>
      <vt:lpstr>Critique of the social in wollstonecraft</vt:lpstr>
      <vt:lpstr>ON SOCIAL CONSTRUCTION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Deliberating the Self</dc:title>
  <dc:creator>Imogen Peck</dc:creator>
  <cp:lastModifiedBy>Imogen Peck</cp:lastModifiedBy>
  <cp:revision>123</cp:revision>
  <dcterms:created xsi:type="dcterms:W3CDTF">2018-09-03T10:40:10Z</dcterms:created>
  <dcterms:modified xsi:type="dcterms:W3CDTF">2019-01-27T13:08:27Z</dcterms:modified>
</cp:coreProperties>
</file>