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4" r:id="rId1"/>
  </p:sldMasterIdLst>
  <p:sldIdLst>
    <p:sldId id="256" r:id="rId2"/>
    <p:sldId id="258" r:id="rId3"/>
    <p:sldId id="259" r:id="rId4"/>
    <p:sldId id="260" r:id="rId5"/>
    <p:sldId id="266" r:id="rId6"/>
    <p:sldId id="267" r:id="rId7"/>
    <p:sldId id="282" r:id="rId8"/>
    <p:sldId id="265"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2" d="100"/>
          <a:sy n="62" d="100"/>
        </p:scale>
        <p:origin x="804" y="5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1A7B611-37A9-4E6A-B7F5-2488F8DCD923}" type="datetimeFigureOut">
              <a:rPr lang="en-GB" smtClean="0"/>
              <a:t>20/07/2020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12434311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1A7B611-37A9-4E6A-B7F5-2488F8DCD923}" type="datetimeFigureOut">
              <a:rPr lang="en-GB" smtClean="0"/>
              <a:t>20/07/2020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20685364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1A7B611-37A9-4E6A-B7F5-2488F8DCD923}" type="datetimeFigureOut">
              <a:rPr lang="en-GB" smtClean="0"/>
              <a:t>20/07/2020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7992355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1A7B611-37A9-4E6A-B7F5-2488F8DCD923}" type="datetimeFigureOut">
              <a:rPr lang="en-GB" smtClean="0"/>
              <a:t>20/07/2020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EFB7F48-ED3C-477E-8178-51B949F58CDD}" type="slidenum">
              <a:rPr lang="en-GB" smtClean="0"/>
              <a:t>‹#›</a:t>
            </a:fld>
            <a:endParaRPr lang="en-GB"/>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0828310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1A7B611-37A9-4E6A-B7F5-2488F8DCD923}" type="datetimeFigureOut">
              <a:rPr lang="en-GB" smtClean="0"/>
              <a:t>20/07/2020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27284742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91A7B611-37A9-4E6A-B7F5-2488F8DCD923}" type="datetimeFigureOut">
              <a:rPr lang="en-GB" smtClean="0"/>
              <a:t>20/07/2020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36143607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91A7B611-37A9-4E6A-B7F5-2488F8DCD923}" type="datetimeFigureOut">
              <a:rPr lang="en-GB" smtClean="0"/>
              <a:t>20/07/2020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22319354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1A7B611-37A9-4E6A-B7F5-2488F8DCD923}" type="datetimeFigureOut">
              <a:rPr lang="en-GB" smtClean="0"/>
              <a:t>20/07/2020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1301772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1A7B611-37A9-4E6A-B7F5-2488F8DCD923}" type="datetimeFigureOut">
              <a:rPr lang="en-GB" smtClean="0"/>
              <a:t>20/07/2020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31801398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1A7B611-37A9-4E6A-B7F5-2488F8DCD923}" type="datetimeFigureOut">
              <a:rPr lang="en-GB" smtClean="0"/>
              <a:t>20/07/2020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40959918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en-US"/>
              <a:t>Click to edit Master title style</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1A7B611-37A9-4E6A-B7F5-2488F8DCD923}" type="datetimeFigureOut">
              <a:rPr lang="en-GB" smtClean="0"/>
              <a:t>20/07/2020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609593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en-US"/>
              <a:t>Click to edit Master title style</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1A7B611-37A9-4E6A-B7F5-2488F8DCD923}" type="datetimeFigureOut">
              <a:rPr lang="en-GB" smtClean="0"/>
              <a:t>20/07/2020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32163905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913795" y="2912232"/>
            <a:ext cx="5107208" cy="28789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912232"/>
            <a:ext cx="5095357" cy="28789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1A7B611-37A9-4E6A-B7F5-2488F8DCD923}" type="datetimeFigureOut">
              <a:rPr lang="en-GB" smtClean="0"/>
              <a:t>20/07/2020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2009690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1A7B611-37A9-4E6A-B7F5-2488F8DCD923}" type="datetimeFigureOut">
              <a:rPr lang="en-GB" smtClean="0"/>
              <a:t>20/07/2020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2556933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A7B611-37A9-4E6A-B7F5-2488F8DCD923}" type="datetimeFigureOut">
              <a:rPr lang="en-GB" smtClean="0"/>
              <a:t>20/07/2020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31780459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en-US"/>
              <a:t>Click to edit Master title style</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1A7B611-37A9-4E6A-B7F5-2488F8DCD923}" type="datetimeFigureOut">
              <a:rPr lang="en-GB" smtClean="0"/>
              <a:t>20/07/2020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499228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1A7B611-37A9-4E6A-B7F5-2488F8DCD923}" type="datetimeFigureOut">
              <a:rPr lang="en-GB" smtClean="0"/>
              <a:t>20/07/2020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184481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91A7B611-37A9-4E6A-B7F5-2488F8DCD923}" type="datetimeFigureOut">
              <a:rPr lang="en-GB" smtClean="0"/>
              <a:t>20/07/2020</a:t>
            </a:fld>
            <a:endParaRPr lang="en-GB"/>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EFB7F48-ED3C-477E-8178-51B949F58CDD}" type="slidenum">
              <a:rPr lang="en-GB" smtClean="0"/>
              <a:t>‹#›</a:t>
            </a:fld>
            <a:endParaRPr lang="en-GB"/>
          </a:p>
        </p:txBody>
      </p:sp>
    </p:spTree>
    <p:extLst>
      <p:ext uri="{BB962C8B-B14F-4D97-AF65-F5344CB8AC3E}">
        <p14:creationId xmlns:p14="http://schemas.microsoft.com/office/powerpoint/2010/main" val="2817683823"/>
      </p:ext>
    </p:extLst>
  </p:cSld>
  <p:clrMap bg1="dk1" tx1="lt1" bg2="dk2" tx2="lt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 id="2147483806" r:id="rId12"/>
    <p:sldLayoutId id="2147483807" r:id="rId13"/>
    <p:sldLayoutId id="2147483808" r:id="rId14"/>
    <p:sldLayoutId id="2147483809" r:id="rId15"/>
    <p:sldLayoutId id="2147483810" r:id="rId16"/>
    <p:sldLayoutId id="2147483811" r:id="rId17"/>
  </p:sldLayoutIdLst>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2.pn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2.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2.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2.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4a"/><Relationship Id="rId1" Type="http://schemas.microsoft.com/office/2007/relationships/media" Target="../media/media8.m4a"/><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Individual, Polis and Society</a:t>
            </a:r>
          </a:p>
        </p:txBody>
      </p:sp>
      <p:sp>
        <p:nvSpPr>
          <p:cNvPr id="3" name="Subtitle 2"/>
          <p:cNvSpPr>
            <a:spLocks noGrp="1"/>
          </p:cNvSpPr>
          <p:nvPr>
            <p:ph type="subTitle" idx="1"/>
          </p:nvPr>
        </p:nvSpPr>
        <p:spPr/>
        <p:txBody>
          <a:bodyPr/>
          <a:lstStyle/>
          <a:p>
            <a:r>
              <a:rPr lang="en-GB" dirty="0"/>
              <a:t>Mark </a:t>
            </a:r>
            <a:r>
              <a:rPr lang="en-GB" dirty="0" err="1"/>
              <a:t>Philp</a:t>
            </a:r>
            <a:endParaRPr lang="en-GB" dirty="0"/>
          </a:p>
        </p:txBody>
      </p:sp>
      <p:pic>
        <p:nvPicPr>
          <p:cNvPr id="4" name="Audio 3">
            <a:hlinkClick r:id="" action="ppaction://media"/>
            <a:extLst>
              <a:ext uri="{FF2B5EF4-FFF2-40B4-BE49-F238E27FC236}">
                <a16:creationId xmlns:a16="http://schemas.microsoft.com/office/drawing/2014/main" id="{AA48E6AF-EECF-4220-8146-16C6400F7CB9}"/>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581517802"/>
      </p:ext>
    </p:extLst>
  </p:cSld>
  <p:clrMapOvr>
    <a:masterClrMapping/>
  </p:clrMapOvr>
  <mc:AlternateContent xmlns:mc="http://schemas.openxmlformats.org/markup-compatibility/2006">
    <mc:Choice xmlns:p14="http://schemas.microsoft.com/office/powerpoint/2010/main" Requires="p14">
      <p:transition spd="slow" p14:dur="2000" advTm="43876"/>
    </mc:Choice>
    <mc:Fallback>
      <p:transition spd="slow" advTm="4387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Autobiography/</a:t>
            </a:r>
            <a:r>
              <a:rPr lang="en-GB" dirty="0" err="1"/>
              <a:t>Diaris</a:t>
            </a:r>
            <a:r>
              <a:rPr lang="en-GB" dirty="0"/>
              <a:t>/Self-Reflection</a:t>
            </a:r>
          </a:p>
        </p:txBody>
      </p:sp>
      <p:sp>
        <p:nvSpPr>
          <p:cNvPr id="3" name="Content Placeholder 2"/>
          <p:cNvSpPr>
            <a:spLocks noGrp="1"/>
          </p:cNvSpPr>
          <p:nvPr>
            <p:ph idx="1"/>
          </p:nvPr>
        </p:nvSpPr>
        <p:spPr>
          <a:xfrm>
            <a:off x="2209331" y="1916833"/>
            <a:ext cx="7773340" cy="3874369"/>
          </a:xfrm>
        </p:spPr>
        <p:txBody>
          <a:bodyPr/>
          <a:lstStyle/>
          <a:p>
            <a:r>
              <a:rPr lang="en-GB" dirty="0"/>
              <a:t>Diaries and journals</a:t>
            </a:r>
          </a:p>
          <a:p>
            <a:r>
              <a:rPr lang="en-GB" dirty="0"/>
              <a:t>Retrospective accounts</a:t>
            </a:r>
          </a:p>
          <a:p>
            <a:r>
              <a:rPr lang="en-GB" dirty="0"/>
              <a:t>Private vs publication</a:t>
            </a:r>
          </a:p>
          <a:p>
            <a:r>
              <a:rPr lang="en-GB" dirty="0"/>
              <a:t>Precursors</a:t>
            </a:r>
          </a:p>
          <a:p>
            <a:endParaRPr lang="en-GB" dirty="0"/>
          </a:p>
          <a:p>
            <a:endParaRPr lang="en-GB"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48129" y="2214696"/>
            <a:ext cx="3041129" cy="3178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49161" y="3984105"/>
            <a:ext cx="4292235" cy="2818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Audio 3">
            <a:hlinkClick r:id="" action="ppaction://media"/>
            <a:extLst>
              <a:ext uri="{FF2B5EF4-FFF2-40B4-BE49-F238E27FC236}">
                <a16:creationId xmlns:a16="http://schemas.microsoft.com/office/drawing/2014/main" id="{A9261C44-8EB6-45E3-9DF3-02DB3FE04C3D}"/>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882162683"/>
      </p:ext>
    </p:extLst>
  </p:cSld>
  <p:clrMapOvr>
    <a:masterClrMapping/>
  </p:clrMapOvr>
  <mc:AlternateContent xmlns:mc="http://schemas.openxmlformats.org/markup-compatibility/2006">
    <mc:Choice xmlns:p14="http://schemas.microsoft.com/office/powerpoint/2010/main" Requires="p14">
      <p:transition spd="slow" p14:dur="2000" advTm="124236"/>
    </mc:Choice>
    <mc:Fallback>
      <p:transition spd="slow" advTm="12423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Augustine </a:t>
            </a:r>
          </a:p>
        </p:txBody>
      </p:sp>
      <p:sp>
        <p:nvSpPr>
          <p:cNvPr id="3" name="Content Placeholder 2"/>
          <p:cNvSpPr>
            <a:spLocks noGrp="1"/>
          </p:cNvSpPr>
          <p:nvPr>
            <p:ph idx="1"/>
          </p:nvPr>
        </p:nvSpPr>
        <p:spPr/>
        <p:txBody>
          <a:bodyPr>
            <a:normAutofit lnSpcReduction="10000"/>
          </a:bodyPr>
          <a:lstStyle/>
          <a:p>
            <a:endParaRPr lang="en-GB" dirty="0"/>
          </a:p>
          <a:p>
            <a:pPr marL="0" indent="0">
              <a:buNone/>
            </a:pPr>
            <a:r>
              <a:rPr lang="en-GB" dirty="0"/>
              <a:t>But I still postponed my renunciation of the World’s joys, which would have left me free to look for that other happiness, the very search for which, let alone its discovery, I ought to have prized above the discovery of all human treasures and kingdoms or the ability to enjoy all the pleasures of the body at a mere nod of the head. As a youth I had been woefully at fault…I had prayed to you for chastity and said ‘Give me chastity and continence, but not yet.’</a:t>
            </a:r>
          </a:p>
          <a:p>
            <a:pPr marL="0" indent="0">
              <a:buNone/>
            </a:pPr>
            <a:endParaRPr lang="en-GB" dirty="0"/>
          </a:p>
          <a:p>
            <a:pPr marL="0" indent="0">
              <a:buNone/>
            </a:pPr>
            <a:r>
              <a:rPr lang="en-GB" dirty="0"/>
              <a:t>Plato – Republic IV, 440 </a:t>
            </a:r>
            <a:r>
              <a:rPr lang="en-GB" dirty="0" err="1"/>
              <a:t>Leontius</a:t>
            </a:r>
            <a:r>
              <a:rPr lang="en-GB" dirty="0"/>
              <a:t> and the bodies  appetite/desire, spirit and reason</a:t>
            </a:r>
          </a:p>
        </p:txBody>
      </p:sp>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63108" y="460182"/>
            <a:ext cx="2491114" cy="163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Audio 3">
            <a:hlinkClick r:id="" action="ppaction://media"/>
            <a:extLst>
              <a:ext uri="{FF2B5EF4-FFF2-40B4-BE49-F238E27FC236}">
                <a16:creationId xmlns:a16="http://schemas.microsoft.com/office/drawing/2014/main" id="{E060482E-278D-4D90-B5F4-CED5AC8EC49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399562322"/>
      </p:ext>
    </p:extLst>
  </p:cSld>
  <p:clrMapOvr>
    <a:masterClrMapping/>
  </p:clrMapOvr>
  <mc:AlternateContent xmlns:mc="http://schemas.openxmlformats.org/markup-compatibility/2006">
    <mc:Choice xmlns:p14="http://schemas.microsoft.com/office/powerpoint/2010/main" Requires="p14">
      <p:transition spd="slow" p14:dur="2000" advTm="424282"/>
    </mc:Choice>
    <mc:Fallback>
      <p:transition spd="slow" advTm="42428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Montaigne </a:t>
            </a:r>
          </a:p>
        </p:txBody>
      </p:sp>
      <p:sp>
        <p:nvSpPr>
          <p:cNvPr id="3" name="Content Placeholder 2"/>
          <p:cNvSpPr>
            <a:spLocks noGrp="1"/>
          </p:cNvSpPr>
          <p:nvPr>
            <p:ph idx="1"/>
          </p:nvPr>
        </p:nvSpPr>
        <p:spPr/>
        <p:txBody>
          <a:bodyPr>
            <a:normAutofit lnSpcReduction="10000"/>
          </a:bodyPr>
          <a:lstStyle/>
          <a:p>
            <a:pPr marL="0" indent="0">
              <a:buNone/>
            </a:pPr>
            <a:r>
              <a:rPr lang="en-GB" dirty="0"/>
              <a:t>Of Practice (Book 1I, 6)</a:t>
            </a:r>
          </a:p>
          <a:p>
            <a:pPr marL="0" indent="0">
              <a:buNone/>
            </a:pPr>
            <a:r>
              <a:rPr lang="en-GB" dirty="0"/>
              <a:t>Of Experience (Book III, 13)</a:t>
            </a:r>
          </a:p>
          <a:p>
            <a:r>
              <a:rPr lang="en-GB" dirty="0"/>
              <a:t>But is there anything so sweet as that sudden change, when from extreme pain, by the voiding of my stone, I come to recover as if by lightning the beautiful light of health, so free and so full, as happens in our sudden and sharpest attacks of colic? Is there anything in this pain we suffer that can be said to counterbalance the pleasure of such sudden improvement? How much more beautiful health seems to me after illness, when they are so near and contiguous that I can recognize them in each other’s presence in their proudest array, when they vie with each other, as if to oppose each other squarely!</a:t>
            </a:r>
          </a:p>
        </p:txBody>
      </p:sp>
      <p:pic>
        <p:nvPicPr>
          <p:cNvPr id="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28248" y="254821"/>
            <a:ext cx="2273394" cy="2376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Audio 4">
            <a:hlinkClick r:id="" action="ppaction://media"/>
            <a:extLst>
              <a:ext uri="{FF2B5EF4-FFF2-40B4-BE49-F238E27FC236}">
                <a16:creationId xmlns:a16="http://schemas.microsoft.com/office/drawing/2014/main" id="{4B8AF642-4F1C-499A-814B-BB0900379C7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175748257"/>
      </p:ext>
    </p:extLst>
  </p:cSld>
  <p:clrMapOvr>
    <a:masterClrMapping/>
  </p:clrMapOvr>
  <mc:AlternateContent xmlns:mc="http://schemas.openxmlformats.org/markup-compatibility/2006">
    <mc:Choice xmlns:p14="http://schemas.microsoft.com/office/powerpoint/2010/main" Requires="p14">
      <p:transition spd="slow" p14:dur="2000" advTm="241260"/>
    </mc:Choice>
    <mc:Fallback>
      <p:transition spd="slow" advTm="24126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Women’s autobiography and diaries</a:t>
            </a:r>
          </a:p>
        </p:txBody>
      </p:sp>
      <p:sp>
        <p:nvSpPr>
          <p:cNvPr id="3" name="Content Placeholder 2"/>
          <p:cNvSpPr>
            <a:spLocks noGrp="1"/>
          </p:cNvSpPr>
          <p:nvPr>
            <p:ph idx="1"/>
          </p:nvPr>
        </p:nvSpPr>
        <p:spPr/>
        <p:txBody>
          <a:bodyPr/>
          <a:lstStyle/>
          <a:p>
            <a:r>
              <a:rPr lang="en-GB" dirty="0"/>
              <a:t>Teresa of Avila   </a:t>
            </a:r>
          </a:p>
          <a:p>
            <a:pPr marL="0" indent="0">
              <a:buNone/>
            </a:pPr>
            <a:r>
              <a:rPr lang="en-GB" dirty="0"/>
              <a:t>                                                    		 Bernini, </a:t>
            </a:r>
            <a:r>
              <a:rPr lang="en-GB" sz="1800" b="1" dirty="0"/>
              <a:t>St. Maria </a:t>
            </a:r>
            <a:r>
              <a:rPr lang="en-GB" sz="1800" b="1" dirty="0" err="1"/>
              <a:t>della</a:t>
            </a:r>
            <a:r>
              <a:rPr lang="en-GB" sz="1800" b="1" dirty="0"/>
              <a:t> Vittorio</a:t>
            </a:r>
          </a:p>
          <a:p>
            <a:endParaRPr lang="en-GB" dirty="0"/>
          </a:p>
          <a:p>
            <a:endParaRPr lang="en-GB" dirty="0"/>
          </a:p>
        </p:txBody>
      </p:sp>
      <p:pic>
        <p:nvPicPr>
          <p:cNvPr id="4" name="Picture 3"/>
          <p:cNvPicPr>
            <a:picLocks noChangeAspect="1"/>
          </p:cNvPicPr>
          <p:nvPr/>
        </p:nvPicPr>
        <p:blipFill>
          <a:blip r:embed="rId4"/>
          <a:stretch>
            <a:fillRect/>
          </a:stretch>
        </p:blipFill>
        <p:spPr>
          <a:xfrm>
            <a:off x="983432" y="2645309"/>
            <a:ext cx="3146863" cy="3323257"/>
          </a:xfrm>
          <a:prstGeom prst="rect">
            <a:avLst/>
          </a:prstGeom>
        </p:spPr>
      </p:pic>
      <p:pic>
        <p:nvPicPr>
          <p:cNvPr id="5" name="Picture 4"/>
          <p:cNvPicPr>
            <a:picLocks noChangeAspect="1"/>
          </p:cNvPicPr>
          <p:nvPr/>
        </p:nvPicPr>
        <p:blipFill>
          <a:blip r:embed="rId5"/>
          <a:stretch>
            <a:fillRect/>
          </a:stretch>
        </p:blipFill>
        <p:spPr>
          <a:xfrm>
            <a:off x="7176120" y="3140968"/>
            <a:ext cx="3990168" cy="2956743"/>
          </a:xfrm>
          <a:prstGeom prst="rect">
            <a:avLst/>
          </a:prstGeom>
        </p:spPr>
      </p:pic>
      <p:pic>
        <p:nvPicPr>
          <p:cNvPr id="6" name="Audio 5">
            <a:hlinkClick r:id="" action="ppaction://media"/>
            <a:extLst>
              <a:ext uri="{FF2B5EF4-FFF2-40B4-BE49-F238E27FC236}">
                <a16:creationId xmlns:a16="http://schemas.microsoft.com/office/drawing/2014/main" id="{1FE05DFB-6BBC-43D1-B805-1E0DD5E2528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357421342"/>
      </p:ext>
    </p:extLst>
  </p:cSld>
  <p:clrMapOvr>
    <a:masterClrMapping/>
  </p:clrMapOvr>
  <mc:AlternateContent xmlns:mc="http://schemas.openxmlformats.org/markup-compatibility/2006">
    <mc:Choice xmlns:p14="http://schemas.microsoft.com/office/powerpoint/2010/main" Requires="p14">
      <p:transition spd="slow" p14:dur="2000" advTm="55256"/>
    </mc:Choice>
    <mc:Fallback>
      <p:transition spd="slow" advTm="5525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8219256" cy="1426170"/>
          </a:xfrm>
        </p:spPr>
        <p:txBody>
          <a:bodyPr>
            <a:normAutofit/>
          </a:bodyPr>
          <a:lstStyle/>
          <a:p>
            <a:r>
              <a:rPr lang="en-GB" sz="1800" dirty="0"/>
              <a:t>The four stages of the ascent of the soul:</a:t>
            </a:r>
            <a:br>
              <a:rPr lang="en-GB" sz="1800" dirty="0"/>
            </a:br>
            <a:r>
              <a:rPr lang="en-GB" sz="1800" dirty="0"/>
              <a:t>1. mental prayer</a:t>
            </a:r>
            <a:br>
              <a:rPr lang="en-GB" sz="1800" dirty="0"/>
            </a:br>
            <a:r>
              <a:rPr lang="en-GB" sz="1800" dirty="0"/>
              <a:t>2. devotion of peace – surrender to God</a:t>
            </a:r>
            <a:br>
              <a:rPr lang="en-GB" sz="1800" dirty="0"/>
            </a:br>
            <a:r>
              <a:rPr lang="en-GB" sz="1800" dirty="0"/>
              <a:t>3. ecstatic state of absorption in God</a:t>
            </a:r>
            <a:br>
              <a:rPr lang="en-GB" sz="1800" dirty="0"/>
            </a:br>
            <a:r>
              <a:rPr lang="en-GB" sz="1800" dirty="0"/>
              <a:t>4. Devotion to God – consciousness of body disappears</a:t>
            </a:r>
          </a:p>
        </p:txBody>
      </p:sp>
      <p:pic>
        <p:nvPicPr>
          <p:cNvPr id="4" name="Content Placeholder 3"/>
          <p:cNvPicPr>
            <a:picLocks noGrp="1" noChangeAspect="1"/>
          </p:cNvPicPr>
          <p:nvPr>
            <p:ph idx="1"/>
          </p:nvPr>
        </p:nvPicPr>
        <p:blipFill>
          <a:blip r:embed="rId4"/>
          <a:stretch>
            <a:fillRect/>
          </a:stretch>
        </p:blipFill>
        <p:spPr>
          <a:xfrm>
            <a:off x="2826406" y="2095500"/>
            <a:ext cx="6529662" cy="3695700"/>
          </a:xfrm>
          <a:prstGeom prst="rect">
            <a:avLst/>
          </a:prstGeom>
        </p:spPr>
      </p:pic>
      <p:pic>
        <p:nvPicPr>
          <p:cNvPr id="3" name="Audio 2">
            <a:hlinkClick r:id="" action="ppaction://media"/>
            <a:extLst>
              <a:ext uri="{FF2B5EF4-FFF2-40B4-BE49-F238E27FC236}">
                <a16:creationId xmlns:a16="http://schemas.microsoft.com/office/drawing/2014/main" id="{0114A8D5-3EEF-486E-8389-BBB082080E2F}"/>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484659807"/>
      </p:ext>
    </p:extLst>
  </p:cSld>
  <p:clrMapOvr>
    <a:masterClrMapping/>
  </p:clrMapOvr>
  <mc:AlternateContent xmlns:mc="http://schemas.openxmlformats.org/markup-compatibility/2006">
    <mc:Choice xmlns:p14="http://schemas.microsoft.com/office/powerpoint/2010/main" Requires="p14">
      <p:transition spd="slow" p14:dur="2000" advTm="116904"/>
    </mc:Choice>
    <mc:Fallback>
      <p:transition spd="slow" advTm="11690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608735-238C-4AB2-9E6B-3647E023AF1A}"/>
              </a:ext>
            </a:extLst>
          </p:cNvPr>
          <p:cNvSpPr>
            <a:spLocks noGrp="1"/>
          </p:cNvSpPr>
          <p:nvPr>
            <p:ph type="title"/>
          </p:nvPr>
        </p:nvSpPr>
        <p:spPr>
          <a:xfrm>
            <a:off x="2209332" y="618519"/>
            <a:ext cx="3528796" cy="981682"/>
          </a:xfrm>
        </p:spPr>
        <p:txBody>
          <a:bodyPr>
            <a:normAutofit fontScale="90000"/>
          </a:bodyPr>
          <a:lstStyle/>
          <a:p>
            <a:r>
              <a:rPr lang="en-GB" dirty="0"/>
              <a:t>John Bunyan 1628-1688</a:t>
            </a:r>
            <a:endParaRPr lang="en-US" dirty="0"/>
          </a:p>
        </p:txBody>
      </p:sp>
      <p:pic>
        <p:nvPicPr>
          <p:cNvPr id="5" name="Content Placeholder 4">
            <a:extLst>
              <a:ext uri="{FF2B5EF4-FFF2-40B4-BE49-F238E27FC236}">
                <a16:creationId xmlns:a16="http://schemas.microsoft.com/office/drawing/2014/main" id="{647727E4-1FF4-416F-9B0C-66C6F70482DA}"/>
              </a:ext>
            </a:extLst>
          </p:cNvPr>
          <p:cNvPicPr>
            <a:picLocks noGrp="1" noChangeAspect="1"/>
          </p:cNvPicPr>
          <p:nvPr>
            <p:ph sz="half" idx="1"/>
          </p:nvPr>
        </p:nvPicPr>
        <p:blipFill>
          <a:blip r:embed="rId4"/>
          <a:stretch>
            <a:fillRect/>
          </a:stretch>
        </p:blipFill>
        <p:spPr>
          <a:xfrm>
            <a:off x="2069191" y="2087563"/>
            <a:ext cx="2795818" cy="3703637"/>
          </a:xfrm>
          <a:prstGeom prst="rect">
            <a:avLst/>
          </a:prstGeom>
        </p:spPr>
      </p:pic>
      <p:sp>
        <p:nvSpPr>
          <p:cNvPr id="4" name="Content Placeholder 3">
            <a:extLst>
              <a:ext uri="{FF2B5EF4-FFF2-40B4-BE49-F238E27FC236}">
                <a16:creationId xmlns:a16="http://schemas.microsoft.com/office/drawing/2014/main" id="{64FC9A70-B909-45F2-AEFF-842ED900B025}"/>
              </a:ext>
            </a:extLst>
          </p:cNvPr>
          <p:cNvSpPr>
            <a:spLocks noGrp="1"/>
          </p:cNvSpPr>
          <p:nvPr>
            <p:ph sz="half" idx="2"/>
          </p:nvPr>
        </p:nvSpPr>
        <p:spPr>
          <a:xfrm>
            <a:off x="5738128" y="476672"/>
            <a:ext cx="5902488" cy="6192688"/>
          </a:xfrm>
        </p:spPr>
        <p:txBody>
          <a:bodyPr>
            <a:normAutofit fontScale="85000" lnSpcReduction="20000"/>
          </a:bodyPr>
          <a:lstStyle/>
          <a:p>
            <a:pPr lvl="0"/>
            <a:r>
              <a:rPr lang="en-GB" dirty="0"/>
              <a:t>As for my own natural life, for the time that I was without God in the world, it was indeed according to the course of this world, and “the spirit that now worketh in the children of disobedience” (</a:t>
            </a:r>
            <a:r>
              <a:rPr lang="en-GB" dirty="0" err="1"/>
              <a:t>Eph</a:t>
            </a:r>
            <a:r>
              <a:rPr lang="en-GB" dirty="0"/>
              <a:t> 2:2,3). It was my delight to be “taken captive by the devil at his will” (2 Tim 2:26). Being filled with all unrighteousness: the which did also so strongly work and put forth itself, both in my heart and life, and that from a child, that I had but few equals, especially considering my years, which were tender, being few, both for cursing, swearing, lying, and blaspheming the holy name </a:t>
            </a:r>
            <a:r>
              <a:rPr lang="en-US" dirty="0"/>
              <a:t>of God.</a:t>
            </a:r>
          </a:p>
          <a:p>
            <a:pPr lvl="0"/>
            <a:r>
              <a:rPr lang="en-GB" dirty="0"/>
              <a:t>Yea, so settled and rooted was I in these things, that they became as a second nature to me; the which, as I also have with soberness considered since, did so offend the Lord, that even in my childhood he did scare and affright me with fearful dreams, and did terrify me with dreadful visions; for often, after I had spent this and the other day in sin, I have in my bed been greatly afflicted, while asleep, with the apprehensions of devils and wicked spirits, who still, as I then thought, laboured to draw me away with them, of which I could never be rid.</a:t>
            </a:r>
            <a:endParaRPr lang="en-US" dirty="0"/>
          </a:p>
          <a:p>
            <a:endParaRPr lang="en-US" dirty="0"/>
          </a:p>
        </p:txBody>
      </p:sp>
      <p:pic>
        <p:nvPicPr>
          <p:cNvPr id="3" name="Audio 2">
            <a:hlinkClick r:id="" action="ppaction://media"/>
            <a:extLst>
              <a:ext uri="{FF2B5EF4-FFF2-40B4-BE49-F238E27FC236}">
                <a16:creationId xmlns:a16="http://schemas.microsoft.com/office/drawing/2014/main" id="{EC65CDF2-27C1-4680-9B2C-3AC67354C4A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648141758"/>
      </p:ext>
    </p:extLst>
  </p:cSld>
  <p:clrMapOvr>
    <a:masterClrMapping/>
  </p:clrMapOvr>
  <mc:AlternateContent xmlns:mc="http://schemas.openxmlformats.org/markup-compatibility/2006">
    <mc:Choice xmlns:p14="http://schemas.microsoft.com/office/powerpoint/2010/main" Requires="p14">
      <p:transition spd="slow" p14:dur="2000" advTm="83506"/>
    </mc:Choice>
    <mc:Fallback>
      <p:transition spd="slow" advTm="8350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i="1" dirty="0"/>
              <a:t>Medieval autobiography as the search of the soul for sin</a:t>
            </a:r>
          </a:p>
        </p:txBody>
      </p:sp>
      <p:sp>
        <p:nvSpPr>
          <p:cNvPr id="3" name="Content Placeholder 2"/>
          <p:cNvSpPr>
            <a:spLocks noGrp="1"/>
          </p:cNvSpPr>
          <p:nvPr>
            <p:ph idx="1"/>
          </p:nvPr>
        </p:nvSpPr>
        <p:spPr/>
        <p:txBody>
          <a:bodyPr>
            <a:normAutofit/>
          </a:bodyPr>
          <a:lstStyle/>
          <a:p>
            <a:pPr marL="0" indent="0">
              <a:buNone/>
            </a:pPr>
            <a:r>
              <a:rPr lang="en-GB" dirty="0"/>
              <a:t>John </a:t>
            </a:r>
            <a:r>
              <a:rPr lang="en-GB" dirty="0" err="1"/>
              <a:t>Flemming</a:t>
            </a:r>
            <a:r>
              <a:rPr lang="en-GB" dirty="0"/>
              <a:t>:</a:t>
            </a:r>
          </a:p>
          <a:p>
            <a:r>
              <a:rPr lang="en-GB" dirty="0"/>
              <a:t>‘…modern autobiography is grounded in </a:t>
            </a:r>
            <a:r>
              <a:rPr lang="en-GB" i="1" dirty="0"/>
              <a:t>subjectivity </a:t>
            </a:r>
            <a:r>
              <a:rPr lang="en-GB" dirty="0"/>
              <a:t>(the writer’s consciousness and individuality) and </a:t>
            </a:r>
            <a:r>
              <a:rPr lang="en-GB" i="1" dirty="0"/>
              <a:t>expression</a:t>
            </a:r>
            <a:r>
              <a:rPr lang="en-GB" dirty="0"/>
              <a:t>(the artistic presentation of subjectivity). …Early autobiography, on the other hand is generally grounded in </a:t>
            </a:r>
            <a:r>
              <a:rPr lang="en-GB" i="1" dirty="0"/>
              <a:t>exemplarity </a:t>
            </a:r>
            <a:r>
              <a:rPr lang="en-GB" dirty="0"/>
              <a:t>(a demonstration of the </a:t>
            </a:r>
            <a:r>
              <a:rPr lang="en-GB" i="1" dirty="0"/>
              <a:t>generalized</a:t>
            </a:r>
            <a:r>
              <a:rPr lang="en-GB" dirty="0"/>
              <a:t> meaning of a particular life in its illustration of a broad human or transcendental truths..’</a:t>
            </a:r>
          </a:p>
        </p:txBody>
      </p:sp>
      <p:pic>
        <p:nvPicPr>
          <p:cNvPr id="4" name="Audio 3">
            <a:hlinkClick r:id="" action="ppaction://media"/>
            <a:extLst>
              <a:ext uri="{FF2B5EF4-FFF2-40B4-BE49-F238E27FC236}">
                <a16:creationId xmlns:a16="http://schemas.microsoft.com/office/drawing/2014/main" id="{2C5E4E0E-7F66-453B-90EE-800DFBC1EC06}"/>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09367398"/>
      </p:ext>
    </p:extLst>
  </p:cSld>
  <p:clrMapOvr>
    <a:masterClrMapping/>
  </p:clrMapOvr>
  <mc:AlternateContent xmlns:mc="http://schemas.openxmlformats.org/markup-compatibility/2006">
    <mc:Choice xmlns:p14="http://schemas.microsoft.com/office/powerpoint/2010/main" Requires="p14">
      <p:transition spd="slow" p14:dur="2000" advTm="109409"/>
    </mc:Choice>
    <mc:Fallback>
      <p:transition spd="slow" advTm="10940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746EEEEA-FB6A-406B-B510-531588D54811}"/>
    </a:ext>
  </a:extLst>
</a:theme>
</file>

<file path=docProps/app.xml><?xml version="1.0" encoding="utf-8"?>
<Properties xmlns="http://schemas.openxmlformats.org/officeDocument/2006/extended-properties" xmlns:vt="http://schemas.openxmlformats.org/officeDocument/2006/docPropsVTypes">
  <Template>TM04033921[[fn=Damask]]</Template>
  <TotalTime>1564</TotalTime>
  <Words>670</Words>
  <Application>Microsoft Office PowerPoint</Application>
  <PresentationFormat>Widescreen</PresentationFormat>
  <Paragraphs>26</Paragraphs>
  <Slides>8</Slides>
  <Notes>0</Notes>
  <HiddenSlides>0</HiddenSlides>
  <MMClips>8</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Bookman Old Style</vt:lpstr>
      <vt:lpstr>Rockwell</vt:lpstr>
      <vt:lpstr>Damask</vt:lpstr>
      <vt:lpstr>Individual, Polis and Society</vt:lpstr>
      <vt:lpstr>Autobiography/Diaris/Self-Reflection</vt:lpstr>
      <vt:lpstr>Augustine </vt:lpstr>
      <vt:lpstr>Montaigne </vt:lpstr>
      <vt:lpstr>Women’s autobiography and diaries</vt:lpstr>
      <vt:lpstr>The four stages of the ascent of the soul: 1. mental prayer 2. devotion of peace – surrender to God 3. ecstatic state of absorption in God 4. Devotion to God – consciousness of body disappears</vt:lpstr>
      <vt:lpstr>John Bunyan 1628-1688</vt:lpstr>
      <vt:lpstr>Medieval autobiography as the search of the soul for sin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Individual, Polis and Society</dc:title>
  <dc:creator>Philp, Mark</dc:creator>
  <cp:lastModifiedBy>Mark Philp</cp:lastModifiedBy>
  <cp:revision>55</cp:revision>
  <dcterms:created xsi:type="dcterms:W3CDTF">2016-09-09T09:40:37Z</dcterms:created>
  <dcterms:modified xsi:type="dcterms:W3CDTF">2020-07-20T12:28:32Z</dcterms:modified>
</cp:coreProperties>
</file>