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9" r:id="rId3"/>
    <p:sldId id="258" r:id="rId4"/>
    <p:sldId id="268" r:id="rId5"/>
    <p:sldId id="270" r:id="rId6"/>
    <p:sldId id="277" r:id="rId7"/>
    <p:sldId id="260" r:id="rId8"/>
    <p:sldId id="261" r:id="rId9"/>
    <p:sldId id="269" r:id="rId10"/>
    <p:sldId id="262" r:id="rId11"/>
    <p:sldId id="264" r:id="rId12"/>
    <p:sldId id="271" r:id="rId13"/>
    <p:sldId id="265" r:id="rId14"/>
    <p:sldId id="266" r:id="rId15"/>
    <p:sldId id="272" r:id="rId16"/>
    <p:sldId id="267" r:id="rId17"/>
    <p:sldId id="276" r:id="rId18"/>
    <p:sldId id="279" r:id="rId19"/>
    <p:sldId id="278" r:id="rId20"/>
    <p:sldId id="273" r:id="rId21"/>
    <p:sldId id="274" r:id="rId22"/>
    <p:sldId id="27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10/1/2018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10/1/2018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10/1/2018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10/1/2018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10/1/2018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10/1/2018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sourcebooks.fordham.edu/basis/guibert-vita.asp" TargetMode="External"/><Relationship Id="rId2" Type="http://schemas.openxmlformats.org/officeDocument/2006/relationships/hyperlink" Target="https://www.gutenberg.org/files/3296/3296-h/3296-h.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A56450-B07C-426A-9D26-E05AA51B5DD7}"/>
              </a:ext>
            </a:extLst>
          </p:cNvPr>
          <p:cNvSpPr>
            <a:spLocks noGrp="1"/>
          </p:cNvSpPr>
          <p:nvPr>
            <p:ph type="ctrTitle"/>
          </p:nvPr>
        </p:nvSpPr>
        <p:spPr/>
        <p:txBody>
          <a:bodyPr/>
          <a:lstStyle/>
          <a:p>
            <a:r>
              <a:rPr lang="en-GB" dirty="0"/>
              <a:t>Individual, polis, and Society</a:t>
            </a:r>
          </a:p>
        </p:txBody>
      </p:sp>
      <p:sp>
        <p:nvSpPr>
          <p:cNvPr id="3" name="Subtitle 2">
            <a:extLst>
              <a:ext uri="{FF2B5EF4-FFF2-40B4-BE49-F238E27FC236}">
                <a16:creationId xmlns:a16="http://schemas.microsoft.com/office/drawing/2014/main" xmlns="" id="{4AFCF716-B3C3-441C-90FA-E0BE129D9460}"/>
              </a:ext>
            </a:extLst>
          </p:cNvPr>
          <p:cNvSpPr>
            <a:spLocks noGrp="1"/>
          </p:cNvSpPr>
          <p:nvPr>
            <p:ph type="subTitle" idx="1"/>
          </p:nvPr>
        </p:nvSpPr>
        <p:spPr/>
        <p:txBody>
          <a:bodyPr/>
          <a:lstStyle/>
          <a:p>
            <a:r>
              <a:rPr lang="en-GB" dirty="0"/>
              <a:t>Dr Imogen Peck</a:t>
            </a:r>
          </a:p>
          <a:p>
            <a:r>
              <a:rPr lang="en-GB" dirty="0"/>
              <a:t>Department of History</a:t>
            </a:r>
          </a:p>
        </p:txBody>
      </p:sp>
    </p:spTree>
    <p:extLst>
      <p:ext uri="{BB962C8B-B14F-4D97-AF65-F5344CB8AC3E}">
        <p14:creationId xmlns:p14="http://schemas.microsoft.com/office/powerpoint/2010/main" val="671483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41DF55-FDBF-442A-89A5-39137A713E1A}"/>
              </a:ext>
            </a:extLst>
          </p:cNvPr>
          <p:cNvSpPr>
            <a:spLocks noGrp="1"/>
          </p:cNvSpPr>
          <p:nvPr>
            <p:ph type="title"/>
          </p:nvPr>
        </p:nvSpPr>
        <p:spPr/>
        <p:txBody>
          <a:bodyPr/>
          <a:lstStyle/>
          <a:p>
            <a:r>
              <a:rPr lang="en-GB" dirty="0"/>
              <a:t>Individual or exemplar?</a:t>
            </a:r>
          </a:p>
        </p:txBody>
      </p:sp>
      <p:sp>
        <p:nvSpPr>
          <p:cNvPr id="3" name="Content Placeholder 2">
            <a:extLst>
              <a:ext uri="{FF2B5EF4-FFF2-40B4-BE49-F238E27FC236}">
                <a16:creationId xmlns:a16="http://schemas.microsoft.com/office/drawing/2014/main" xmlns="" id="{2E7B95EE-4F41-44A0-B9F2-0FCF407BF6EC}"/>
              </a:ext>
            </a:extLst>
          </p:cNvPr>
          <p:cNvSpPr>
            <a:spLocks noGrp="1"/>
          </p:cNvSpPr>
          <p:nvPr>
            <p:ph idx="1"/>
          </p:nvPr>
        </p:nvSpPr>
        <p:spPr>
          <a:xfrm>
            <a:off x="2231136" y="2638044"/>
            <a:ext cx="7729728" cy="3741491"/>
          </a:xfrm>
        </p:spPr>
        <p:txBody>
          <a:bodyPr>
            <a:normAutofit lnSpcReduction="10000"/>
          </a:bodyPr>
          <a:lstStyle/>
          <a:p>
            <a:pPr marL="0" indent="0" algn="ctr">
              <a:buNone/>
            </a:pPr>
            <a:r>
              <a:rPr lang="en-GB" sz="2400" dirty="0"/>
              <a:t>‘modern autobiography is grounded in subjectivity (the writer’s consciousness and individuality) and expression (the artistic presentation of subjectivity). …Early autobiography, on the other hand is generally grounded in exemplarity (a demonstration of the generalized meaning of a particular life in its illustration of a broad human or transcendental truths…’. </a:t>
            </a:r>
          </a:p>
          <a:p>
            <a:pPr marL="0" indent="0" algn="ctr">
              <a:buNone/>
            </a:pPr>
            <a:endParaRPr lang="en-GB" sz="2400" dirty="0"/>
          </a:p>
          <a:p>
            <a:pPr marL="0" indent="0" algn="ctr">
              <a:buNone/>
            </a:pPr>
            <a:r>
              <a:rPr lang="en-GB" sz="2400" dirty="0"/>
              <a:t>John Fleming, ‘Early Medieval Autobiography’, in </a:t>
            </a:r>
            <a:r>
              <a:rPr lang="en-GB" sz="2400" i="1" dirty="0"/>
              <a:t>The Cambridge Companion to Autobiography</a:t>
            </a:r>
            <a:r>
              <a:rPr lang="en-GB" sz="2400" dirty="0"/>
              <a:t>, p. 35.</a:t>
            </a:r>
            <a:endParaRPr lang="en-GB" sz="2400" i="1" dirty="0"/>
          </a:p>
        </p:txBody>
      </p:sp>
    </p:spTree>
    <p:extLst>
      <p:ext uri="{BB962C8B-B14F-4D97-AF65-F5344CB8AC3E}">
        <p14:creationId xmlns:p14="http://schemas.microsoft.com/office/powerpoint/2010/main" val="1004080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1B9A9E-861B-40C3-A60F-9E83A127D679}"/>
              </a:ext>
            </a:extLst>
          </p:cNvPr>
          <p:cNvSpPr>
            <a:spLocks noGrp="1"/>
          </p:cNvSpPr>
          <p:nvPr>
            <p:ph type="title"/>
          </p:nvPr>
        </p:nvSpPr>
        <p:spPr/>
        <p:txBody>
          <a:bodyPr/>
          <a:lstStyle/>
          <a:p>
            <a:r>
              <a:rPr lang="en-GB" dirty="0"/>
              <a:t>The rise of life-writing in the 16</a:t>
            </a:r>
            <a:r>
              <a:rPr lang="en-GB" baseline="30000" dirty="0"/>
              <a:t>th</a:t>
            </a:r>
            <a:r>
              <a:rPr lang="en-GB" dirty="0"/>
              <a:t> century</a:t>
            </a:r>
          </a:p>
        </p:txBody>
      </p:sp>
      <p:sp>
        <p:nvSpPr>
          <p:cNvPr id="3" name="Content Placeholder 2">
            <a:extLst>
              <a:ext uri="{FF2B5EF4-FFF2-40B4-BE49-F238E27FC236}">
                <a16:creationId xmlns:a16="http://schemas.microsoft.com/office/drawing/2014/main" xmlns="" id="{A6A904BE-BC4E-4B13-AC34-0D8EDC489DAB}"/>
              </a:ext>
            </a:extLst>
          </p:cNvPr>
          <p:cNvSpPr>
            <a:spLocks noGrp="1"/>
          </p:cNvSpPr>
          <p:nvPr>
            <p:ph idx="1"/>
          </p:nvPr>
        </p:nvSpPr>
        <p:spPr>
          <a:xfrm>
            <a:off x="2231136" y="2638044"/>
            <a:ext cx="7729728" cy="4081733"/>
          </a:xfrm>
        </p:spPr>
        <p:txBody>
          <a:bodyPr>
            <a:normAutofit fontScale="92500" lnSpcReduction="10000"/>
          </a:bodyPr>
          <a:lstStyle/>
          <a:p>
            <a:pPr>
              <a:buFont typeface="Wingdings" panose="05000000000000000000" pitchFamily="2" charset="2"/>
              <a:buChar char="v"/>
            </a:pPr>
            <a:r>
              <a:rPr lang="en-GB" sz="2000" dirty="0"/>
              <a:t>The boom in print culture, sparked by the invention of the printing press</a:t>
            </a:r>
          </a:p>
          <a:p>
            <a:pPr>
              <a:buFont typeface="Wingdings" panose="05000000000000000000" pitchFamily="2" charset="2"/>
              <a:buChar char="v"/>
            </a:pPr>
            <a:endParaRPr lang="en-GB" sz="2000" dirty="0"/>
          </a:p>
          <a:p>
            <a:pPr>
              <a:buFont typeface="Wingdings" panose="05000000000000000000" pitchFamily="2" charset="2"/>
              <a:buChar char="v"/>
            </a:pPr>
            <a:r>
              <a:rPr lang="en-GB" sz="2000" dirty="0"/>
              <a:t>The rise in literacy rates</a:t>
            </a:r>
          </a:p>
          <a:p>
            <a:pPr>
              <a:buFont typeface="Wingdings" panose="05000000000000000000" pitchFamily="2" charset="2"/>
              <a:buChar char="v"/>
            </a:pPr>
            <a:endParaRPr lang="en-GB" sz="2000" dirty="0"/>
          </a:p>
          <a:p>
            <a:pPr>
              <a:buFont typeface="Wingdings" panose="05000000000000000000" pitchFamily="2" charset="2"/>
              <a:buChar char="v"/>
            </a:pPr>
            <a:r>
              <a:rPr lang="en-GB" sz="2000" dirty="0"/>
              <a:t>The capacity of readers to improvise with new textual forms</a:t>
            </a:r>
          </a:p>
          <a:p>
            <a:pPr>
              <a:buFont typeface="Wingdings" panose="05000000000000000000" pitchFamily="2" charset="2"/>
              <a:buChar char="v"/>
            </a:pPr>
            <a:endParaRPr lang="en-GB" sz="2000" dirty="0"/>
          </a:p>
          <a:p>
            <a:pPr>
              <a:buFont typeface="Wingdings" panose="05000000000000000000" pitchFamily="2" charset="2"/>
              <a:buChar char="v"/>
            </a:pPr>
            <a:r>
              <a:rPr lang="en-GB" sz="2000" dirty="0"/>
              <a:t>Protestantism’s emphasis on the individual’s relationship with God</a:t>
            </a:r>
          </a:p>
          <a:p>
            <a:pPr marL="0" indent="0">
              <a:buNone/>
            </a:pPr>
            <a:endParaRPr lang="en-GB" sz="2000" dirty="0"/>
          </a:p>
          <a:p>
            <a:pPr>
              <a:buFont typeface="Wingdings" panose="05000000000000000000" pitchFamily="2" charset="2"/>
              <a:buChar char="v"/>
            </a:pPr>
            <a:endParaRPr lang="en-GB" sz="2000" dirty="0"/>
          </a:p>
          <a:p>
            <a:pPr marL="0" indent="0">
              <a:buNone/>
            </a:pPr>
            <a:r>
              <a:rPr lang="en-GB" sz="2000" dirty="0"/>
              <a:t>(From Adam Smyth, </a:t>
            </a:r>
            <a:r>
              <a:rPr lang="en-GB" sz="2000" i="1" dirty="0"/>
              <a:t>Autobiography in Early Modern England</a:t>
            </a:r>
            <a:r>
              <a:rPr lang="en-GB" sz="2000" dirty="0"/>
              <a:t>, p. 13)</a:t>
            </a:r>
          </a:p>
          <a:p>
            <a:pPr>
              <a:buFont typeface="Wingdings" panose="05000000000000000000" pitchFamily="2" charset="2"/>
              <a:buChar char="v"/>
            </a:pPr>
            <a:endParaRPr lang="en-GB" dirty="0"/>
          </a:p>
          <a:p>
            <a:pPr>
              <a:buFont typeface="Wingdings" panose="05000000000000000000" pitchFamily="2" charset="2"/>
              <a:buChar char="v"/>
            </a:pPr>
            <a:endParaRPr lang="en-GB" dirty="0"/>
          </a:p>
        </p:txBody>
      </p:sp>
    </p:spTree>
    <p:extLst>
      <p:ext uri="{BB962C8B-B14F-4D97-AF65-F5344CB8AC3E}">
        <p14:creationId xmlns:p14="http://schemas.microsoft.com/office/powerpoint/2010/main" val="1685991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33C5D4-C44D-490B-992C-EF779894B71C}"/>
              </a:ext>
            </a:extLst>
          </p:cNvPr>
          <p:cNvSpPr>
            <a:spLocks noGrp="1"/>
          </p:cNvSpPr>
          <p:nvPr>
            <p:ph type="title"/>
          </p:nvPr>
        </p:nvSpPr>
        <p:spPr/>
        <p:txBody>
          <a:bodyPr/>
          <a:lstStyle/>
          <a:p>
            <a:r>
              <a:rPr lang="en-GB" dirty="0"/>
              <a:t>ALMANACS AND THEIR ANNOTATORS</a:t>
            </a:r>
          </a:p>
        </p:txBody>
      </p:sp>
      <p:pic>
        <p:nvPicPr>
          <p:cNvPr id="4" name="Picture 3">
            <a:extLst>
              <a:ext uri="{FF2B5EF4-FFF2-40B4-BE49-F238E27FC236}">
                <a16:creationId xmlns:a16="http://schemas.microsoft.com/office/drawing/2014/main" xmlns="" id="{B2096A92-A20D-4CC8-9E3D-2F220F5319A4}"/>
              </a:ext>
            </a:extLst>
          </p:cNvPr>
          <p:cNvPicPr>
            <a:picLocks noChangeAspect="1"/>
          </p:cNvPicPr>
          <p:nvPr/>
        </p:nvPicPr>
        <p:blipFill rotWithShape="1">
          <a:blip r:embed="rId2"/>
          <a:srcRect l="15466" t="15504" r="17830" b="17210"/>
          <a:stretch/>
        </p:blipFill>
        <p:spPr>
          <a:xfrm>
            <a:off x="595422" y="2403067"/>
            <a:ext cx="4476307" cy="3386570"/>
          </a:xfrm>
          <a:prstGeom prst="rect">
            <a:avLst/>
          </a:prstGeom>
          <a:ln w="28575">
            <a:solidFill>
              <a:schemeClr val="tx1"/>
            </a:solidFill>
          </a:ln>
        </p:spPr>
      </p:pic>
      <p:pic>
        <p:nvPicPr>
          <p:cNvPr id="5" name="Picture 4">
            <a:extLst>
              <a:ext uri="{FF2B5EF4-FFF2-40B4-BE49-F238E27FC236}">
                <a16:creationId xmlns:a16="http://schemas.microsoft.com/office/drawing/2014/main" xmlns="" id="{C5F20DBD-3344-4FAA-8B78-D38993D9A53B}"/>
              </a:ext>
            </a:extLst>
          </p:cNvPr>
          <p:cNvPicPr>
            <a:picLocks noChangeAspect="1"/>
          </p:cNvPicPr>
          <p:nvPr/>
        </p:nvPicPr>
        <p:blipFill rotWithShape="1">
          <a:blip r:embed="rId3"/>
          <a:srcRect l="13101" t="3022" r="5852" b="15851"/>
          <a:stretch/>
        </p:blipFill>
        <p:spPr>
          <a:xfrm>
            <a:off x="6096000" y="2406736"/>
            <a:ext cx="4510939" cy="3386569"/>
          </a:xfrm>
          <a:prstGeom prst="rect">
            <a:avLst/>
          </a:prstGeom>
          <a:ln w="28575">
            <a:solidFill>
              <a:schemeClr val="tx1"/>
            </a:solidFill>
          </a:ln>
        </p:spPr>
      </p:pic>
      <p:sp>
        <p:nvSpPr>
          <p:cNvPr id="6" name="TextBox 5">
            <a:extLst>
              <a:ext uri="{FF2B5EF4-FFF2-40B4-BE49-F238E27FC236}">
                <a16:creationId xmlns:a16="http://schemas.microsoft.com/office/drawing/2014/main" xmlns="" id="{9F3A2146-7578-4C85-A02E-44EBF10E261B}"/>
              </a:ext>
            </a:extLst>
          </p:cNvPr>
          <p:cNvSpPr txBox="1"/>
          <p:nvPr/>
        </p:nvSpPr>
        <p:spPr>
          <a:xfrm>
            <a:off x="850602" y="5934670"/>
            <a:ext cx="4221127" cy="923330"/>
          </a:xfrm>
          <a:prstGeom prst="rect">
            <a:avLst/>
          </a:prstGeom>
          <a:noFill/>
        </p:spPr>
        <p:txBody>
          <a:bodyPr wrap="square" rtlCol="0">
            <a:spAutoFit/>
          </a:bodyPr>
          <a:lstStyle/>
          <a:p>
            <a:pPr algn="ctr"/>
            <a:r>
              <a:rPr lang="en-GB" dirty="0"/>
              <a:t>Financial accounts in the almanacs of the Cornish man Lewis </a:t>
            </a:r>
            <a:r>
              <a:rPr lang="en-GB" dirty="0" err="1"/>
              <a:t>Tremayne</a:t>
            </a:r>
            <a:r>
              <a:rPr lang="en-GB" dirty="0"/>
              <a:t> (May 1678) Cornwall Record Office, T/1295</a:t>
            </a:r>
          </a:p>
        </p:txBody>
      </p:sp>
      <p:sp>
        <p:nvSpPr>
          <p:cNvPr id="7" name="TextBox 6">
            <a:extLst>
              <a:ext uri="{FF2B5EF4-FFF2-40B4-BE49-F238E27FC236}">
                <a16:creationId xmlns:a16="http://schemas.microsoft.com/office/drawing/2014/main" xmlns="" id="{FAAEC524-131B-4D8B-B80B-653291292A33}"/>
              </a:ext>
            </a:extLst>
          </p:cNvPr>
          <p:cNvSpPr txBox="1"/>
          <p:nvPr/>
        </p:nvSpPr>
        <p:spPr>
          <a:xfrm>
            <a:off x="6096000" y="5942006"/>
            <a:ext cx="4653516" cy="646331"/>
          </a:xfrm>
          <a:prstGeom prst="rect">
            <a:avLst/>
          </a:prstGeom>
          <a:noFill/>
        </p:spPr>
        <p:txBody>
          <a:bodyPr wrap="square" rtlCol="0">
            <a:spAutoFit/>
          </a:bodyPr>
          <a:lstStyle/>
          <a:p>
            <a:pPr algn="ctr"/>
            <a:r>
              <a:rPr lang="en-GB" dirty="0"/>
              <a:t>Isabella </a:t>
            </a:r>
            <a:r>
              <a:rPr lang="en-GB" dirty="0" err="1"/>
              <a:t>Twysden’s</a:t>
            </a:r>
            <a:r>
              <a:rPr lang="en-GB" dirty="0"/>
              <a:t> almanac journal (1649)</a:t>
            </a:r>
          </a:p>
          <a:p>
            <a:pPr algn="ctr"/>
            <a:r>
              <a:rPr lang="en-GB" dirty="0"/>
              <a:t>British Library,  Add MS 34169-34172</a:t>
            </a:r>
          </a:p>
        </p:txBody>
      </p:sp>
    </p:spTree>
    <p:extLst>
      <p:ext uri="{BB962C8B-B14F-4D97-AF65-F5344CB8AC3E}">
        <p14:creationId xmlns:p14="http://schemas.microsoft.com/office/powerpoint/2010/main" val="852681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339172-B88C-4D6E-8FBB-6DE72D47726D}"/>
              </a:ext>
            </a:extLst>
          </p:cNvPr>
          <p:cNvSpPr>
            <a:spLocks noGrp="1"/>
          </p:cNvSpPr>
          <p:nvPr>
            <p:ph type="title"/>
          </p:nvPr>
        </p:nvSpPr>
        <p:spPr>
          <a:xfrm>
            <a:off x="2231136" y="284208"/>
            <a:ext cx="7729728" cy="1188720"/>
          </a:xfrm>
          <a:ln w="28575"/>
        </p:spPr>
        <p:txBody>
          <a:bodyPr/>
          <a:lstStyle/>
          <a:p>
            <a:r>
              <a:rPr lang="en-GB" dirty="0"/>
              <a:t>The puritan diary</a:t>
            </a:r>
          </a:p>
        </p:txBody>
      </p:sp>
      <p:sp>
        <p:nvSpPr>
          <p:cNvPr id="5" name="Content Placeholder 2">
            <a:extLst>
              <a:ext uri="{FF2B5EF4-FFF2-40B4-BE49-F238E27FC236}">
                <a16:creationId xmlns:a16="http://schemas.microsoft.com/office/drawing/2014/main" xmlns="" id="{709EDD0E-3225-43AF-80F8-10FCFDFB9417}"/>
              </a:ext>
            </a:extLst>
          </p:cNvPr>
          <p:cNvSpPr>
            <a:spLocks noGrp="1"/>
          </p:cNvSpPr>
          <p:nvPr>
            <p:ph idx="1"/>
          </p:nvPr>
        </p:nvSpPr>
        <p:spPr>
          <a:xfrm>
            <a:off x="6570922" y="1804225"/>
            <a:ext cx="3753292" cy="3473056"/>
          </a:xfrm>
          <a:ln w="28575">
            <a:noFill/>
          </a:ln>
        </p:spPr>
        <p:txBody>
          <a:bodyPr>
            <a:normAutofit/>
          </a:bodyPr>
          <a:lstStyle/>
          <a:p>
            <a:pPr marL="0" indent="0">
              <a:buNone/>
            </a:pPr>
            <a:r>
              <a:rPr lang="en-GB" sz="2200" dirty="0"/>
              <a:t>25 January, 1677</a:t>
            </a:r>
          </a:p>
          <a:p>
            <a:pPr marL="0" indent="0">
              <a:buNone/>
            </a:pPr>
            <a:r>
              <a:rPr lang="en-GB" sz="2200" dirty="0"/>
              <a:t>‘this day I reflected on Gods providence in my estate, having one of my Welsh heifers three dead calves and but one living; Lord teach me humility, and submission, I am the greater sinner’. </a:t>
            </a:r>
          </a:p>
          <a:p>
            <a:pPr marL="0" indent="0">
              <a:buNone/>
            </a:pPr>
            <a:endParaRPr lang="en-GB" dirty="0"/>
          </a:p>
          <a:p>
            <a:pPr>
              <a:buFont typeface="Wingdings" panose="05000000000000000000" pitchFamily="2" charset="2"/>
              <a:buChar char="v"/>
            </a:pPr>
            <a:endParaRPr lang="en-GB" dirty="0"/>
          </a:p>
          <a:p>
            <a:pPr>
              <a:buFont typeface="Wingdings" panose="05000000000000000000" pitchFamily="2" charset="2"/>
              <a:buChar char="v"/>
            </a:pPr>
            <a:endParaRPr lang="en-GB" dirty="0"/>
          </a:p>
        </p:txBody>
      </p:sp>
      <p:pic>
        <p:nvPicPr>
          <p:cNvPr id="6" name="Picture 5">
            <a:extLst>
              <a:ext uri="{FF2B5EF4-FFF2-40B4-BE49-F238E27FC236}">
                <a16:creationId xmlns:a16="http://schemas.microsoft.com/office/drawing/2014/main" xmlns="" id="{168B1A87-ABA3-4942-AF2D-7A704A0B1DAF}"/>
              </a:ext>
            </a:extLst>
          </p:cNvPr>
          <p:cNvPicPr>
            <a:picLocks noChangeAspect="1"/>
          </p:cNvPicPr>
          <p:nvPr/>
        </p:nvPicPr>
        <p:blipFill>
          <a:blip r:embed="rId2"/>
          <a:stretch>
            <a:fillRect/>
          </a:stretch>
        </p:blipFill>
        <p:spPr>
          <a:xfrm>
            <a:off x="2285861" y="1804224"/>
            <a:ext cx="3136605" cy="3473057"/>
          </a:xfrm>
          <a:prstGeom prst="rect">
            <a:avLst/>
          </a:prstGeom>
        </p:spPr>
      </p:pic>
      <p:sp>
        <p:nvSpPr>
          <p:cNvPr id="7" name="TextBox 6">
            <a:extLst>
              <a:ext uri="{FF2B5EF4-FFF2-40B4-BE49-F238E27FC236}">
                <a16:creationId xmlns:a16="http://schemas.microsoft.com/office/drawing/2014/main" xmlns="" id="{8018F826-6374-4574-9AB8-6543943CE46D}"/>
              </a:ext>
            </a:extLst>
          </p:cNvPr>
          <p:cNvSpPr txBox="1"/>
          <p:nvPr/>
        </p:nvSpPr>
        <p:spPr>
          <a:xfrm>
            <a:off x="2231136" y="5543096"/>
            <a:ext cx="3136605" cy="369332"/>
          </a:xfrm>
          <a:prstGeom prst="rect">
            <a:avLst/>
          </a:prstGeom>
          <a:noFill/>
        </p:spPr>
        <p:txBody>
          <a:bodyPr wrap="square" rtlCol="0">
            <a:spAutoFit/>
          </a:bodyPr>
          <a:lstStyle/>
          <a:p>
            <a:r>
              <a:rPr lang="en-GB" dirty="0"/>
              <a:t>Ralph </a:t>
            </a:r>
            <a:r>
              <a:rPr lang="en-GB" dirty="0" err="1"/>
              <a:t>Josselin</a:t>
            </a:r>
            <a:r>
              <a:rPr lang="en-GB" dirty="0"/>
              <a:t> (1617-1683)</a:t>
            </a:r>
          </a:p>
        </p:txBody>
      </p:sp>
    </p:spTree>
    <p:extLst>
      <p:ext uri="{BB962C8B-B14F-4D97-AF65-F5344CB8AC3E}">
        <p14:creationId xmlns:p14="http://schemas.microsoft.com/office/powerpoint/2010/main" val="3713909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1BE28E-EE75-4FE7-BD7B-59004D1A4406}"/>
              </a:ext>
            </a:extLst>
          </p:cNvPr>
          <p:cNvSpPr>
            <a:spLocks noGrp="1"/>
          </p:cNvSpPr>
          <p:nvPr>
            <p:ph type="title"/>
          </p:nvPr>
        </p:nvSpPr>
        <p:spPr/>
        <p:txBody>
          <a:bodyPr/>
          <a:lstStyle/>
          <a:p>
            <a:r>
              <a:rPr lang="en-GB" dirty="0"/>
              <a:t>The diary of Samuel </a:t>
            </a:r>
            <a:r>
              <a:rPr lang="en-GB" dirty="0" err="1"/>
              <a:t>pepys</a:t>
            </a:r>
            <a:endParaRPr lang="en-GB" dirty="0"/>
          </a:p>
        </p:txBody>
      </p:sp>
      <p:pic>
        <p:nvPicPr>
          <p:cNvPr id="4" name="Picture 3">
            <a:extLst>
              <a:ext uri="{FF2B5EF4-FFF2-40B4-BE49-F238E27FC236}">
                <a16:creationId xmlns:a16="http://schemas.microsoft.com/office/drawing/2014/main" xmlns="" id="{0B0ED4D8-2353-45D2-A277-67BBF6942A38}"/>
              </a:ext>
            </a:extLst>
          </p:cNvPr>
          <p:cNvPicPr>
            <a:picLocks noChangeAspect="1"/>
          </p:cNvPicPr>
          <p:nvPr/>
        </p:nvPicPr>
        <p:blipFill>
          <a:blip r:embed="rId2"/>
          <a:stretch>
            <a:fillRect/>
          </a:stretch>
        </p:blipFill>
        <p:spPr>
          <a:xfrm>
            <a:off x="4188785" y="2431304"/>
            <a:ext cx="3466656" cy="4148432"/>
          </a:xfrm>
          <a:prstGeom prst="rect">
            <a:avLst/>
          </a:prstGeom>
          <a:ln w="28575">
            <a:solidFill>
              <a:schemeClr val="tx1"/>
            </a:solidFill>
          </a:ln>
        </p:spPr>
      </p:pic>
    </p:spTree>
    <p:extLst>
      <p:ext uri="{BB962C8B-B14F-4D97-AF65-F5344CB8AC3E}">
        <p14:creationId xmlns:p14="http://schemas.microsoft.com/office/powerpoint/2010/main" val="2772382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E3FE7E-78DD-4486-BC90-B41F8D01CE34}"/>
              </a:ext>
            </a:extLst>
          </p:cNvPr>
          <p:cNvSpPr>
            <a:spLocks noGrp="1"/>
          </p:cNvSpPr>
          <p:nvPr>
            <p:ph type="title"/>
          </p:nvPr>
        </p:nvSpPr>
        <p:spPr>
          <a:xfrm>
            <a:off x="2231136" y="247166"/>
            <a:ext cx="7729728" cy="1188720"/>
          </a:xfrm>
        </p:spPr>
        <p:txBody>
          <a:bodyPr/>
          <a:lstStyle/>
          <a:p>
            <a:r>
              <a:rPr lang="en-GB" dirty="0"/>
              <a:t>Two seventeenth century deaths</a:t>
            </a:r>
          </a:p>
        </p:txBody>
      </p:sp>
      <p:sp>
        <p:nvSpPr>
          <p:cNvPr id="3" name="Content Placeholder 2">
            <a:extLst>
              <a:ext uri="{FF2B5EF4-FFF2-40B4-BE49-F238E27FC236}">
                <a16:creationId xmlns:a16="http://schemas.microsoft.com/office/drawing/2014/main" xmlns="" id="{376592C1-9F0A-4A0D-96CA-D8A90A82CA1A}"/>
              </a:ext>
            </a:extLst>
          </p:cNvPr>
          <p:cNvSpPr>
            <a:spLocks noGrp="1"/>
          </p:cNvSpPr>
          <p:nvPr>
            <p:ph idx="1"/>
          </p:nvPr>
        </p:nvSpPr>
        <p:spPr>
          <a:xfrm>
            <a:off x="1151858" y="1971700"/>
            <a:ext cx="3765627" cy="3970317"/>
          </a:xfrm>
          <a:ln w="28575">
            <a:noFill/>
          </a:ln>
        </p:spPr>
        <p:txBody>
          <a:bodyPr>
            <a:normAutofit lnSpcReduction="10000"/>
          </a:bodyPr>
          <a:lstStyle/>
          <a:p>
            <a:pPr marL="0" indent="0">
              <a:buNone/>
            </a:pPr>
            <a:r>
              <a:rPr lang="en-GB" sz="2000" dirty="0"/>
              <a:t>‘the lord had his hand then on my sister Anna. who was taken suddenly ill. </a:t>
            </a:r>
            <a:r>
              <a:rPr lang="en-GB" sz="2000" dirty="0" err="1"/>
              <a:t>dropsicall</a:t>
            </a:r>
            <a:r>
              <a:rPr lang="en-GB" sz="2000" dirty="0"/>
              <a:t> when with us, and went away </a:t>
            </a:r>
            <a:r>
              <a:rPr lang="en-GB" sz="2000" dirty="0" err="1"/>
              <a:t>cheerfull</a:t>
            </a:r>
            <a:r>
              <a:rPr lang="en-GB" sz="2000" dirty="0"/>
              <a:t>. a good woman and now happy. </a:t>
            </a:r>
            <a:r>
              <a:rPr lang="en-GB" sz="2000" dirty="0" err="1"/>
              <a:t>shee</a:t>
            </a:r>
            <a:r>
              <a:rPr lang="en-GB" sz="2000" dirty="0"/>
              <a:t> died Friday 26. god hath broken the brood there are now but three of us. </a:t>
            </a:r>
            <a:r>
              <a:rPr lang="en-GB" sz="2000" dirty="0" err="1"/>
              <a:t>shee</a:t>
            </a:r>
            <a:r>
              <a:rPr lang="en-GB" sz="2000" dirty="0"/>
              <a:t> was next above </a:t>
            </a:r>
            <a:r>
              <a:rPr lang="en-GB" sz="2000" dirty="0" err="1"/>
              <a:t>mee</a:t>
            </a:r>
            <a:r>
              <a:rPr lang="en-GB" sz="2000" dirty="0"/>
              <a:t> in age. lord fit me for my change’.</a:t>
            </a:r>
          </a:p>
          <a:p>
            <a:pPr marL="0" indent="0">
              <a:buNone/>
            </a:pPr>
            <a:endParaRPr lang="en-GB" sz="2000" dirty="0"/>
          </a:p>
          <a:p>
            <a:pPr marL="0" indent="0">
              <a:buNone/>
            </a:pPr>
            <a:r>
              <a:rPr lang="en-GB" sz="2000" i="1" dirty="0"/>
              <a:t>Diary of Ralph </a:t>
            </a:r>
            <a:r>
              <a:rPr lang="en-GB" sz="2000" i="1" dirty="0" err="1"/>
              <a:t>Josselin</a:t>
            </a:r>
            <a:r>
              <a:rPr lang="en-GB" sz="2000" dirty="0"/>
              <a:t>, 25 December 1673</a:t>
            </a:r>
          </a:p>
        </p:txBody>
      </p:sp>
      <p:sp>
        <p:nvSpPr>
          <p:cNvPr id="6" name="TextBox 5">
            <a:extLst>
              <a:ext uri="{FF2B5EF4-FFF2-40B4-BE49-F238E27FC236}">
                <a16:creationId xmlns:a16="http://schemas.microsoft.com/office/drawing/2014/main" xmlns="" id="{B66A0A79-609C-4594-AAA4-1E7F26911ADE}"/>
              </a:ext>
            </a:extLst>
          </p:cNvPr>
          <p:cNvSpPr txBox="1"/>
          <p:nvPr/>
        </p:nvSpPr>
        <p:spPr>
          <a:xfrm>
            <a:off x="5904616" y="1944479"/>
            <a:ext cx="5135526" cy="4708981"/>
          </a:xfrm>
          <a:prstGeom prst="rect">
            <a:avLst/>
          </a:prstGeom>
          <a:noFill/>
          <a:ln w="28575">
            <a:noFill/>
          </a:ln>
        </p:spPr>
        <p:txBody>
          <a:bodyPr wrap="square" rtlCol="0">
            <a:spAutoFit/>
          </a:bodyPr>
          <a:lstStyle/>
          <a:p>
            <a:r>
              <a:rPr lang="en-GB" sz="2000" dirty="0">
                <a:solidFill>
                  <a:schemeClr val="tx1">
                    <a:lumMod val="85000"/>
                    <a:lumOff val="15000"/>
                  </a:schemeClr>
                </a:solidFill>
              </a:rPr>
              <a:t>‘The Doctors give him over and so do all that see him. He talks no sense two words together now.  And I confess it made me weep to see that he should not be able when I asked him, to say who I was. I went to Mrs. Turners, and by her discourse with my brother's Doctor, Mr. Powell, I find that she is full now of the disease which my brother is troubled with, and talks of it mightily; which I am sorry for - there being other company; but methinks it should be for her honour to forbear talking of it. The shame of this very thing, I confess, troubles me as much as anything…’.</a:t>
            </a:r>
          </a:p>
          <a:p>
            <a:endParaRPr lang="en-GB" sz="2000" dirty="0">
              <a:solidFill>
                <a:schemeClr val="tx1">
                  <a:lumMod val="85000"/>
                  <a:lumOff val="15000"/>
                </a:schemeClr>
              </a:solidFill>
            </a:endParaRPr>
          </a:p>
          <a:p>
            <a:r>
              <a:rPr lang="en-GB" sz="2000" i="1" dirty="0">
                <a:solidFill>
                  <a:schemeClr val="tx1">
                    <a:lumMod val="85000"/>
                    <a:lumOff val="15000"/>
                  </a:schemeClr>
                </a:solidFill>
              </a:rPr>
              <a:t>Diary of Samuel Pepys</a:t>
            </a:r>
            <a:r>
              <a:rPr lang="en-GB" sz="2000" dirty="0">
                <a:solidFill>
                  <a:schemeClr val="tx1">
                    <a:lumMod val="85000"/>
                    <a:lumOff val="15000"/>
                  </a:schemeClr>
                </a:solidFill>
              </a:rPr>
              <a:t>, 14 March 1664</a:t>
            </a:r>
          </a:p>
        </p:txBody>
      </p:sp>
    </p:spTree>
    <p:extLst>
      <p:ext uri="{BB962C8B-B14F-4D97-AF65-F5344CB8AC3E}">
        <p14:creationId xmlns:p14="http://schemas.microsoft.com/office/powerpoint/2010/main" val="4050761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C03CC5-56F2-4EDE-ABB1-9142450E0C9C}"/>
              </a:ext>
            </a:extLst>
          </p:cNvPr>
          <p:cNvSpPr>
            <a:spLocks noGrp="1"/>
          </p:cNvSpPr>
          <p:nvPr>
            <p:ph type="title"/>
          </p:nvPr>
        </p:nvSpPr>
        <p:spPr/>
        <p:txBody>
          <a:bodyPr>
            <a:normAutofit/>
          </a:bodyPr>
          <a:lstStyle/>
          <a:p>
            <a:r>
              <a:rPr lang="en-GB" dirty="0"/>
              <a:t>Secularised self-knowledge? </a:t>
            </a:r>
            <a:r>
              <a:rPr lang="en-GB" dirty="0" err="1"/>
              <a:t>james</a:t>
            </a:r>
            <a:r>
              <a:rPr lang="en-GB" dirty="0"/>
              <a:t> </a:t>
            </a:r>
            <a:r>
              <a:rPr lang="en-GB" dirty="0" err="1"/>
              <a:t>boswell</a:t>
            </a:r>
            <a:r>
              <a:rPr lang="en-GB" dirty="0"/>
              <a:t> </a:t>
            </a:r>
          </a:p>
        </p:txBody>
      </p:sp>
      <p:sp>
        <p:nvSpPr>
          <p:cNvPr id="7" name="TextBox 6">
            <a:extLst>
              <a:ext uri="{FF2B5EF4-FFF2-40B4-BE49-F238E27FC236}">
                <a16:creationId xmlns:a16="http://schemas.microsoft.com/office/drawing/2014/main" xmlns="" id="{DDB1D44F-7CEB-4816-8B8B-353DF33B9AB0}"/>
              </a:ext>
            </a:extLst>
          </p:cNvPr>
          <p:cNvSpPr txBox="1"/>
          <p:nvPr/>
        </p:nvSpPr>
        <p:spPr>
          <a:xfrm>
            <a:off x="5135525" y="2443974"/>
            <a:ext cx="6007396" cy="3816429"/>
          </a:xfrm>
          <a:prstGeom prst="rect">
            <a:avLst/>
          </a:prstGeom>
          <a:noFill/>
        </p:spPr>
        <p:txBody>
          <a:bodyPr wrap="square" rtlCol="0">
            <a:spAutoFit/>
          </a:bodyPr>
          <a:lstStyle/>
          <a:p>
            <a:r>
              <a:rPr lang="en-GB" dirty="0"/>
              <a:t>‘</a:t>
            </a:r>
            <a:r>
              <a:rPr lang="en-GB" sz="2200" dirty="0"/>
              <a:t>A man cannot know himself better than by attending to the feelings his heart and to his external actions, from which he may with tolerable certainty judge “what manner of person he is”’. </a:t>
            </a:r>
          </a:p>
          <a:p>
            <a:endParaRPr lang="en-GB" sz="2200" dirty="0"/>
          </a:p>
          <a:p>
            <a:r>
              <a:rPr lang="en-GB" sz="2200" dirty="0"/>
              <a:t>James Boswell, </a:t>
            </a:r>
            <a:r>
              <a:rPr lang="en-GB" sz="2200" i="1" dirty="0"/>
              <a:t>London Journal</a:t>
            </a:r>
            <a:r>
              <a:rPr lang="en-GB" sz="2200" dirty="0"/>
              <a:t>, p. 39.</a:t>
            </a:r>
          </a:p>
          <a:p>
            <a:endParaRPr lang="en-GB" sz="2200" dirty="0"/>
          </a:p>
          <a:p>
            <a:r>
              <a:rPr lang="en-GB" sz="2200" dirty="0"/>
              <a:t>just as ‘a lady adjusts her dress before a mirror, a man adjusts his character by looking at his journal’. </a:t>
            </a:r>
          </a:p>
          <a:p>
            <a:endParaRPr lang="en-GB" sz="2200" dirty="0"/>
          </a:p>
          <a:p>
            <a:r>
              <a:rPr lang="en-GB" sz="2200" dirty="0"/>
              <a:t>James Boswell, </a:t>
            </a:r>
            <a:r>
              <a:rPr lang="en-GB" sz="2200" i="1" dirty="0"/>
              <a:t>Life of Samuel Johnson</a:t>
            </a:r>
            <a:r>
              <a:rPr lang="en-GB" sz="2200" dirty="0"/>
              <a:t>, iii, p. 228.</a:t>
            </a:r>
          </a:p>
        </p:txBody>
      </p:sp>
      <p:pic>
        <p:nvPicPr>
          <p:cNvPr id="10" name="Picture 9">
            <a:extLst>
              <a:ext uri="{FF2B5EF4-FFF2-40B4-BE49-F238E27FC236}">
                <a16:creationId xmlns:a16="http://schemas.microsoft.com/office/drawing/2014/main" xmlns="" id="{62FDCD35-57DB-4A32-A906-229A59BDF667}"/>
              </a:ext>
            </a:extLst>
          </p:cNvPr>
          <p:cNvPicPr>
            <a:picLocks noChangeAspect="1"/>
          </p:cNvPicPr>
          <p:nvPr/>
        </p:nvPicPr>
        <p:blipFill>
          <a:blip r:embed="rId2"/>
          <a:stretch>
            <a:fillRect/>
          </a:stretch>
        </p:blipFill>
        <p:spPr>
          <a:xfrm>
            <a:off x="1736872" y="2540508"/>
            <a:ext cx="2813861" cy="3961916"/>
          </a:xfrm>
          <a:prstGeom prst="rect">
            <a:avLst/>
          </a:prstGeom>
          <a:ln w="28575">
            <a:solidFill>
              <a:schemeClr val="tx1"/>
            </a:solidFill>
          </a:ln>
        </p:spPr>
      </p:pic>
    </p:spTree>
    <p:extLst>
      <p:ext uri="{BB962C8B-B14F-4D97-AF65-F5344CB8AC3E}">
        <p14:creationId xmlns:p14="http://schemas.microsoft.com/office/powerpoint/2010/main" val="525721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8257C2-EC95-47E1-81C9-F005E5899D0C}"/>
              </a:ext>
            </a:extLst>
          </p:cNvPr>
          <p:cNvSpPr>
            <a:spLocks noGrp="1"/>
          </p:cNvSpPr>
          <p:nvPr>
            <p:ph type="title"/>
          </p:nvPr>
        </p:nvSpPr>
        <p:spPr/>
        <p:txBody>
          <a:bodyPr>
            <a:normAutofit fontScale="90000"/>
          </a:bodyPr>
          <a:lstStyle/>
          <a:p>
            <a:r>
              <a:rPr lang="en-GB" dirty="0"/>
              <a:t>‘to form yourself into a man’: Manliness and masculinity in </a:t>
            </a:r>
            <a:r>
              <a:rPr lang="en-GB" dirty="0" err="1"/>
              <a:t>james</a:t>
            </a:r>
            <a:r>
              <a:rPr lang="en-GB" dirty="0"/>
              <a:t> </a:t>
            </a:r>
            <a:r>
              <a:rPr lang="en-GB" dirty="0" err="1"/>
              <a:t>boswell</a:t>
            </a:r>
            <a:endParaRPr lang="en-GB" dirty="0"/>
          </a:p>
        </p:txBody>
      </p:sp>
      <p:sp>
        <p:nvSpPr>
          <p:cNvPr id="3" name="Content Placeholder 2">
            <a:extLst>
              <a:ext uri="{FF2B5EF4-FFF2-40B4-BE49-F238E27FC236}">
                <a16:creationId xmlns:a16="http://schemas.microsoft.com/office/drawing/2014/main" xmlns="" id="{40AE18A7-F379-4ADA-8233-F95CA3EA7A0E}"/>
              </a:ext>
            </a:extLst>
          </p:cNvPr>
          <p:cNvSpPr>
            <a:spLocks noGrp="1"/>
          </p:cNvSpPr>
          <p:nvPr>
            <p:ph idx="1"/>
          </p:nvPr>
        </p:nvSpPr>
        <p:spPr>
          <a:xfrm>
            <a:off x="925032" y="2928396"/>
            <a:ext cx="4346873" cy="2966483"/>
          </a:xfrm>
        </p:spPr>
        <p:txBody>
          <a:bodyPr>
            <a:noAutofit/>
          </a:bodyPr>
          <a:lstStyle/>
          <a:p>
            <a:pPr marL="0" indent="0">
              <a:buNone/>
            </a:pPr>
            <a:r>
              <a:rPr lang="en-GB" sz="2400" dirty="0"/>
              <a:t>‘I was not inspired by Venus. I felt rather a delicate inclination of love than a violent amorous inclination […] I thought myself feeble as a gallant’.</a:t>
            </a:r>
          </a:p>
          <a:p>
            <a:endParaRPr lang="en-GB" sz="2200" dirty="0"/>
          </a:p>
        </p:txBody>
      </p:sp>
      <p:sp>
        <p:nvSpPr>
          <p:cNvPr id="7" name="TextBox 6">
            <a:extLst>
              <a:ext uri="{FF2B5EF4-FFF2-40B4-BE49-F238E27FC236}">
                <a16:creationId xmlns:a16="http://schemas.microsoft.com/office/drawing/2014/main" xmlns="" id="{91FEC996-5049-4AB9-9819-47E8AE536BC0}"/>
              </a:ext>
            </a:extLst>
          </p:cNvPr>
          <p:cNvSpPr txBox="1"/>
          <p:nvPr/>
        </p:nvSpPr>
        <p:spPr>
          <a:xfrm>
            <a:off x="6432697" y="2928396"/>
            <a:ext cx="4346873" cy="2677656"/>
          </a:xfrm>
          <a:prstGeom prst="rect">
            <a:avLst/>
          </a:prstGeom>
          <a:noFill/>
        </p:spPr>
        <p:txBody>
          <a:bodyPr wrap="square" rtlCol="0">
            <a:spAutoFit/>
          </a:bodyPr>
          <a:lstStyle/>
          <a:p>
            <a:r>
              <a:rPr lang="en-GB" sz="2400" dirty="0"/>
              <a:t>‘</a:t>
            </a:r>
            <a:r>
              <a:rPr lang="en-GB" sz="2400" dirty="0">
                <a:solidFill>
                  <a:schemeClr val="tx1">
                    <a:lumMod val="85000"/>
                    <a:lumOff val="15000"/>
                  </a:schemeClr>
                </a:solidFill>
              </a:rPr>
              <a:t>This conquest was completed to my highest satisfaction […] I really conducted this affair with a manliness and prudence that pleased me very much. The whole expense was just eighteen shillings’.</a:t>
            </a:r>
          </a:p>
        </p:txBody>
      </p:sp>
    </p:spTree>
    <p:extLst>
      <p:ext uri="{BB962C8B-B14F-4D97-AF65-F5344CB8AC3E}">
        <p14:creationId xmlns:p14="http://schemas.microsoft.com/office/powerpoint/2010/main" val="3337934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1053FD-B125-4D7F-B6E9-12346E9754DC}"/>
              </a:ext>
            </a:extLst>
          </p:cNvPr>
          <p:cNvSpPr>
            <a:spLocks noGrp="1"/>
          </p:cNvSpPr>
          <p:nvPr>
            <p:ph type="title"/>
          </p:nvPr>
        </p:nvSpPr>
        <p:spPr/>
        <p:txBody>
          <a:bodyPr/>
          <a:lstStyle/>
          <a:p>
            <a:r>
              <a:rPr lang="en-GB" dirty="0"/>
              <a:t>Boswell’s ‘inviolable plan’</a:t>
            </a:r>
          </a:p>
        </p:txBody>
      </p:sp>
      <p:sp>
        <p:nvSpPr>
          <p:cNvPr id="3" name="Content Placeholder 2">
            <a:extLst>
              <a:ext uri="{FF2B5EF4-FFF2-40B4-BE49-F238E27FC236}">
                <a16:creationId xmlns:a16="http://schemas.microsoft.com/office/drawing/2014/main" xmlns="" id="{526C586F-F1BF-4F7E-8F1B-55F346725CFF}"/>
              </a:ext>
            </a:extLst>
          </p:cNvPr>
          <p:cNvSpPr>
            <a:spLocks noGrp="1"/>
          </p:cNvSpPr>
          <p:nvPr>
            <p:ph idx="1"/>
          </p:nvPr>
        </p:nvSpPr>
        <p:spPr/>
        <p:txBody>
          <a:bodyPr>
            <a:normAutofit/>
          </a:bodyPr>
          <a:lstStyle/>
          <a:p>
            <a:pPr>
              <a:buFont typeface="Wingdings" panose="05000000000000000000" pitchFamily="2" charset="2"/>
              <a:buChar char="v"/>
            </a:pPr>
            <a:r>
              <a:rPr lang="en-GB" sz="2400" dirty="0"/>
              <a:t> Attain the habits of study, so that you may have continued entertainment by yourself</a:t>
            </a:r>
          </a:p>
          <a:p>
            <a:pPr>
              <a:buFont typeface="Wingdings" panose="05000000000000000000" pitchFamily="2" charset="2"/>
              <a:buChar char="v"/>
            </a:pPr>
            <a:r>
              <a:rPr lang="en-GB" sz="2400" dirty="0"/>
              <a:t> Avoid affection</a:t>
            </a:r>
          </a:p>
          <a:p>
            <a:pPr>
              <a:buFont typeface="Wingdings" panose="05000000000000000000" pitchFamily="2" charset="2"/>
              <a:buChar char="v"/>
            </a:pPr>
            <a:r>
              <a:rPr lang="en-GB" sz="2400" dirty="0"/>
              <a:t> Elevate your soul by prayers and by contemplation</a:t>
            </a:r>
          </a:p>
          <a:p>
            <a:pPr>
              <a:buFont typeface="Wingdings" panose="05000000000000000000" pitchFamily="2" charset="2"/>
              <a:buChar char="v"/>
            </a:pPr>
            <a:r>
              <a:rPr lang="en-GB" sz="2400" dirty="0"/>
              <a:t> Never talk of your self</a:t>
            </a:r>
          </a:p>
          <a:p>
            <a:pPr>
              <a:buFont typeface="Wingdings" panose="05000000000000000000" pitchFamily="2" charset="2"/>
              <a:buChar char="v"/>
            </a:pPr>
            <a:r>
              <a:rPr lang="en-GB" sz="2400" dirty="0"/>
              <a:t> Be firm, and persist like a philosopher</a:t>
            </a:r>
          </a:p>
        </p:txBody>
      </p:sp>
    </p:spTree>
    <p:extLst>
      <p:ext uri="{BB962C8B-B14F-4D97-AF65-F5344CB8AC3E}">
        <p14:creationId xmlns:p14="http://schemas.microsoft.com/office/powerpoint/2010/main" val="1568002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A58D92E6-120C-487A-A277-1E1617C3D499}"/>
              </a:ext>
            </a:extLst>
          </p:cNvPr>
          <p:cNvSpPr txBox="1"/>
          <p:nvPr/>
        </p:nvSpPr>
        <p:spPr>
          <a:xfrm>
            <a:off x="5635256" y="786809"/>
            <a:ext cx="4401879" cy="5805377"/>
          </a:xfrm>
          <a:prstGeom prst="rect">
            <a:avLst/>
          </a:prstGeom>
          <a:noFill/>
        </p:spPr>
        <p:txBody>
          <a:bodyPr wrap="square" rtlCol="0">
            <a:spAutoFit/>
          </a:bodyPr>
          <a:lstStyle/>
          <a:p>
            <a:endParaRPr lang="en-GB" dirty="0"/>
          </a:p>
        </p:txBody>
      </p:sp>
      <p:sp>
        <p:nvSpPr>
          <p:cNvPr id="9" name="Content Placeholder 8">
            <a:extLst>
              <a:ext uri="{FF2B5EF4-FFF2-40B4-BE49-F238E27FC236}">
                <a16:creationId xmlns:a16="http://schemas.microsoft.com/office/drawing/2014/main" xmlns="" id="{5AC3C9C9-00F8-40D2-95DC-5D685B7A0A61}"/>
              </a:ext>
            </a:extLst>
          </p:cNvPr>
          <p:cNvSpPr>
            <a:spLocks noGrp="1"/>
          </p:cNvSpPr>
          <p:nvPr>
            <p:ph idx="1"/>
          </p:nvPr>
        </p:nvSpPr>
        <p:spPr>
          <a:xfrm>
            <a:off x="5560828" y="3063346"/>
            <a:ext cx="4880344" cy="3528840"/>
          </a:xfrm>
        </p:spPr>
        <p:txBody>
          <a:bodyPr>
            <a:normAutofit/>
          </a:bodyPr>
          <a:lstStyle/>
          <a:p>
            <a:pPr marL="0" indent="0">
              <a:buNone/>
            </a:pPr>
            <a:r>
              <a:rPr lang="en-GB" sz="2400" dirty="0"/>
              <a:t>Our wise forefathers would express</a:t>
            </a:r>
          </a:p>
          <a:p>
            <a:pPr marL="0" indent="0">
              <a:buNone/>
            </a:pPr>
            <a:r>
              <a:rPr lang="en-GB" sz="2400" dirty="0" err="1"/>
              <a:t>Ev’n</a:t>
            </a:r>
            <a:r>
              <a:rPr lang="en-GB" sz="2400" dirty="0"/>
              <a:t> sensibility in dress</a:t>
            </a:r>
          </a:p>
          <a:p>
            <a:pPr marL="0" indent="0">
              <a:buNone/>
            </a:pPr>
            <a:r>
              <a:rPr lang="en-GB" sz="2400" dirty="0"/>
              <a:t>The modern race delight to shew</a:t>
            </a:r>
          </a:p>
          <a:p>
            <a:pPr marL="0" indent="0">
              <a:buNone/>
            </a:pPr>
            <a:r>
              <a:rPr lang="en-GB" sz="2400" dirty="0"/>
              <a:t>What folly in excess can do</a:t>
            </a:r>
          </a:p>
          <a:p>
            <a:pPr marL="0" indent="0">
              <a:buNone/>
            </a:pPr>
            <a:endParaRPr lang="en-GB" sz="2400" dirty="0"/>
          </a:p>
          <a:p>
            <a:pPr marL="0" indent="0">
              <a:buNone/>
            </a:pPr>
            <a:r>
              <a:rPr lang="en-GB" sz="2400" dirty="0"/>
              <a:t>(‘What is this my son Tom’, 1774)</a:t>
            </a:r>
          </a:p>
          <a:p>
            <a:pPr marL="0" indent="0">
              <a:buNone/>
            </a:pPr>
            <a:endParaRPr lang="en-GB" dirty="0"/>
          </a:p>
        </p:txBody>
      </p:sp>
      <p:pic>
        <p:nvPicPr>
          <p:cNvPr id="10" name="Picture 9">
            <a:extLst>
              <a:ext uri="{FF2B5EF4-FFF2-40B4-BE49-F238E27FC236}">
                <a16:creationId xmlns:a16="http://schemas.microsoft.com/office/drawing/2014/main" xmlns="" id="{01446E67-DD7E-4D28-B459-CB0838886EC2}"/>
              </a:ext>
            </a:extLst>
          </p:cNvPr>
          <p:cNvPicPr>
            <a:picLocks noChangeAspect="1"/>
          </p:cNvPicPr>
          <p:nvPr/>
        </p:nvPicPr>
        <p:blipFill>
          <a:blip r:embed="rId2"/>
          <a:stretch>
            <a:fillRect/>
          </a:stretch>
        </p:blipFill>
        <p:spPr>
          <a:xfrm>
            <a:off x="494222" y="170121"/>
            <a:ext cx="4663422" cy="6517758"/>
          </a:xfrm>
          <a:prstGeom prst="rect">
            <a:avLst/>
          </a:prstGeom>
          <a:ln w="28575">
            <a:solidFill>
              <a:schemeClr val="tx1"/>
            </a:solidFill>
          </a:ln>
        </p:spPr>
      </p:pic>
    </p:spTree>
    <p:extLst>
      <p:ext uri="{BB962C8B-B14F-4D97-AF65-F5344CB8AC3E}">
        <p14:creationId xmlns:p14="http://schemas.microsoft.com/office/powerpoint/2010/main" val="3281223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B8D461-EBF8-4032-B1A6-AFE43801A7F1}"/>
              </a:ext>
            </a:extLst>
          </p:cNvPr>
          <p:cNvSpPr>
            <a:spLocks noGrp="1"/>
          </p:cNvSpPr>
          <p:nvPr>
            <p:ph type="title"/>
          </p:nvPr>
        </p:nvSpPr>
        <p:spPr>
          <a:xfrm>
            <a:off x="1835039" y="140842"/>
            <a:ext cx="8195858" cy="1188720"/>
          </a:xfrm>
        </p:spPr>
        <p:txBody>
          <a:bodyPr/>
          <a:lstStyle/>
          <a:p>
            <a:r>
              <a:rPr lang="en-GB" dirty="0"/>
              <a:t>Assessment</a:t>
            </a:r>
          </a:p>
        </p:txBody>
      </p:sp>
      <p:sp>
        <p:nvSpPr>
          <p:cNvPr id="3" name="Content Placeholder 2">
            <a:extLst>
              <a:ext uri="{FF2B5EF4-FFF2-40B4-BE49-F238E27FC236}">
                <a16:creationId xmlns:a16="http://schemas.microsoft.com/office/drawing/2014/main" xmlns="" id="{5BB990DA-E619-4B0A-A7A8-C6CEAA9F34E4}"/>
              </a:ext>
            </a:extLst>
          </p:cNvPr>
          <p:cNvSpPr>
            <a:spLocks noGrp="1"/>
          </p:cNvSpPr>
          <p:nvPr>
            <p:ph idx="1"/>
          </p:nvPr>
        </p:nvSpPr>
        <p:spPr>
          <a:xfrm>
            <a:off x="669851" y="1531088"/>
            <a:ext cx="10515600" cy="5199321"/>
          </a:xfrm>
        </p:spPr>
        <p:txBody>
          <a:bodyPr>
            <a:normAutofit fontScale="25000" lnSpcReduction="20000"/>
          </a:bodyPr>
          <a:lstStyle/>
          <a:p>
            <a:pPr marL="0" indent="0">
              <a:buNone/>
            </a:pPr>
            <a:r>
              <a:rPr lang="en-GB" sz="6400" dirty="0"/>
              <a:t>The assessment for this second-year module is as follows:</a:t>
            </a:r>
          </a:p>
          <a:p>
            <a:pPr>
              <a:buFont typeface="Wingdings" panose="05000000000000000000" pitchFamily="2" charset="2"/>
              <a:buChar char="v"/>
            </a:pPr>
            <a:endParaRPr lang="en-GB" sz="6400" dirty="0"/>
          </a:p>
          <a:p>
            <a:pPr>
              <a:buFont typeface="Wingdings" panose="05000000000000000000" pitchFamily="2" charset="2"/>
              <a:buChar char="v"/>
            </a:pPr>
            <a:r>
              <a:rPr lang="en-GB" sz="6400" dirty="0"/>
              <a:t>4,500 word essay (50%)</a:t>
            </a:r>
          </a:p>
          <a:p>
            <a:pPr>
              <a:buFont typeface="Wingdings" panose="05000000000000000000" pitchFamily="2" charset="2"/>
              <a:buChar char="v"/>
            </a:pPr>
            <a:r>
              <a:rPr lang="en-GB" sz="6400" dirty="0"/>
              <a:t>A two-hour exam (50%)</a:t>
            </a:r>
          </a:p>
          <a:p>
            <a:pPr marL="0" indent="0">
              <a:buNone/>
            </a:pPr>
            <a:endParaRPr lang="en-GB" sz="6400" dirty="0"/>
          </a:p>
          <a:p>
            <a:pPr marL="0" indent="0">
              <a:buNone/>
            </a:pPr>
            <a:r>
              <a:rPr lang="en-GB" sz="6400" dirty="0"/>
              <a:t>You are also expected to write two formative essays – these are a valuable chance to get feedback on your ideas and writing.  </a:t>
            </a:r>
          </a:p>
          <a:p>
            <a:pPr marL="0" indent="0">
              <a:buNone/>
            </a:pPr>
            <a:r>
              <a:rPr lang="en-GB" sz="6400" dirty="0"/>
              <a:t>The deadlines are as follows:</a:t>
            </a:r>
          </a:p>
          <a:p>
            <a:pPr>
              <a:buFont typeface="Wingdings" panose="05000000000000000000" pitchFamily="2" charset="2"/>
              <a:buChar char="v"/>
            </a:pPr>
            <a:r>
              <a:rPr lang="en-GB" sz="6400" dirty="0"/>
              <a:t>Term 1 Monday week 7 – formative essay one (2,000 words, on diaries/autobiographies/life-writing)</a:t>
            </a:r>
          </a:p>
          <a:p>
            <a:pPr>
              <a:buFont typeface="Wingdings" panose="05000000000000000000" pitchFamily="2" charset="2"/>
              <a:buChar char="v"/>
            </a:pPr>
            <a:r>
              <a:rPr lang="en-GB" sz="6400" dirty="0"/>
              <a:t>Term 2 Monday week 1 – formative essay two (2,000 words, on politics) </a:t>
            </a:r>
          </a:p>
          <a:p>
            <a:endParaRPr lang="en-GB" sz="6400" dirty="0"/>
          </a:p>
          <a:p>
            <a:pPr marL="0" indent="0">
              <a:buNone/>
            </a:pPr>
            <a:r>
              <a:rPr lang="en-GB" sz="6400" dirty="0"/>
              <a:t>As things stand, the summative essay is </a:t>
            </a:r>
            <a:r>
              <a:rPr lang="en-GB" sz="6400" dirty="0" smtClean="0"/>
              <a:t>due term 2, week 10 (13 March)</a:t>
            </a:r>
            <a:endParaRPr lang="en-GB" sz="6400" dirty="0"/>
          </a:p>
          <a:p>
            <a:pPr>
              <a:buFont typeface="Wingdings" panose="05000000000000000000" pitchFamily="2" charset="2"/>
              <a:buChar char="v"/>
            </a:pPr>
            <a:r>
              <a:rPr lang="en-GB" sz="6400" dirty="0"/>
              <a:t>The first formative piece will look at one of the diaries or autobiographies we have identified and discuss the way the work engages in a process of self-construction.</a:t>
            </a:r>
          </a:p>
          <a:p>
            <a:pPr>
              <a:buFont typeface="Wingdings" panose="05000000000000000000" pitchFamily="2" charset="2"/>
              <a:buChar char="v"/>
            </a:pPr>
            <a:r>
              <a:rPr lang="en-GB" sz="6400" dirty="0"/>
              <a:t>The second will involve an analysis of a particular text on political thought - to be negotiated.</a:t>
            </a:r>
          </a:p>
          <a:p>
            <a:pPr>
              <a:buFont typeface="Wingdings" panose="05000000000000000000" pitchFamily="2" charset="2"/>
              <a:buChar char="v"/>
            </a:pPr>
            <a:r>
              <a:rPr lang="en-GB" sz="6400" dirty="0"/>
              <a:t>The third will examine the ways in which we can use texts and other sources to understand the social experience of men and women in the late seventeenth/eighteenth century. </a:t>
            </a:r>
          </a:p>
          <a:p>
            <a:endParaRPr lang="en-GB" dirty="0"/>
          </a:p>
        </p:txBody>
      </p:sp>
    </p:spTree>
    <p:extLst>
      <p:ext uri="{BB962C8B-B14F-4D97-AF65-F5344CB8AC3E}">
        <p14:creationId xmlns:p14="http://schemas.microsoft.com/office/powerpoint/2010/main" val="1828667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1771C9-FEFA-421D-9022-ECA911CE55A2}"/>
              </a:ext>
            </a:extLst>
          </p:cNvPr>
          <p:cNvSpPr>
            <a:spLocks noGrp="1"/>
          </p:cNvSpPr>
          <p:nvPr>
            <p:ph type="title"/>
          </p:nvPr>
        </p:nvSpPr>
        <p:spPr/>
        <p:txBody>
          <a:bodyPr/>
          <a:lstStyle/>
          <a:p>
            <a:r>
              <a:rPr lang="en-GB" dirty="0"/>
              <a:t>Public autobiography: </a:t>
            </a:r>
            <a:r>
              <a:rPr lang="en-GB" dirty="0" err="1"/>
              <a:t>rousseau’s</a:t>
            </a:r>
            <a:r>
              <a:rPr lang="en-GB" dirty="0"/>
              <a:t> </a:t>
            </a:r>
            <a:r>
              <a:rPr lang="en-GB" i="1" dirty="0"/>
              <a:t>Confessions</a:t>
            </a:r>
            <a:endParaRPr lang="en-GB" dirty="0"/>
          </a:p>
        </p:txBody>
      </p:sp>
      <p:pic>
        <p:nvPicPr>
          <p:cNvPr id="4" name="Picture 3">
            <a:extLst>
              <a:ext uri="{FF2B5EF4-FFF2-40B4-BE49-F238E27FC236}">
                <a16:creationId xmlns:a16="http://schemas.microsoft.com/office/drawing/2014/main" xmlns="" id="{0E8AEBCB-02F5-4707-AF77-D58DB1182ED0}"/>
              </a:ext>
            </a:extLst>
          </p:cNvPr>
          <p:cNvPicPr>
            <a:picLocks noChangeAspect="1"/>
          </p:cNvPicPr>
          <p:nvPr/>
        </p:nvPicPr>
        <p:blipFill>
          <a:blip r:embed="rId2"/>
          <a:stretch>
            <a:fillRect/>
          </a:stretch>
        </p:blipFill>
        <p:spPr>
          <a:xfrm>
            <a:off x="927137" y="2416248"/>
            <a:ext cx="2868686" cy="3805694"/>
          </a:xfrm>
          <a:prstGeom prst="rect">
            <a:avLst/>
          </a:prstGeom>
          <a:ln w="28575">
            <a:solidFill>
              <a:schemeClr val="tx1"/>
            </a:solidFill>
          </a:ln>
        </p:spPr>
      </p:pic>
      <p:sp>
        <p:nvSpPr>
          <p:cNvPr id="7" name="Rectangle 6">
            <a:extLst>
              <a:ext uri="{FF2B5EF4-FFF2-40B4-BE49-F238E27FC236}">
                <a16:creationId xmlns:a16="http://schemas.microsoft.com/office/drawing/2014/main" xmlns="" id="{D5F0C409-F9AF-4429-B208-8051194B4578}"/>
              </a:ext>
            </a:extLst>
          </p:cNvPr>
          <p:cNvSpPr/>
          <p:nvPr/>
        </p:nvSpPr>
        <p:spPr>
          <a:xfrm>
            <a:off x="4965404" y="2416248"/>
            <a:ext cx="4995460" cy="2123658"/>
          </a:xfrm>
          <a:prstGeom prst="rect">
            <a:avLst/>
          </a:prstGeom>
        </p:spPr>
        <p:txBody>
          <a:bodyPr wrap="square">
            <a:spAutoFit/>
          </a:bodyPr>
          <a:lstStyle/>
          <a:p>
            <a:r>
              <a:rPr lang="en-GB" sz="2200" dirty="0"/>
              <a:t>‘My purpose is to display to my kind a portrait in every way true to nature, and the man I shall portray will be myself’.</a:t>
            </a:r>
          </a:p>
          <a:p>
            <a:endParaRPr lang="en-GB" sz="2200" dirty="0"/>
          </a:p>
          <a:p>
            <a:r>
              <a:rPr lang="en-GB" sz="2200" dirty="0"/>
              <a:t>Jean Jacques Rousseau, </a:t>
            </a:r>
            <a:r>
              <a:rPr lang="en-GB" sz="2200" i="1" dirty="0"/>
              <a:t>Confessions, </a:t>
            </a:r>
            <a:r>
              <a:rPr lang="en-GB" sz="2200" dirty="0"/>
              <a:t>Book One.</a:t>
            </a:r>
          </a:p>
        </p:txBody>
      </p:sp>
    </p:spTree>
    <p:extLst>
      <p:ext uri="{BB962C8B-B14F-4D97-AF65-F5344CB8AC3E}">
        <p14:creationId xmlns:p14="http://schemas.microsoft.com/office/powerpoint/2010/main" val="1282494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5F2DF5-2594-4C25-B492-20D0BE5311F1}"/>
              </a:ext>
            </a:extLst>
          </p:cNvPr>
          <p:cNvSpPr>
            <a:spLocks noGrp="1"/>
          </p:cNvSpPr>
          <p:nvPr>
            <p:ph type="title"/>
          </p:nvPr>
        </p:nvSpPr>
        <p:spPr/>
        <p:txBody>
          <a:bodyPr/>
          <a:lstStyle/>
          <a:p>
            <a:r>
              <a:rPr lang="en-GB" dirty="0"/>
              <a:t>Summary</a:t>
            </a:r>
          </a:p>
        </p:txBody>
      </p:sp>
      <p:pic>
        <p:nvPicPr>
          <p:cNvPr id="4" name="Content Placeholder 3">
            <a:extLst>
              <a:ext uri="{FF2B5EF4-FFF2-40B4-BE49-F238E27FC236}">
                <a16:creationId xmlns:a16="http://schemas.microsoft.com/office/drawing/2014/main" xmlns="" id="{93D8087E-9D6C-4324-B88F-695E7951B0E8}"/>
              </a:ext>
            </a:extLst>
          </p:cNvPr>
          <p:cNvPicPr>
            <a:picLocks noGrp="1" noChangeAspect="1"/>
          </p:cNvPicPr>
          <p:nvPr>
            <p:ph idx="1"/>
          </p:nvPr>
        </p:nvPicPr>
        <p:blipFill>
          <a:blip r:embed="rId2"/>
          <a:stretch>
            <a:fillRect/>
          </a:stretch>
        </p:blipFill>
        <p:spPr>
          <a:xfrm>
            <a:off x="2255945" y="2521467"/>
            <a:ext cx="2740630" cy="3631335"/>
          </a:xfrm>
          <a:prstGeom prst="rect">
            <a:avLst/>
          </a:prstGeom>
          <a:ln w="28575">
            <a:solidFill>
              <a:schemeClr val="tx1"/>
            </a:solidFill>
          </a:ln>
        </p:spPr>
      </p:pic>
    </p:spTree>
    <p:extLst>
      <p:ext uri="{BB962C8B-B14F-4D97-AF65-F5344CB8AC3E}">
        <p14:creationId xmlns:p14="http://schemas.microsoft.com/office/powerpoint/2010/main" val="3436903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8DBB94-79D6-455D-8DCF-35D3356855E2}"/>
              </a:ext>
            </a:extLst>
          </p:cNvPr>
          <p:cNvSpPr>
            <a:spLocks noGrp="1"/>
          </p:cNvSpPr>
          <p:nvPr>
            <p:ph type="title"/>
          </p:nvPr>
        </p:nvSpPr>
        <p:spPr>
          <a:xfrm>
            <a:off x="2231136" y="316106"/>
            <a:ext cx="7729728" cy="1188720"/>
          </a:xfrm>
        </p:spPr>
        <p:txBody>
          <a:bodyPr/>
          <a:lstStyle/>
          <a:p>
            <a:r>
              <a:rPr lang="en-GB" dirty="0"/>
              <a:t>bibliography</a:t>
            </a:r>
          </a:p>
        </p:txBody>
      </p:sp>
      <p:sp>
        <p:nvSpPr>
          <p:cNvPr id="3" name="Content Placeholder 2">
            <a:extLst>
              <a:ext uri="{FF2B5EF4-FFF2-40B4-BE49-F238E27FC236}">
                <a16:creationId xmlns:a16="http://schemas.microsoft.com/office/drawing/2014/main" xmlns="" id="{0FB9C033-C836-4B95-B562-58FA43EA2AE8}"/>
              </a:ext>
            </a:extLst>
          </p:cNvPr>
          <p:cNvSpPr>
            <a:spLocks noGrp="1"/>
          </p:cNvSpPr>
          <p:nvPr>
            <p:ph idx="1"/>
          </p:nvPr>
        </p:nvSpPr>
        <p:spPr>
          <a:xfrm>
            <a:off x="785108" y="2105246"/>
            <a:ext cx="4063338" cy="4072269"/>
          </a:xfrm>
        </p:spPr>
        <p:txBody>
          <a:bodyPr>
            <a:normAutofit fontScale="32500" lnSpcReduction="20000"/>
          </a:bodyPr>
          <a:lstStyle/>
          <a:p>
            <a:pPr marL="0" indent="0">
              <a:buNone/>
            </a:pPr>
            <a:r>
              <a:rPr lang="en-GB" sz="6200" dirty="0"/>
              <a:t>PRIMARY TEXTS</a:t>
            </a:r>
          </a:p>
          <a:p>
            <a:pPr marL="0" indent="0">
              <a:buNone/>
            </a:pPr>
            <a:r>
              <a:rPr lang="en-GB" sz="6200" i="1" dirty="0"/>
              <a:t>The Confessions of St Augustine </a:t>
            </a:r>
            <a:r>
              <a:rPr lang="en-GB" sz="6200" dirty="0"/>
              <a:t>(trans. E. B. Pusey, online, project Gutenberg: </a:t>
            </a:r>
            <a:r>
              <a:rPr lang="en-GB" sz="6200" dirty="0">
                <a:hlinkClick r:id="rId2"/>
              </a:rPr>
              <a:t>https://www.gutenberg.org/files/3296/3296-h/3296-h.htm</a:t>
            </a:r>
            <a:r>
              <a:rPr lang="en-GB" sz="6200" dirty="0"/>
              <a:t>)</a:t>
            </a:r>
          </a:p>
          <a:p>
            <a:pPr marL="0" indent="0">
              <a:buNone/>
            </a:pPr>
            <a:r>
              <a:rPr lang="en-GB" sz="6200" dirty="0" err="1"/>
              <a:t>Guibert</a:t>
            </a:r>
            <a:r>
              <a:rPr lang="en-GB" sz="6200" dirty="0"/>
              <a:t> of </a:t>
            </a:r>
            <a:r>
              <a:rPr lang="en-GB" sz="6200" dirty="0" err="1"/>
              <a:t>Nogent</a:t>
            </a:r>
            <a:r>
              <a:rPr lang="en-GB" sz="6200" dirty="0"/>
              <a:t>, </a:t>
            </a:r>
            <a:r>
              <a:rPr lang="en-GB" sz="6200" i="1" dirty="0"/>
              <a:t>Autobiography </a:t>
            </a:r>
            <a:r>
              <a:rPr lang="en-GB" sz="6200" dirty="0"/>
              <a:t>(online: </a:t>
            </a:r>
            <a:r>
              <a:rPr lang="en-GB" sz="6200" dirty="0">
                <a:hlinkClick r:id="rId3"/>
              </a:rPr>
              <a:t>https://sourcebooks.fordham.edu/basis/guibert-vita.asp</a:t>
            </a:r>
            <a:r>
              <a:rPr lang="en-GB" sz="6200" dirty="0"/>
              <a:t>)</a:t>
            </a:r>
          </a:p>
          <a:p>
            <a:pPr marL="0" indent="0">
              <a:buNone/>
            </a:pPr>
            <a:r>
              <a:rPr lang="en-GB" sz="6200" dirty="0"/>
              <a:t>Jack </a:t>
            </a:r>
            <a:r>
              <a:rPr lang="en-GB" sz="6200" dirty="0" err="1"/>
              <a:t>Binns</a:t>
            </a:r>
            <a:r>
              <a:rPr lang="en-GB" sz="6200" dirty="0"/>
              <a:t> (ed.), </a:t>
            </a:r>
            <a:r>
              <a:rPr lang="en-GB" sz="6200" i="1" dirty="0"/>
              <a:t>The Memoirs and Memorials of Sir Hugh </a:t>
            </a:r>
            <a:r>
              <a:rPr lang="en-GB" sz="6200" i="1" dirty="0" err="1"/>
              <a:t>Cholmley</a:t>
            </a:r>
            <a:r>
              <a:rPr lang="en-GB" sz="6200" i="1" dirty="0"/>
              <a:t> of Whitby, 1600-1657 </a:t>
            </a:r>
            <a:r>
              <a:rPr lang="en-GB" sz="6200" dirty="0"/>
              <a:t>(2000) </a:t>
            </a:r>
          </a:p>
          <a:p>
            <a:pPr marL="0" indent="0">
              <a:buNone/>
            </a:pPr>
            <a:r>
              <a:rPr lang="en-GB" sz="6200" dirty="0"/>
              <a:t>Ralph Macfarlane, </a:t>
            </a:r>
            <a:r>
              <a:rPr lang="en-GB" sz="6200" i="1" dirty="0"/>
              <a:t>The Diary of Ralph </a:t>
            </a:r>
            <a:r>
              <a:rPr lang="en-GB" sz="6200" i="1" dirty="0" err="1"/>
              <a:t>Josselin</a:t>
            </a:r>
            <a:r>
              <a:rPr lang="en-GB" sz="6200" i="1" dirty="0"/>
              <a:t>, 1616-1683 </a:t>
            </a:r>
            <a:r>
              <a:rPr lang="en-GB" sz="6200" dirty="0"/>
              <a:t>(1991)</a:t>
            </a:r>
          </a:p>
          <a:p>
            <a:pPr marL="0" indent="0">
              <a:buNone/>
            </a:pPr>
            <a:endParaRPr lang="en-GB" sz="6200" dirty="0"/>
          </a:p>
          <a:p>
            <a:endParaRPr lang="en-GB" dirty="0"/>
          </a:p>
          <a:p>
            <a:endParaRPr lang="en-GB" dirty="0"/>
          </a:p>
        </p:txBody>
      </p:sp>
      <p:sp>
        <p:nvSpPr>
          <p:cNvPr id="4" name="Rectangle 3">
            <a:extLst>
              <a:ext uri="{FF2B5EF4-FFF2-40B4-BE49-F238E27FC236}">
                <a16:creationId xmlns:a16="http://schemas.microsoft.com/office/drawing/2014/main" xmlns="" id="{49C316F4-4A19-4049-AA48-7AD4786C4C23}"/>
              </a:ext>
            </a:extLst>
          </p:cNvPr>
          <p:cNvSpPr/>
          <p:nvPr/>
        </p:nvSpPr>
        <p:spPr>
          <a:xfrm>
            <a:off x="5195777" y="1866349"/>
            <a:ext cx="6478771" cy="4401205"/>
          </a:xfrm>
          <a:prstGeom prst="rect">
            <a:avLst/>
          </a:prstGeom>
        </p:spPr>
        <p:txBody>
          <a:bodyPr wrap="square">
            <a:spAutoFit/>
          </a:bodyPr>
          <a:lstStyle/>
          <a:p>
            <a:r>
              <a:rPr lang="en-GB" sz="2000" dirty="0"/>
              <a:t>SECONDARY READING</a:t>
            </a:r>
          </a:p>
          <a:p>
            <a:endParaRPr lang="en-GB" sz="2000" dirty="0"/>
          </a:p>
          <a:p>
            <a:r>
              <a:rPr lang="en-GB" sz="2000" dirty="0"/>
              <a:t>Stephen Greenblatt, </a:t>
            </a:r>
            <a:r>
              <a:rPr lang="en-GB" sz="2000" i="1" dirty="0"/>
              <a:t>Renaissance Self-Fashioning: From More to Shakespeare </a:t>
            </a:r>
            <a:r>
              <a:rPr lang="en-GB" sz="2000" dirty="0"/>
              <a:t>(1980)</a:t>
            </a:r>
            <a:endParaRPr lang="en-GB" sz="2000" i="1" dirty="0"/>
          </a:p>
          <a:p>
            <a:r>
              <a:rPr lang="en-GB" sz="2000" dirty="0"/>
              <a:t>John Fleming, ‘Early Medieval Autobiography’, in </a:t>
            </a:r>
            <a:r>
              <a:rPr lang="en-GB" sz="2000" i="1" dirty="0"/>
              <a:t>The Cambridge Companion to Autobiography</a:t>
            </a:r>
            <a:r>
              <a:rPr lang="en-GB" sz="2000" dirty="0"/>
              <a:t> (2014)</a:t>
            </a:r>
          </a:p>
          <a:p>
            <a:r>
              <a:rPr lang="en-GB" sz="2000" dirty="0"/>
              <a:t>Adam Smyth, </a:t>
            </a:r>
            <a:r>
              <a:rPr lang="en-GB" sz="2000" i="1" dirty="0"/>
              <a:t>Autobiography in Early Modern England </a:t>
            </a:r>
            <a:r>
              <a:rPr lang="en-GB" sz="2000" dirty="0"/>
              <a:t>(2010)</a:t>
            </a:r>
          </a:p>
          <a:p>
            <a:r>
              <a:rPr lang="en-GB" sz="2000" dirty="0"/>
              <a:t>Mark Dawson, ‘Histories and Texts: Refiguring the Diary of Samuel Pepys’, </a:t>
            </a:r>
            <a:r>
              <a:rPr lang="en-GB" sz="2000" i="1" dirty="0"/>
              <a:t>The Historical Journal </a:t>
            </a:r>
            <a:r>
              <a:rPr lang="en-GB" sz="2000" dirty="0"/>
              <a:t>(2000)</a:t>
            </a:r>
          </a:p>
          <a:p>
            <a:r>
              <a:rPr lang="en-GB" sz="2000" dirty="0"/>
              <a:t> John Brewer, </a:t>
            </a:r>
            <a:r>
              <a:rPr lang="en-GB" sz="2000" i="1" dirty="0"/>
              <a:t>The Pleasures of the Imagination: English Culture in the Eighteenth Century </a:t>
            </a:r>
            <a:r>
              <a:rPr lang="en-GB" sz="2000" dirty="0"/>
              <a:t>(1997)</a:t>
            </a:r>
          </a:p>
          <a:p>
            <a:r>
              <a:rPr lang="en-GB" sz="2000" dirty="0"/>
              <a:t>Philip Carter, ‘Boswell’s Manliness’, in </a:t>
            </a:r>
            <a:r>
              <a:rPr lang="en-GB" sz="2000" i="1" dirty="0"/>
              <a:t>English Masculinities, 1660-1800 </a:t>
            </a:r>
            <a:r>
              <a:rPr lang="en-GB" sz="2000" dirty="0"/>
              <a:t>(1999)</a:t>
            </a:r>
            <a:endParaRPr lang="en-GB" sz="2000" i="1" dirty="0"/>
          </a:p>
          <a:p>
            <a:r>
              <a:rPr lang="en-GB" sz="2000" dirty="0"/>
              <a:t>Robert </a:t>
            </a:r>
            <a:r>
              <a:rPr lang="en-GB" sz="2000" dirty="0" err="1"/>
              <a:t>Zaretsky</a:t>
            </a:r>
            <a:r>
              <a:rPr lang="en-GB" sz="2000" dirty="0"/>
              <a:t>, </a:t>
            </a:r>
            <a:r>
              <a:rPr lang="en-GB" sz="2000" i="1" dirty="0"/>
              <a:t>Boswell’s Enlightenment </a:t>
            </a:r>
            <a:r>
              <a:rPr lang="en-GB" sz="2000" dirty="0"/>
              <a:t>(2015)</a:t>
            </a:r>
          </a:p>
        </p:txBody>
      </p:sp>
    </p:spTree>
    <p:extLst>
      <p:ext uri="{BB962C8B-B14F-4D97-AF65-F5344CB8AC3E}">
        <p14:creationId xmlns:p14="http://schemas.microsoft.com/office/powerpoint/2010/main" val="718179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A56450-B07C-426A-9D26-E05AA51B5DD7}"/>
              </a:ext>
            </a:extLst>
          </p:cNvPr>
          <p:cNvSpPr>
            <a:spLocks noGrp="1"/>
          </p:cNvSpPr>
          <p:nvPr>
            <p:ph type="ctrTitle"/>
          </p:nvPr>
        </p:nvSpPr>
        <p:spPr/>
        <p:txBody>
          <a:bodyPr/>
          <a:lstStyle/>
          <a:p>
            <a:r>
              <a:rPr lang="en-GB" dirty="0"/>
              <a:t>Deliberating the Self</a:t>
            </a:r>
          </a:p>
        </p:txBody>
      </p:sp>
    </p:spTree>
    <p:extLst>
      <p:ext uri="{BB962C8B-B14F-4D97-AF65-F5344CB8AC3E}">
        <p14:creationId xmlns:p14="http://schemas.microsoft.com/office/powerpoint/2010/main" val="1120583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1347F5-BD0F-478A-BAA4-3CFA234ED8D9}"/>
              </a:ext>
            </a:extLst>
          </p:cNvPr>
          <p:cNvSpPr>
            <a:spLocks noGrp="1"/>
          </p:cNvSpPr>
          <p:nvPr>
            <p:ph type="title"/>
          </p:nvPr>
        </p:nvSpPr>
        <p:spPr/>
        <p:txBody>
          <a:bodyPr/>
          <a:lstStyle/>
          <a:p>
            <a:r>
              <a:rPr lang="en-GB" dirty="0"/>
              <a:t>The practice of diary writing</a:t>
            </a:r>
          </a:p>
        </p:txBody>
      </p:sp>
      <p:sp>
        <p:nvSpPr>
          <p:cNvPr id="7" name="TextBox 6">
            <a:extLst>
              <a:ext uri="{FF2B5EF4-FFF2-40B4-BE49-F238E27FC236}">
                <a16:creationId xmlns:a16="http://schemas.microsoft.com/office/drawing/2014/main" xmlns="" id="{84566A19-E03F-494D-9EDD-4CFE3F0665AC}"/>
              </a:ext>
            </a:extLst>
          </p:cNvPr>
          <p:cNvSpPr txBox="1"/>
          <p:nvPr/>
        </p:nvSpPr>
        <p:spPr>
          <a:xfrm>
            <a:off x="1312289" y="2564144"/>
            <a:ext cx="4381762" cy="3539430"/>
          </a:xfrm>
          <a:prstGeom prst="rect">
            <a:avLst/>
          </a:prstGeom>
          <a:noFill/>
        </p:spPr>
        <p:txBody>
          <a:bodyPr wrap="square" rtlCol="0">
            <a:spAutoFit/>
          </a:bodyPr>
          <a:lstStyle/>
          <a:p>
            <a:pPr marL="285750" indent="-285750">
              <a:buFont typeface="Wingdings" panose="05000000000000000000" pitchFamily="2" charset="2"/>
              <a:buChar char="v"/>
            </a:pPr>
            <a:r>
              <a:rPr lang="en-GB" sz="2800" dirty="0"/>
              <a:t>What do you – or would you - write about? </a:t>
            </a:r>
          </a:p>
          <a:p>
            <a:pPr marL="285750" indent="-285750">
              <a:buFont typeface="Wingdings" panose="05000000000000000000" pitchFamily="2" charset="2"/>
              <a:buChar char="v"/>
            </a:pPr>
            <a:endParaRPr lang="en-GB" sz="2800" dirty="0"/>
          </a:p>
          <a:p>
            <a:pPr marL="285750" indent="-285750">
              <a:buFont typeface="Wingdings" panose="05000000000000000000" pitchFamily="2" charset="2"/>
              <a:buChar char="v"/>
            </a:pPr>
            <a:r>
              <a:rPr lang="en-GB" sz="2800" dirty="0"/>
              <a:t>Who are you writing for? </a:t>
            </a:r>
          </a:p>
          <a:p>
            <a:pPr marL="285750" indent="-285750">
              <a:buFont typeface="Wingdings" panose="05000000000000000000" pitchFamily="2" charset="2"/>
              <a:buChar char="v"/>
            </a:pPr>
            <a:endParaRPr lang="en-GB" sz="2800" dirty="0"/>
          </a:p>
          <a:p>
            <a:pPr marL="285750" indent="-285750">
              <a:buFont typeface="Wingdings" panose="05000000000000000000" pitchFamily="2" charset="2"/>
              <a:buChar char="v"/>
            </a:pPr>
            <a:r>
              <a:rPr lang="en-GB" sz="2800" dirty="0"/>
              <a:t>What do you consider the purpose of your diary to be? </a:t>
            </a:r>
          </a:p>
        </p:txBody>
      </p:sp>
      <p:pic>
        <p:nvPicPr>
          <p:cNvPr id="8" name="Picture 7">
            <a:extLst>
              <a:ext uri="{FF2B5EF4-FFF2-40B4-BE49-F238E27FC236}">
                <a16:creationId xmlns:a16="http://schemas.microsoft.com/office/drawing/2014/main" xmlns="" id="{25150F72-F987-4729-8B1D-8814E1791B6B}"/>
              </a:ext>
            </a:extLst>
          </p:cNvPr>
          <p:cNvPicPr>
            <a:picLocks noChangeAspect="1"/>
          </p:cNvPicPr>
          <p:nvPr/>
        </p:nvPicPr>
        <p:blipFill rotWithShape="1">
          <a:blip r:embed="rId2"/>
          <a:srcRect t="11001" b="11001"/>
          <a:stretch/>
        </p:blipFill>
        <p:spPr>
          <a:xfrm>
            <a:off x="6497951" y="3429000"/>
            <a:ext cx="5261835" cy="3030765"/>
          </a:xfrm>
          <a:prstGeom prst="rect">
            <a:avLst/>
          </a:prstGeom>
          <a:ln>
            <a:noFill/>
          </a:ln>
          <a:effectLst>
            <a:softEdge rad="112500"/>
          </a:effectLst>
        </p:spPr>
      </p:pic>
    </p:spTree>
    <p:extLst>
      <p:ext uri="{BB962C8B-B14F-4D97-AF65-F5344CB8AC3E}">
        <p14:creationId xmlns:p14="http://schemas.microsoft.com/office/powerpoint/2010/main" val="373435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F6112C-A0DF-40DB-839C-CB125F3A12A4}"/>
              </a:ext>
            </a:extLst>
          </p:cNvPr>
          <p:cNvSpPr>
            <a:spLocks noGrp="1"/>
          </p:cNvSpPr>
          <p:nvPr>
            <p:ph type="title"/>
          </p:nvPr>
        </p:nvSpPr>
        <p:spPr/>
        <p:txBody>
          <a:bodyPr/>
          <a:lstStyle/>
          <a:p>
            <a:r>
              <a:rPr lang="en-GB" dirty="0"/>
              <a:t>Forms of ‘life-writing’</a:t>
            </a:r>
          </a:p>
        </p:txBody>
      </p:sp>
      <p:pic>
        <p:nvPicPr>
          <p:cNvPr id="7" name="Picture 6">
            <a:extLst>
              <a:ext uri="{FF2B5EF4-FFF2-40B4-BE49-F238E27FC236}">
                <a16:creationId xmlns:a16="http://schemas.microsoft.com/office/drawing/2014/main" xmlns="" id="{821C951F-10FB-4684-A056-8F0B76EE0C13}"/>
              </a:ext>
            </a:extLst>
          </p:cNvPr>
          <p:cNvPicPr>
            <a:picLocks noChangeAspect="1"/>
          </p:cNvPicPr>
          <p:nvPr/>
        </p:nvPicPr>
        <p:blipFill>
          <a:blip r:embed="rId2"/>
          <a:stretch>
            <a:fillRect/>
          </a:stretch>
        </p:blipFill>
        <p:spPr>
          <a:xfrm>
            <a:off x="1256982" y="2493654"/>
            <a:ext cx="1837671" cy="2839003"/>
          </a:xfrm>
          <a:prstGeom prst="rect">
            <a:avLst/>
          </a:prstGeom>
        </p:spPr>
      </p:pic>
      <p:pic>
        <p:nvPicPr>
          <p:cNvPr id="8" name="Picture 7">
            <a:extLst>
              <a:ext uri="{FF2B5EF4-FFF2-40B4-BE49-F238E27FC236}">
                <a16:creationId xmlns:a16="http://schemas.microsoft.com/office/drawing/2014/main" xmlns="" id="{EB59C5F5-688D-4EDC-B1D7-C3E72CAF316F}"/>
              </a:ext>
            </a:extLst>
          </p:cNvPr>
          <p:cNvPicPr>
            <a:picLocks noChangeAspect="1"/>
          </p:cNvPicPr>
          <p:nvPr/>
        </p:nvPicPr>
        <p:blipFill>
          <a:blip r:embed="rId3"/>
          <a:stretch>
            <a:fillRect/>
          </a:stretch>
        </p:blipFill>
        <p:spPr>
          <a:xfrm>
            <a:off x="9097349" y="2493654"/>
            <a:ext cx="2086479" cy="2796636"/>
          </a:xfrm>
          <a:prstGeom prst="rect">
            <a:avLst/>
          </a:prstGeom>
        </p:spPr>
      </p:pic>
      <p:pic>
        <p:nvPicPr>
          <p:cNvPr id="9" name="Picture 8">
            <a:extLst>
              <a:ext uri="{FF2B5EF4-FFF2-40B4-BE49-F238E27FC236}">
                <a16:creationId xmlns:a16="http://schemas.microsoft.com/office/drawing/2014/main" xmlns="" id="{BA85A677-401B-4585-B69A-108E04CB1199}"/>
              </a:ext>
            </a:extLst>
          </p:cNvPr>
          <p:cNvPicPr>
            <a:picLocks noChangeAspect="1"/>
          </p:cNvPicPr>
          <p:nvPr/>
        </p:nvPicPr>
        <p:blipFill>
          <a:blip r:embed="rId4"/>
          <a:stretch>
            <a:fillRect/>
          </a:stretch>
        </p:blipFill>
        <p:spPr>
          <a:xfrm>
            <a:off x="2829143" y="4848986"/>
            <a:ext cx="2781300" cy="1647825"/>
          </a:xfrm>
          <a:prstGeom prst="rect">
            <a:avLst/>
          </a:prstGeom>
        </p:spPr>
      </p:pic>
      <p:pic>
        <p:nvPicPr>
          <p:cNvPr id="10" name="Picture 9">
            <a:extLst>
              <a:ext uri="{FF2B5EF4-FFF2-40B4-BE49-F238E27FC236}">
                <a16:creationId xmlns:a16="http://schemas.microsoft.com/office/drawing/2014/main" xmlns="" id="{CDC370EC-6C22-4DCC-AEEB-B7F14885A8C7}"/>
              </a:ext>
            </a:extLst>
          </p:cNvPr>
          <p:cNvPicPr>
            <a:picLocks noChangeAspect="1"/>
          </p:cNvPicPr>
          <p:nvPr/>
        </p:nvPicPr>
        <p:blipFill>
          <a:blip r:embed="rId5"/>
          <a:stretch>
            <a:fillRect/>
          </a:stretch>
        </p:blipFill>
        <p:spPr>
          <a:xfrm>
            <a:off x="4641497" y="2493654"/>
            <a:ext cx="1875017" cy="2796636"/>
          </a:xfrm>
          <a:prstGeom prst="rect">
            <a:avLst/>
          </a:prstGeom>
        </p:spPr>
      </p:pic>
      <p:pic>
        <p:nvPicPr>
          <p:cNvPr id="13" name="Picture 12">
            <a:extLst>
              <a:ext uri="{FF2B5EF4-FFF2-40B4-BE49-F238E27FC236}">
                <a16:creationId xmlns:a16="http://schemas.microsoft.com/office/drawing/2014/main" xmlns="" id="{860B393D-7248-4D4F-9F5D-E11B4795FAE3}"/>
              </a:ext>
            </a:extLst>
          </p:cNvPr>
          <p:cNvPicPr>
            <a:picLocks noChangeAspect="1"/>
          </p:cNvPicPr>
          <p:nvPr/>
        </p:nvPicPr>
        <p:blipFill>
          <a:blip r:embed="rId6"/>
          <a:stretch>
            <a:fillRect/>
          </a:stretch>
        </p:blipFill>
        <p:spPr>
          <a:xfrm>
            <a:off x="6907801" y="3479500"/>
            <a:ext cx="1959136" cy="3017311"/>
          </a:xfrm>
          <a:prstGeom prst="rect">
            <a:avLst/>
          </a:prstGeom>
        </p:spPr>
      </p:pic>
    </p:spTree>
    <p:extLst>
      <p:ext uri="{BB962C8B-B14F-4D97-AF65-F5344CB8AC3E}">
        <p14:creationId xmlns:p14="http://schemas.microsoft.com/office/powerpoint/2010/main" val="4234761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654A82-ADFE-4954-AA32-F8448A7A6861}"/>
              </a:ext>
            </a:extLst>
          </p:cNvPr>
          <p:cNvSpPr>
            <a:spLocks noGrp="1"/>
          </p:cNvSpPr>
          <p:nvPr>
            <p:ph type="title"/>
          </p:nvPr>
        </p:nvSpPr>
        <p:spPr/>
        <p:txBody>
          <a:bodyPr/>
          <a:lstStyle/>
          <a:p>
            <a:r>
              <a:rPr lang="en-GB" dirty="0"/>
              <a:t>Lecture overview</a:t>
            </a:r>
          </a:p>
        </p:txBody>
      </p:sp>
      <p:sp>
        <p:nvSpPr>
          <p:cNvPr id="4" name="Content Placeholder 2">
            <a:extLst>
              <a:ext uri="{FF2B5EF4-FFF2-40B4-BE49-F238E27FC236}">
                <a16:creationId xmlns:a16="http://schemas.microsoft.com/office/drawing/2014/main" xmlns="" id="{55B4ADA2-C0F0-402F-A920-63562E61303F}"/>
              </a:ext>
            </a:extLst>
          </p:cNvPr>
          <p:cNvSpPr>
            <a:spLocks noGrp="1"/>
          </p:cNvSpPr>
          <p:nvPr>
            <p:ph idx="1"/>
          </p:nvPr>
        </p:nvSpPr>
        <p:spPr>
          <a:xfrm>
            <a:off x="2230438" y="2638425"/>
            <a:ext cx="8869953" cy="3613519"/>
          </a:xfrm>
        </p:spPr>
        <p:txBody>
          <a:bodyPr>
            <a:noAutofit/>
          </a:bodyPr>
          <a:lstStyle/>
          <a:p>
            <a:pPr>
              <a:buFont typeface="Wingdings" panose="05000000000000000000" pitchFamily="2" charset="2"/>
              <a:buChar char="v"/>
            </a:pPr>
            <a:r>
              <a:rPr lang="en-GB" sz="3200" dirty="0"/>
              <a:t> Spiritual autobiography</a:t>
            </a:r>
          </a:p>
          <a:p>
            <a:pPr>
              <a:buFont typeface="Wingdings" panose="05000000000000000000" pitchFamily="2" charset="2"/>
              <a:buChar char="v"/>
            </a:pPr>
            <a:r>
              <a:rPr lang="en-GB" sz="3200" dirty="0"/>
              <a:t> Family history</a:t>
            </a:r>
          </a:p>
          <a:p>
            <a:pPr>
              <a:buFont typeface="Wingdings" panose="05000000000000000000" pitchFamily="2" charset="2"/>
              <a:buChar char="v"/>
            </a:pPr>
            <a:r>
              <a:rPr lang="en-GB" sz="3200" dirty="0"/>
              <a:t> Almanac annotation</a:t>
            </a:r>
          </a:p>
          <a:p>
            <a:pPr>
              <a:buFont typeface="Wingdings" panose="05000000000000000000" pitchFamily="2" charset="2"/>
              <a:buChar char="v"/>
            </a:pPr>
            <a:r>
              <a:rPr lang="en-GB" sz="3200" dirty="0"/>
              <a:t> Diaries and journals (</a:t>
            </a:r>
            <a:r>
              <a:rPr lang="en-GB" sz="3200" dirty="0" err="1"/>
              <a:t>Josselin</a:t>
            </a:r>
            <a:r>
              <a:rPr lang="en-GB" sz="3200" dirty="0"/>
              <a:t>, Pepys, and Boswell)</a:t>
            </a:r>
          </a:p>
          <a:p>
            <a:pPr>
              <a:buFont typeface="Wingdings" panose="05000000000000000000" pitchFamily="2" charset="2"/>
              <a:buChar char="v"/>
            </a:pPr>
            <a:r>
              <a:rPr lang="en-GB" sz="3200" dirty="0"/>
              <a:t> Public Autobiography (Rousseau’s </a:t>
            </a:r>
            <a:r>
              <a:rPr lang="en-GB" sz="3200" i="1" dirty="0"/>
              <a:t>Confessions</a:t>
            </a:r>
            <a:r>
              <a:rPr lang="en-GB" sz="3200" dirty="0"/>
              <a:t>)</a:t>
            </a:r>
          </a:p>
        </p:txBody>
      </p:sp>
    </p:spTree>
    <p:extLst>
      <p:ext uri="{BB962C8B-B14F-4D97-AF65-F5344CB8AC3E}">
        <p14:creationId xmlns:p14="http://schemas.microsoft.com/office/powerpoint/2010/main" val="3721054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E29737F4-5BB5-468F-9862-14A4101EAADC}"/>
              </a:ext>
            </a:extLst>
          </p:cNvPr>
          <p:cNvPicPr>
            <a:picLocks noChangeAspect="1"/>
          </p:cNvPicPr>
          <p:nvPr/>
        </p:nvPicPr>
        <p:blipFill>
          <a:blip r:embed="rId2"/>
          <a:stretch>
            <a:fillRect/>
          </a:stretch>
        </p:blipFill>
        <p:spPr>
          <a:xfrm>
            <a:off x="1" y="-1"/>
            <a:ext cx="12192000" cy="6858001"/>
          </a:xfrm>
          <a:prstGeom prst="rect">
            <a:avLst/>
          </a:prstGeom>
        </p:spPr>
      </p:pic>
      <p:sp>
        <p:nvSpPr>
          <p:cNvPr id="2" name="Title 1">
            <a:extLst>
              <a:ext uri="{FF2B5EF4-FFF2-40B4-BE49-F238E27FC236}">
                <a16:creationId xmlns:a16="http://schemas.microsoft.com/office/drawing/2014/main" xmlns="" id="{F9AFEFBD-F3AB-4F7A-AA68-2A35CA4505A9}"/>
              </a:ext>
            </a:extLst>
          </p:cNvPr>
          <p:cNvSpPr>
            <a:spLocks noGrp="1"/>
          </p:cNvSpPr>
          <p:nvPr>
            <p:ph type="title"/>
          </p:nvPr>
        </p:nvSpPr>
        <p:spPr>
          <a:xfrm>
            <a:off x="2231136" y="288637"/>
            <a:ext cx="7729728" cy="1188720"/>
          </a:xfrm>
        </p:spPr>
        <p:txBody>
          <a:bodyPr>
            <a:normAutofit fontScale="90000"/>
          </a:bodyPr>
          <a:lstStyle/>
          <a:p>
            <a:r>
              <a:rPr lang="en-GB" dirty="0"/>
              <a:t>Spiritual Autobiography: Augustine’s </a:t>
            </a:r>
            <a:r>
              <a:rPr lang="en-GB" i="1" dirty="0"/>
              <a:t>Confessions</a:t>
            </a:r>
            <a:r>
              <a:rPr lang="en-GB" dirty="0"/>
              <a:t> and its legacy</a:t>
            </a:r>
          </a:p>
        </p:txBody>
      </p:sp>
      <p:sp>
        <p:nvSpPr>
          <p:cNvPr id="3" name="Content Placeholder 2">
            <a:extLst>
              <a:ext uri="{FF2B5EF4-FFF2-40B4-BE49-F238E27FC236}">
                <a16:creationId xmlns:a16="http://schemas.microsoft.com/office/drawing/2014/main" xmlns="" id="{2FBF3F9C-4654-4B65-8701-9DCA2DF5A311}"/>
              </a:ext>
            </a:extLst>
          </p:cNvPr>
          <p:cNvSpPr>
            <a:spLocks noGrp="1"/>
          </p:cNvSpPr>
          <p:nvPr>
            <p:ph idx="1"/>
          </p:nvPr>
        </p:nvSpPr>
        <p:spPr>
          <a:xfrm>
            <a:off x="255181" y="1765996"/>
            <a:ext cx="5539563" cy="4624172"/>
          </a:xfrm>
          <a:solidFill>
            <a:schemeClr val="bg1"/>
          </a:solidFill>
          <a:ln w="28575">
            <a:solidFill>
              <a:schemeClr val="tx1"/>
            </a:solidFill>
          </a:ln>
        </p:spPr>
        <p:txBody>
          <a:bodyPr>
            <a:normAutofit/>
          </a:bodyPr>
          <a:lstStyle/>
          <a:p>
            <a:pPr marL="0" indent="0">
              <a:buNone/>
            </a:pPr>
            <a:r>
              <a:rPr lang="en-GB" sz="2200" dirty="0">
                <a:solidFill>
                  <a:schemeClr val="tx1"/>
                </a:solidFill>
              </a:rPr>
              <a:t>‘…compelled by no hunger, nor poverty, but through a </a:t>
            </a:r>
            <a:r>
              <a:rPr lang="en-GB" sz="2200" dirty="0" err="1">
                <a:solidFill>
                  <a:schemeClr val="tx1"/>
                </a:solidFill>
              </a:rPr>
              <a:t>cloyedness</a:t>
            </a:r>
            <a:r>
              <a:rPr lang="en-GB" sz="2200" dirty="0">
                <a:solidFill>
                  <a:schemeClr val="tx1"/>
                </a:solidFill>
              </a:rPr>
              <a:t> of well-doing, and a </a:t>
            </a:r>
            <a:r>
              <a:rPr lang="en-GB" sz="2200" dirty="0" err="1">
                <a:solidFill>
                  <a:schemeClr val="tx1"/>
                </a:solidFill>
              </a:rPr>
              <a:t>pamperedness</a:t>
            </a:r>
            <a:r>
              <a:rPr lang="en-GB" sz="2200" dirty="0">
                <a:solidFill>
                  <a:schemeClr val="tx1"/>
                </a:solidFill>
              </a:rPr>
              <a:t> of iniquity. For I stole that, of which I had enough, and much better. Nor cared I to enjoy what I stole, but joyed in the theft and sin itself… O friendship too unfriendly! thou incomprehensible inveigler of the soul, thou greediness to do mischief out of mirth and wantonness, thou thirst of others' loss, without lust of my own gain or revenge: but when it is said, "Let's go, let's do it," we are ashamed not to be shameless’.</a:t>
            </a:r>
          </a:p>
          <a:p>
            <a:pPr marL="0" indent="0">
              <a:buNone/>
            </a:pPr>
            <a:r>
              <a:rPr lang="en-GB" sz="2200" dirty="0">
                <a:solidFill>
                  <a:schemeClr val="tx1"/>
                </a:solidFill>
              </a:rPr>
              <a:t>(Augustine, </a:t>
            </a:r>
            <a:r>
              <a:rPr lang="en-GB" sz="2200" i="1" dirty="0">
                <a:solidFill>
                  <a:schemeClr val="tx1"/>
                </a:solidFill>
              </a:rPr>
              <a:t>Confessions, </a:t>
            </a:r>
            <a:r>
              <a:rPr lang="en-GB" sz="2200" dirty="0">
                <a:solidFill>
                  <a:schemeClr val="tx1"/>
                </a:solidFill>
              </a:rPr>
              <a:t>Book II)</a:t>
            </a:r>
          </a:p>
        </p:txBody>
      </p:sp>
      <p:sp>
        <p:nvSpPr>
          <p:cNvPr id="6" name="TextBox 5">
            <a:extLst>
              <a:ext uri="{FF2B5EF4-FFF2-40B4-BE49-F238E27FC236}">
                <a16:creationId xmlns:a16="http://schemas.microsoft.com/office/drawing/2014/main" xmlns="" id="{B5DB634C-36FE-4CC8-8563-B7FB07923308}"/>
              </a:ext>
            </a:extLst>
          </p:cNvPr>
          <p:cNvSpPr txBox="1"/>
          <p:nvPr/>
        </p:nvSpPr>
        <p:spPr>
          <a:xfrm>
            <a:off x="8931349" y="4008474"/>
            <a:ext cx="2562446" cy="2307266"/>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2425217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A55CCC-14A1-4D40-862B-BD153388E75F}"/>
              </a:ext>
            </a:extLst>
          </p:cNvPr>
          <p:cNvSpPr>
            <a:spLocks noGrp="1"/>
          </p:cNvSpPr>
          <p:nvPr>
            <p:ph type="title"/>
          </p:nvPr>
        </p:nvSpPr>
        <p:spPr/>
        <p:txBody>
          <a:bodyPr/>
          <a:lstStyle/>
          <a:p>
            <a:r>
              <a:rPr lang="en-GB" dirty="0"/>
              <a:t>Family History: The memoirs of sir </a:t>
            </a:r>
            <a:r>
              <a:rPr lang="en-GB" dirty="0" err="1"/>
              <a:t>hugh</a:t>
            </a:r>
            <a:r>
              <a:rPr lang="en-GB" dirty="0"/>
              <a:t> </a:t>
            </a:r>
            <a:r>
              <a:rPr lang="en-GB" dirty="0" err="1"/>
              <a:t>cholmley</a:t>
            </a:r>
            <a:r>
              <a:rPr lang="en-GB" dirty="0"/>
              <a:t> (1600-1657)</a:t>
            </a:r>
          </a:p>
        </p:txBody>
      </p:sp>
      <p:sp>
        <p:nvSpPr>
          <p:cNvPr id="3" name="Content Placeholder 2">
            <a:extLst>
              <a:ext uri="{FF2B5EF4-FFF2-40B4-BE49-F238E27FC236}">
                <a16:creationId xmlns:a16="http://schemas.microsoft.com/office/drawing/2014/main" xmlns="" id="{3B83B767-6C13-4015-83C0-DC2C32A4CB85}"/>
              </a:ext>
            </a:extLst>
          </p:cNvPr>
          <p:cNvSpPr>
            <a:spLocks noGrp="1"/>
          </p:cNvSpPr>
          <p:nvPr>
            <p:ph idx="1"/>
          </p:nvPr>
        </p:nvSpPr>
        <p:spPr>
          <a:xfrm>
            <a:off x="4579090" y="2356250"/>
            <a:ext cx="7148622" cy="4204037"/>
          </a:xfrm>
        </p:spPr>
        <p:txBody>
          <a:bodyPr>
            <a:noAutofit/>
          </a:bodyPr>
          <a:lstStyle/>
          <a:p>
            <a:pPr marL="0" indent="0">
              <a:buNone/>
            </a:pPr>
            <a:r>
              <a:rPr lang="en-GB" sz="2400" dirty="0"/>
              <a:t>‘Nor am I </a:t>
            </a:r>
            <a:r>
              <a:rPr lang="en-GB" sz="2400" dirty="0" err="1"/>
              <a:t>incensible</a:t>
            </a:r>
            <a:r>
              <a:rPr lang="en-GB" sz="2400" dirty="0"/>
              <a:t> with what difficulty and </a:t>
            </a:r>
            <a:r>
              <a:rPr lang="en-GB" sz="2400" dirty="0" err="1"/>
              <a:t>preiduice</a:t>
            </a:r>
            <a:r>
              <a:rPr lang="en-GB" sz="2400" dirty="0"/>
              <a:t> I undertake the </a:t>
            </a:r>
            <a:r>
              <a:rPr lang="en-GB" sz="2400" dirty="0" err="1"/>
              <a:t>worke</a:t>
            </a:r>
            <a:r>
              <a:rPr lang="en-GB" sz="2400" dirty="0"/>
              <a:t>, considering when I am to mentioned my </a:t>
            </a:r>
            <a:r>
              <a:rPr lang="en-GB" sz="2400" dirty="0" err="1"/>
              <a:t>owne</a:t>
            </a:r>
            <a:r>
              <a:rPr lang="en-GB" sz="2400" dirty="0"/>
              <a:t> blemishes and imperfections, the </a:t>
            </a:r>
            <a:r>
              <a:rPr lang="en-GB" sz="2400" dirty="0" err="1"/>
              <a:t>fralty</a:t>
            </a:r>
            <a:r>
              <a:rPr lang="en-GB" sz="2400" dirty="0"/>
              <a:t> of [humane] nature is such I shall </a:t>
            </a:r>
            <a:r>
              <a:rPr lang="en-GB" sz="2400" dirty="0" err="1"/>
              <a:t>scarsely</a:t>
            </a:r>
            <a:r>
              <a:rPr lang="en-GB" sz="2400" dirty="0"/>
              <a:t> </a:t>
            </a:r>
            <a:r>
              <a:rPr lang="en-GB" sz="2400" dirty="0" err="1"/>
              <a:t>discerne</a:t>
            </a:r>
            <a:r>
              <a:rPr lang="en-GB" sz="2400" dirty="0"/>
              <a:t> them, or rightly </a:t>
            </a:r>
            <a:r>
              <a:rPr lang="en-GB" sz="2400" dirty="0" err="1"/>
              <a:t>iudge</a:t>
            </a:r>
            <a:r>
              <a:rPr lang="en-GB" sz="2400" dirty="0"/>
              <a:t> of them, or if I doe, perhaps bee unwilling to have the world take notice, much </a:t>
            </a:r>
            <a:r>
              <a:rPr lang="en-GB" sz="2400" dirty="0" err="1"/>
              <a:t>lesse</a:t>
            </a:r>
            <a:r>
              <a:rPr lang="en-GB" sz="2400" dirty="0"/>
              <a:t> my </a:t>
            </a:r>
            <a:r>
              <a:rPr lang="en-GB" sz="2400" dirty="0" err="1"/>
              <a:t>selfe</a:t>
            </a:r>
            <a:r>
              <a:rPr lang="en-GB" sz="2400" dirty="0"/>
              <a:t> to bee the </a:t>
            </a:r>
            <a:r>
              <a:rPr lang="en-GB" sz="2400" dirty="0" err="1"/>
              <a:t>divoulger</a:t>
            </a:r>
            <a:r>
              <a:rPr lang="en-GB" sz="2400" dirty="0"/>
              <a:t> of them.  And if I mention ought [that] may bee to my commendations or advantage, it will bee thought pride or vainglory’.</a:t>
            </a:r>
          </a:p>
          <a:p>
            <a:pPr marL="0" indent="0">
              <a:buNone/>
            </a:pPr>
            <a:r>
              <a:rPr lang="en-GB" sz="2400" dirty="0"/>
              <a:t>(</a:t>
            </a:r>
            <a:r>
              <a:rPr lang="en-GB" sz="2400" i="1" dirty="0"/>
              <a:t>Memoirs and Memorials of Sir Hugh </a:t>
            </a:r>
            <a:r>
              <a:rPr lang="en-GB" sz="2400" i="1" dirty="0" err="1"/>
              <a:t>Cholmley</a:t>
            </a:r>
            <a:r>
              <a:rPr lang="en-GB" sz="2400" dirty="0"/>
              <a:t>, pp. 79-80 ). </a:t>
            </a:r>
          </a:p>
        </p:txBody>
      </p:sp>
      <p:pic>
        <p:nvPicPr>
          <p:cNvPr id="4" name="Picture 3">
            <a:extLst>
              <a:ext uri="{FF2B5EF4-FFF2-40B4-BE49-F238E27FC236}">
                <a16:creationId xmlns:a16="http://schemas.microsoft.com/office/drawing/2014/main" xmlns="" id="{C25E185C-6942-4B96-BA11-95C1D957DD78}"/>
              </a:ext>
            </a:extLst>
          </p:cNvPr>
          <p:cNvPicPr>
            <a:picLocks noChangeAspect="1"/>
          </p:cNvPicPr>
          <p:nvPr/>
        </p:nvPicPr>
        <p:blipFill rotWithShape="1">
          <a:blip r:embed="rId2"/>
          <a:srcRect l="30436" t="22325" r="33373" b="11938"/>
          <a:stretch/>
        </p:blipFill>
        <p:spPr>
          <a:xfrm>
            <a:off x="584792" y="2356251"/>
            <a:ext cx="3710762" cy="4204037"/>
          </a:xfrm>
          <a:prstGeom prst="rect">
            <a:avLst/>
          </a:prstGeom>
          <a:ln w="28575">
            <a:solidFill>
              <a:schemeClr val="tx1"/>
            </a:solidFill>
          </a:ln>
        </p:spPr>
      </p:pic>
    </p:spTree>
    <p:extLst>
      <p:ext uri="{BB962C8B-B14F-4D97-AF65-F5344CB8AC3E}">
        <p14:creationId xmlns:p14="http://schemas.microsoft.com/office/powerpoint/2010/main" val="1639388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E5AEFC-0B87-4824-BC49-C239EDE08476}"/>
              </a:ext>
            </a:extLst>
          </p:cNvPr>
          <p:cNvSpPr>
            <a:spLocks noGrp="1"/>
          </p:cNvSpPr>
          <p:nvPr>
            <p:ph type="title"/>
          </p:nvPr>
        </p:nvSpPr>
        <p:spPr>
          <a:xfrm>
            <a:off x="2231136" y="433064"/>
            <a:ext cx="7729728" cy="1188720"/>
          </a:xfrm>
        </p:spPr>
        <p:txBody>
          <a:bodyPr/>
          <a:lstStyle/>
          <a:p>
            <a:r>
              <a:rPr lang="en-GB" dirty="0"/>
              <a:t>Sir Hugh as gentry ‘self-fashioning’?</a:t>
            </a:r>
          </a:p>
        </p:txBody>
      </p:sp>
      <p:sp>
        <p:nvSpPr>
          <p:cNvPr id="3" name="Content Placeholder 2">
            <a:extLst>
              <a:ext uri="{FF2B5EF4-FFF2-40B4-BE49-F238E27FC236}">
                <a16:creationId xmlns:a16="http://schemas.microsoft.com/office/drawing/2014/main" xmlns="" id="{A7466CF1-B5C1-46F7-8AB4-7B634CAF3CEC}"/>
              </a:ext>
            </a:extLst>
          </p:cNvPr>
          <p:cNvSpPr>
            <a:spLocks noGrp="1"/>
          </p:cNvSpPr>
          <p:nvPr>
            <p:ph idx="1"/>
          </p:nvPr>
        </p:nvSpPr>
        <p:spPr>
          <a:xfrm>
            <a:off x="2231136" y="2041452"/>
            <a:ext cx="7729728" cy="4508204"/>
          </a:xfrm>
        </p:spPr>
        <p:txBody>
          <a:bodyPr>
            <a:normAutofit fontScale="92500" lnSpcReduction="20000"/>
          </a:bodyPr>
          <a:lstStyle/>
          <a:p>
            <a:pPr marL="0" indent="0">
              <a:buNone/>
            </a:pPr>
            <a:r>
              <a:rPr lang="en-GB" sz="2800" dirty="0"/>
              <a:t>‘Self-fashioning’ – Stephen Greenblatt, </a:t>
            </a:r>
            <a:r>
              <a:rPr lang="en-GB" sz="2800" i="1" dirty="0"/>
              <a:t>Renaissance Self-Fashioning </a:t>
            </a:r>
            <a:r>
              <a:rPr lang="en-GB" sz="2800" dirty="0"/>
              <a:t>(1980)</a:t>
            </a:r>
          </a:p>
          <a:p>
            <a:endParaRPr lang="en-GB" sz="2800" dirty="0"/>
          </a:p>
          <a:p>
            <a:pPr marL="0" indent="0">
              <a:buNone/>
            </a:pPr>
            <a:r>
              <a:rPr lang="en-GB" sz="2800" dirty="0"/>
              <a:t>‘I did not forsake them </a:t>
            </a:r>
            <a:r>
              <a:rPr lang="en-GB" sz="2800" dirty="0" err="1"/>
              <a:t>Parlament</a:t>
            </a:r>
            <a:r>
              <a:rPr lang="en-GB" sz="2800" dirty="0"/>
              <a:t> till they did </a:t>
            </a:r>
            <a:r>
              <a:rPr lang="en-GB" sz="2800" dirty="0" err="1"/>
              <a:t>faile</a:t>
            </a:r>
            <a:r>
              <a:rPr lang="en-GB" sz="2800" dirty="0"/>
              <a:t> in </a:t>
            </a:r>
            <a:r>
              <a:rPr lang="en-GB" sz="2800" dirty="0" err="1"/>
              <a:t>performeing</a:t>
            </a:r>
            <a:r>
              <a:rPr lang="en-GB" sz="2800" dirty="0"/>
              <a:t> those </a:t>
            </a:r>
            <a:r>
              <a:rPr lang="en-GB" sz="2800" dirty="0" err="1"/>
              <a:t>perticulars</a:t>
            </a:r>
            <a:r>
              <a:rPr lang="en-GB" sz="2800" dirty="0"/>
              <a:t> they made the grounds of the </a:t>
            </a:r>
            <a:r>
              <a:rPr lang="en-GB" sz="2800" dirty="0" err="1"/>
              <a:t>warre</a:t>
            </a:r>
            <a:r>
              <a:rPr lang="en-GB" sz="2800" dirty="0"/>
              <a:t> when I was first </a:t>
            </a:r>
            <a:r>
              <a:rPr lang="en-GB" sz="2800" dirty="0" err="1"/>
              <a:t>ingaidged</a:t>
            </a:r>
            <a:r>
              <a:rPr lang="en-GB" sz="2800" dirty="0"/>
              <a:t> </a:t>
            </a:r>
            <a:r>
              <a:rPr lang="en-GB" sz="2800" dirty="0" err="1"/>
              <a:t>vidz</a:t>
            </a:r>
            <a:r>
              <a:rPr lang="en-GB" sz="2800" dirty="0"/>
              <a:t>. the preservation of </a:t>
            </a:r>
            <a:r>
              <a:rPr lang="en-GB" sz="2800" dirty="0" err="1"/>
              <a:t>Relegion</a:t>
            </a:r>
            <a:r>
              <a:rPr lang="en-GB" sz="2800" dirty="0"/>
              <a:t> protection of the Kings person and </a:t>
            </a:r>
            <a:r>
              <a:rPr lang="en-GB" sz="2800" dirty="0" err="1"/>
              <a:t>lyberties</a:t>
            </a:r>
            <a:r>
              <a:rPr lang="en-GB" sz="2800" dirty="0"/>
              <a:t> of the subject nor did I quit them then for any particular ends of my </a:t>
            </a:r>
            <a:r>
              <a:rPr lang="en-GB" sz="2800" dirty="0" err="1"/>
              <a:t>owne</a:t>
            </a:r>
            <a:r>
              <a:rPr lang="en-GB" sz="2800" dirty="0"/>
              <a:t>, but </a:t>
            </a:r>
            <a:r>
              <a:rPr lang="en-GB" sz="2800" dirty="0" err="1"/>
              <a:t>meerely</a:t>
            </a:r>
            <a:r>
              <a:rPr lang="en-GB" sz="2800" dirty="0"/>
              <a:t> to </a:t>
            </a:r>
            <a:r>
              <a:rPr lang="en-GB" sz="2800" dirty="0" err="1"/>
              <a:t>performe</a:t>
            </a:r>
            <a:r>
              <a:rPr lang="en-GB" sz="2800" dirty="0"/>
              <a:t> the duty and </a:t>
            </a:r>
            <a:r>
              <a:rPr lang="en-GB" sz="2800" dirty="0" err="1"/>
              <a:t>alleagence</a:t>
            </a:r>
            <a:r>
              <a:rPr lang="en-GB" sz="2800" dirty="0"/>
              <a:t> I owed to my </a:t>
            </a:r>
            <a:r>
              <a:rPr lang="en-GB" sz="2800" dirty="0" err="1"/>
              <a:t>Soveraigne</a:t>
            </a:r>
            <a:r>
              <a:rPr lang="en-GB" sz="2800" dirty="0"/>
              <a:t>.’</a:t>
            </a:r>
          </a:p>
          <a:p>
            <a:pPr marL="0" indent="0">
              <a:buNone/>
            </a:pPr>
            <a:r>
              <a:rPr lang="en-GB" sz="2800" dirty="0"/>
              <a:t>(</a:t>
            </a:r>
            <a:r>
              <a:rPr lang="en-GB" sz="2800" i="1" dirty="0"/>
              <a:t>Memoirs and Memorials of Sir Hugh </a:t>
            </a:r>
            <a:r>
              <a:rPr lang="en-GB" sz="2800" i="1" dirty="0" err="1"/>
              <a:t>Cholmley</a:t>
            </a:r>
            <a:r>
              <a:rPr lang="en-GB" sz="2800" i="1" dirty="0"/>
              <a:t>, </a:t>
            </a:r>
            <a:r>
              <a:rPr lang="en-GB" sz="2800" dirty="0"/>
              <a:t>p. 105</a:t>
            </a:r>
            <a:r>
              <a:rPr lang="en-GB" sz="2800" i="1" dirty="0"/>
              <a:t>)</a:t>
            </a:r>
            <a:endParaRPr lang="en-GB" sz="2800" dirty="0"/>
          </a:p>
          <a:p>
            <a:endParaRPr lang="en-GB" dirty="0"/>
          </a:p>
        </p:txBody>
      </p:sp>
    </p:spTree>
    <p:extLst>
      <p:ext uri="{BB962C8B-B14F-4D97-AF65-F5344CB8AC3E}">
        <p14:creationId xmlns:p14="http://schemas.microsoft.com/office/powerpoint/2010/main" val="301313315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3016</TotalTime>
  <Words>1545</Words>
  <Application>Microsoft Office PowerPoint</Application>
  <PresentationFormat>Widescreen</PresentationFormat>
  <Paragraphs>119</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Gill Sans MT</vt:lpstr>
      <vt:lpstr>Wingdings</vt:lpstr>
      <vt:lpstr>Parcel</vt:lpstr>
      <vt:lpstr>Individual, polis, and Society</vt:lpstr>
      <vt:lpstr>Assessment</vt:lpstr>
      <vt:lpstr>Deliberating the Self</vt:lpstr>
      <vt:lpstr>The practice of diary writing</vt:lpstr>
      <vt:lpstr>Forms of ‘life-writing’</vt:lpstr>
      <vt:lpstr>Lecture overview</vt:lpstr>
      <vt:lpstr>Spiritual Autobiography: Augustine’s Confessions and its legacy</vt:lpstr>
      <vt:lpstr>Family History: The memoirs of sir hugh cholmley (1600-1657)</vt:lpstr>
      <vt:lpstr>Sir Hugh as gentry ‘self-fashioning’?</vt:lpstr>
      <vt:lpstr>Individual or exemplar?</vt:lpstr>
      <vt:lpstr>The rise of life-writing in the 16th century</vt:lpstr>
      <vt:lpstr>ALMANACS AND THEIR ANNOTATORS</vt:lpstr>
      <vt:lpstr>The puritan diary</vt:lpstr>
      <vt:lpstr>The diary of Samuel pepys</vt:lpstr>
      <vt:lpstr>Two seventeenth century deaths</vt:lpstr>
      <vt:lpstr>Secularised self-knowledge? james boswell </vt:lpstr>
      <vt:lpstr>‘to form yourself into a man’: Manliness and masculinity in james boswell</vt:lpstr>
      <vt:lpstr>Boswell’s ‘inviolable plan’</vt:lpstr>
      <vt:lpstr>PowerPoint Presentation</vt:lpstr>
      <vt:lpstr>Public autobiography: rousseau’s Confessions</vt:lpstr>
      <vt:lpstr>Summary</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dc:title>
  <dc:creator>Imogen Peck</dc:creator>
  <cp:lastModifiedBy>Peck, Imogen</cp:lastModifiedBy>
  <cp:revision>86</cp:revision>
  <dcterms:created xsi:type="dcterms:W3CDTF">2018-09-03T10:40:10Z</dcterms:created>
  <dcterms:modified xsi:type="dcterms:W3CDTF">2018-10-01T08:00:07Z</dcterms:modified>
</cp:coreProperties>
</file>