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70" r:id="rId3"/>
    <p:sldId id="259" r:id="rId4"/>
    <p:sldId id="260" r:id="rId5"/>
    <p:sldId id="272" r:id="rId6"/>
    <p:sldId id="271" r:id="rId7"/>
    <p:sldId id="273" r:id="rId8"/>
    <p:sldId id="274" r:id="rId9"/>
    <p:sldId id="275" r:id="rId10"/>
    <p:sldId id="276" r:id="rId11"/>
    <p:sldId id="277" r:id="rId12"/>
    <p:sldId id="278" r:id="rId13"/>
    <p:sldId id="265" r:id="rId14"/>
    <p:sldId id="280" r:id="rId15"/>
    <p:sldId id="279" r:id="rId16"/>
    <p:sldId id="281" r:id="rId17"/>
    <p:sldId id="266" r:id="rId18"/>
    <p:sldId id="267" r:id="rId19"/>
    <p:sldId id="268" r:id="rId20"/>
    <p:sldId id="269"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2/18/2019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2/18/2019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2/18/2019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2/18/2019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2/18/2019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2/18/2019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2/18/2019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2/18/2019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2/18/2019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2/18/2019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2/18/2019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2/18/2019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CE511-2B42-4BAD-8298-9FD4ED17C511}"/>
              </a:ext>
            </a:extLst>
          </p:cNvPr>
          <p:cNvSpPr>
            <a:spLocks noGrp="1"/>
          </p:cNvSpPr>
          <p:nvPr>
            <p:ph type="ctrTitle"/>
          </p:nvPr>
        </p:nvSpPr>
        <p:spPr/>
        <p:txBody>
          <a:bodyPr/>
          <a:lstStyle/>
          <a:p>
            <a:r>
              <a:rPr lang="en-GB" dirty="0"/>
              <a:t>Consumption in the 18thc</a:t>
            </a:r>
          </a:p>
        </p:txBody>
      </p:sp>
    </p:spTree>
    <p:extLst>
      <p:ext uri="{BB962C8B-B14F-4D97-AF65-F5344CB8AC3E}">
        <p14:creationId xmlns:p14="http://schemas.microsoft.com/office/powerpoint/2010/main" val="432770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ii. UTILITY NOVELTY, LUXURY: what drives consumption?</a:t>
            </a:r>
          </a:p>
        </p:txBody>
      </p:sp>
      <p:sp>
        <p:nvSpPr>
          <p:cNvPr id="5" name="Content Placeholder 4">
            <a:extLst>
              <a:ext uri="{FF2B5EF4-FFF2-40B4-BE49-F238E27FC236}">
                <a16:creationId xmlns:a16="http://schemas.microsoft.com/office/drawing/2014/main" id="{E20C6F79-0A9D-47A4-ADE9-EDC0B6123C30}"/>
              </a:ext>
            </a:extLst>
          </p:cNvPr>
          <p:cNvSpPr>
            <a:spLocks noGrp="1"/>
          </p:cNvSpPr>
          <p:nvPr>
            <p:ph idx="1"/>
          </p:nvPr>
        </p:nvSpPr>
        <p:spPr>
          <a:xfrm>
            <a:off x="1167879" y="2234007"/>
            <a:ext cx="4928121" cy="4093641"/>
          </a:xfrm>
        </p:spPr>
        <p:txBody>
          <a:bodyPr>
            <a:normAutofit/>
          </a:bodyPr>
          <a:lstStyle/>
          <a:p>
            <a:pPr marL="0" indent="0">
              <a:buNone/>
            </a:pPr>
            <a:r>
              <a:rPr lang="en-GB" sz="2200" b="1" dirty="0">
                <a:solidFill>
                  <a:schemeClr val="bg1"/>
                </a:solidFill>
              </a:rPr>
              <a:t>Novelty </a:t>
            </a:r>
          </a:p>
          <a:p>
            <a:pPr>
              <a:buClrTx/>
              <a:buFont typeface="Wingdings" panose="05000000000000000000" pitchFamily="2" charset="2"/>
              <a:buChar char="§"/>
            </a:pPr>
            <a:r>
              <a:rPr lang="en-GB" sz="2200" dirty="0">
                <a:solidFill>
                  <a:schemeClr val="bg1"/>
                </a:solidFill>
              </a:rPr>
              <a:t>Central element to fashion – drive for constant change.</a:t>
            </a:r>
          </a:p>
          <a:p>
            <a:pPr>
              <a:buClrTx/>
              <a:buFont typeface="Wingdings" panose="05000000000000000000" pitchFamily="2" charset="2"/>
              <a:buChar char="§"/>
            </a:pPr>
            <a:r>
              <a:rPr lang="en-GB" sz="2200" dirty="0">
                <a:solidFill>
                  <a:schemeClr val="bg1"/>
                </a:solidFill>
              </a:rPr>
              <a:t>Maxine Berg  - ‘ the energy behind fashion’s caprice and </a:t>
            </a:r>
            <a:r>
              <a:rPr lang="en-GB" sz="2200" dirty="0" err="1">
                <a:solidFill>
                  <a:schemeClr val="bg1"/>
                </a:solidFill>
              </a:rPr>
              <a:t>valorization</a:t>
            </a:r>
            <a:r>
              <a:rPr lang="en-GB" sz="2200" dirty="0">
                <a:solidFill>
                  <a:schemeClr val="bg1"/>
                </a:solidFill>
              </a:rPr>
              <a:t> of ephemerality.’  </a:t>
            </a:r>
          </a:p>
          <a:p>
            <a:pPr>
              <a:buClrTx/>
              <a:buFont typeface="Wingdings" panose="05000000000000000000" pitchFamily="2" charset="2"/>
              <a:buChar char="§"/>
            </a:pPr>
            <a:r>
              <a:rPr lang="en-GB" sz="2200" dirty="0">
                <a:solidFill>
                  <a:schemeClr val="bg1"/>
                </a:solidFill>
              </a:rPr>
              <a:t>Stimulates the senses, alleviates the boredom that results from the body being satisfied.</a:t>
            </a:r>
          </a:p>
          <a:p>
            <a:endParaRPr lang="en-GB" dirty="0"/>
          </a:p>
        </p:txBody>
      </p:sp>
      <p:sp>
        <p:nvSpPr>
          <p:cNvPr id="6" name="TextBox 5">
            <a:extLst>
              <a:ext uri="{FF2B5EF4-FFF2-40B4-BE49-F238E27FC236}">
                <a16:creationId xmlns:a16="http://schemas.microsoft.com/office/drawing/2014/main" id="{6562420F-5F0E-4ED3-960C-C337933C9C68}"/>
              </a:ext>
            </a:extLst>
          </p:cNvPr>
          <p:cNvSpPr txBox="1"/>
          <p:nvPr/>
        </p:nvSpPr>
        <p:spPr>
          <a:xfrm>
            <a:off x="6485861" y="2063886"/>
            <a:ext cx="5156790" cy="4493538"/>
          </a:xfrm>
          <a:prstGeom prst="rect">
            <a:avLst/>
          </a:prstGeom>
          <a:noFill/>
        </p:spPr>
        <p:txBody>
          <a:bodyPr wrap="square" rtlCol="0">
            <a:spAutoFit/>
          </a:bodyPr>
          <a:lstStyle/>
          <a:p>
            <a:r>
              <a:rPr lang="en-GB" sz="2200" b="1" dirty="0">
                <a:solidFill>
                  <a:schemeClr val="bg1"/>
                </a:solidFill>
              </a:rPr>
              <a:t>Luxury</a:t>
            </a:r>
          </a:p>
          <a:p>
            <a:pPr marL="342900" indent="-342900">
              <a:buFont typeface="Wingdings" panose="05000000000000000000" pitchFamily="2" charset="2"/>
              <a:buChar char="§"/>
            </a:pPr>
            <a:r>
              <a:rPr lang="en-GB" sz="2200" dirty="0">
                <a:solidFill>
                  <a:schemeClr val="bg1"/>
                </a:solidFill>
              </a:rPr>
              <a:t>Linked to pleasure and/or indulgence, arousal of the senses.</a:t>
            </a:r>
          </a:p>
          <a:p>
            <a:pPr marL="342900" indent="-342900">
              <a:buFont typeface="Wingdings" panose="05000000000000000000" pitchFamily="2" charset="2"/>
              <a:buChar char="§"/>
            </a:pPr>
            <a:r>
              <a:rPr lang="en-GB" sz="2200" dirty="0">
                <a:solidFill>
                  <a:schemeClr val="bg1"/>
                </a:solidFill>
              </a:rPr>
              <a:t>‘The wants of the Mind are infinite, Man naturally Aspires, and as his Mind is elevated, his Senses grow more refined, and more capable of Delight; his Desires are enlarged, and his Wants increase with his wishes, which is for everything that is rare, can </a:t>
            </a:r>
            <a:r>
              <a:rPr lang="en-GB" sz="2200" dirty="0" err="1">
                <a:solidFill>
                  <a:schemeClr val="bg1"/>
                </a:solidFill>
              </a:rPr>
              <a:t>gratifie</a:t>
            </a:r>
            <a:r>
              <a:rPr lang="en-GB" sz="2200" dirty="0">
                <a:solidFill>
                  <a:schemeClr val="bg1"/>
                </a:solidFill>
              </a:rPr>
              <a:t> his Senses, adorn his Body, and promote the Ease, Pleasure, and Pomp of Life’. [Nicholas </a:t>
            </a:r>
            <a:r>
              <a:rPr lang="en-GB" sz="2200" dirty="0" err="1">
                <a:solidFill>
                  <a:schemeClr val="bg1"/>
                </a:solidFill>
              </a:rPr>
              <a:t>Barbon</a:t>
            </a:r>
            <a:r>
              <a:rPr lang="en-GB" sz="2200" dirty="0">
                <a:solidFill>
                  <a:schemeClr val="bg1"/>
                </a:solidFill>
              </a:rPr>
              <a:t>, </a:t>
            </a:r>
            <a:r>
              <a:rPr lang="en-GB" sz="2200" i="1" dirty="0">
                <a:solidFill>
                  <a:schemeClr val="bg1"/>
                </a:solidFill>
              </a:rPr>
              <a:t>A Discourse on Trade </a:t>
            </a:r>
            <a:r>
              <a:rPr lang="en-GB" sz="2200" dirty="0">
                <a:solidFill>
                  <a:schemeClr val="bg1"/>
                </a:solidFill>
              </a:rPr>
              <a:t>(1690)]</a:t>
            </a:r>
          </a:p>
        </p:txBody>
      </p:sp>
    </p:spTree>
    <p:extLst>
      <p:ext uri="{BB962C8B-B14F-4D97-AF65-F5344CB8AC3E}">
        <p14:creationId xmlns:p14="http://schemas.microsoft.com/office/powerpoint/2010/main" val="1626383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36A0755-CFDE-4C3F-928B-A32B4957E36C}"/>
              </a:ext>
            </a:extLst>
          </p:cNvPr>
          <p:cNvPicPr>
            <a:picLocks noChangeAspect="1"/>
          </p:cNvPicPr>
          <p:nvPr/>
        </p:nvPicPr>
        <p:blipFill rotWithShape="1">
          <a:blip r:embed="rId2"/>
          <a:srcRect t="13367" b="14625"/>
          <a:stretch/>
        </p:blipFill>
        <p:spPr>
          <a:xfrm>
            <a:off x="1215544" y="3921242"/>
            <a:ext cx="4004192" cy="2883333"/>
          </a:xfrm>
          <a:prstGeom prst="rect">
            <a:avLst/>
          </a:prstGeom>
          <a:ln w="19050">
            <a:solidFill>
              <a:schemeClr val="bg1"/>
            </a:solidFill>
          </a:ln>
        </p:spPr>
      </p:pic>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111904"/>
            <a:ext cx="7729728" cy="1188720"/>
          </a:xfrm>
          <a:solidFill>
            <a:schemeClr val="tx1"/>
          </a:solidFill>
          <a:ln>
            <a:solidFill>
              <a:schemeClr val="bg1"/>
            </a:solidFill>
          </a:ln>
        </p:spPr>
        <p:txBody>
          <a:bodyPr/>
          <a:lstStyle/>
          <a:p>
            <a:r>
              <a:rPr lang="en-GB" dirty="0">
                <a:solidFill>
                  <a:schemeClr val="bg1"/>
                </a:solidFill>
              </a:rPr>
              <a:t>LUXURY AS ‘FOREIGN’</a:t>
            </a:r>
          </a:p>
        </p:txBody>
      </p:sp>
      <p:pic>
        <p:nvPicPr>
          <p:cNvPr id="7" name="Picture 6">
            <a:extLst>
              <a:ext uri="{FF2B5EF4-FFF2-40B4-BE49-F238E27FC236}">
                <a16:creationId xmlns:a16="http://schemas.microsoft.com/office/drawing/2014/main" id="{681CAAB5-11C6-4F18-8DE4-DCA06F662A15}"/>
              </a:ext>
            </a:extLst>
          </p:cNvPr>
          <p:cNvPicPr>
            <a:picLocks noChangeAspect="1"/>
          </p:cNvPicPr>
          <p:nvPr/>
        </p:nvPicPr>
        <p:blipFill rotWithShape="1">
          <a:blip r:embed="rId3"/>
          <a:srcRect t="13681" b="14310"/>
          <a:stretch/>
        </p:blipFill>
        <p:spPr>
          <a:xfrm>
            <a:off x="152288" y="1526311"/>
            <a:ext cx="4004192" cy="2883333"/>
          </a:xfrm>
          <a:prstGeom prst="rect">
            <a:avLst/>
          </a:prstGeom>
          <a:ln w="19050">
            <a:solidFill>
              <a:schemeClr val="bg1"/>
            </a:solidFill>
          </a:ln>
        </p:spPr>
      </p:pic>
      <p:pic>
        <p:nvPicPr>
          <p:cNvPr id="9" name="Picture 8">
            <a:extLst>
              <a:ext uri="{FF2B5EF4-FFF2-40B4-BE49-F238E27FC236}">
                <a16:creationId xmlns:a16="http://schemas.microsoft.com/office/drawing/2014/main" id="{E36888D6-BAB3-45D0-A6AA-834D06703718}"/>
              </a:ext>
            </a:extLst>
          </p:cNvPr>
          <p:cNvPicPr>
            <a:picLocks noChangeAspect="1"/>
          </p:cNvPicPr>
          <p:nvPr/>
        </p:nvPicPr>
        <p:blipFill rotWithShape="1">
          <a:blip r:embed="rId4"/>
          <a:srcRect t="13285" b="12936"/>
          <a:stretch/>
        </p:blipFill>
        <p:spPr>
          <a:xfrm>
            <a:off x="5557172" y="2020186"/>
            <a:ext cx="6096000" cy="4497573"/>
          </a:xfrm>
          <a:prstGeom prst="rect">
            <a:avLst/>
          </a:prstGeom>
          <a:ln w="19050">
            <a:solidFill>
              <a:schemeClr val="bg1"/>
            </a:solidFill>
          </a:ln>
        </p:spPr>
      </p:pic>
    </p:spTree>
    <p:extLst>
      <p:ext uri="{BB962C8B-B14F-4D97-AF65-F5344CB8AC3E}">
        <p14:creationId xmlns:p14="http://schemas.microsoft.com/office/powerpoint/2010/main" val="4281930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6A602A8-229C-4057-82CD-7FFFA0CAF1C6}"/>
              </a:ext>
            </a:extLst>
          </p:cNvPr>
          <p:cNvPicPr>
            <a:picLocks noChangeAspect="1"/>
          </p:cNvPicPr>
          <p:nvPr/>
        </p:nvPicPr>
        <p:blipFill rotWithShape="1">
          <a:blip r:embed="rId2"/>
          <a:srcRect t="3161" b="6405"/>
          <a:stretch/>
        </p:blipFill>
        <p:spPr>
          <a:xfrm>
            <a:off x="1726019" y="451883"/>
            <a:ext cx="8739962" cy="5954233"/>
          </a:xfrm>
          <a:prstGeom prst="rect">
            <a:avLst/>
          </a:prstGeom>
          <a:ln w="19050">
            <a:solidFill>
              <a:schemeClr val="bg1"/>
            </a:solidFill>
          </a:ln>
        </p:spPr>
      </p:pic>
    </p:spTree>
    <p:extLst>
      <p:ext uri="{BB962C8B-B14F-4D97-AF65-F5344CB8AC3E}">
        <p14:creationId xmlns:p14="http://schemas.microsoft.com/office/powerpoint/2010/main" val="4125637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DEFINING ‘LUXURY’</a:t>
            </a:r>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1252941" y="2243045"/>
            <a:ext cx="4733189" cy="4437126"/>
          </a:xfrm>
        </p:spPr>
        <p:txBody>
          <a:bodyPr>
            <a:normAutofit lnSpcReduction="10000"/>
          </a:bodyPr>
          <a:lstStyle/>
          <a:p>
            <a:pPr>
              <a:buClrTx/>
              <a:buFont typeface="Wingdings" panose="05000000000000000000" pitchFamily="2" charset="2"/>
              <a:buChar char="§"/>
            </a:pPr>
            <a:r>
              <a:rPr lang="en-GB" sz="2200" dirty="0">
                <a:solidFill>
                  <a:schemeClr val="bg1"/>
                </a:solidFill>
              </a:rPr>
              <a:t>Hume – luxury as a word of ‘uncertain significance’.</a:t>
            </a:r>
          </a:p>
          <a:p>
            <a:pPr>
              <a:buClrTx/>
              <a:buFont typeface="Wingdings" panose="05000000000000000000" pitchFamily="2" charset="2"/>
              <a:buChar char="§"/>
            </a:pPr>
            <a:endParaRPr lang="en-GB" sz="2200" dirty="0">
              <a:solidFill>
                <a:schemeClr val="bg1"/>
              </a:solidFill>
            </a:endParaRPr>
          </a:p>
          <a:p>
            <a:pPr>
              <a:buClrTx/>
              <a:buFont typeface="Wingdings" panose="05000000000000000000" pitchFamily="2" charset="2"/>
              <a:buChar char="§"/>
            </a:pPr>
            <a:r>
              <a:rPr lang="en-GB" sz="2200" dirty="0">
                <a:solidFill>
                  <a:schemeClr val="bg1"/>
                </a:solidFill>
              </a:rPr>
              <a:t>Diderot – ‘what is this luxury that we so infallibly attribute to so many objects?’</a:t>
            </a:r>
          </a:p>
          <a:p>
            <a:pPr>
              <a:buClrTx/>
              <a:buFont typeface="Wingdings" panose="05000000000000000000" pitchFamily="2" charset="2"/>
              <a:buChar char="§"/>
            </a:pPr>
            <a:endParaRPr lang="en-GB" sz="2200" dirty="0">
              <a:solidFill>
                <a:schemeClr val="bg1"/>
              </a:solidFill>
            </a:endParaRPr>
          </a:p>
          <a:p>
            <a:pPr>
              <a:buClrTx/>
              <a:buFont typeface="Wingdings" panose="05000000000000000000" pitchFamily="2" charset="2"/>
              <a:buChar char="§"/>
            </a:pPr>
            <a:r>
              <a:rPr lang="en-GB" sz="2200" dirty="0" err="1">
                <a:solidFill>
                  <a:schemeClr val="bg1"/>
                </a:solidFill>
              </a:rPr>
              <a:t>Galiana</a:t>
            </a:r>
            <a:r>
              <a:rPr lang="en-GB" sz="2200" dirty="0">
                <a:solidFill>
                  <a:schemeClr val="bg1"/>
                </a:solidFill>
              </a:rPr>
              <a:t> - ‘no one knows or dare say what luxury might properly be. This sphere, as it must be called, wanders among us, never seen in its true light, or recognised for its </a:t>
            </a:r>
            <a:r>
              <a:rPr lang="en-GB" sz="2200" dirty="0" err="1">
                <a:solidFill>
                  <a:schemeClr val="bg1"/>
                </a:solidFill>
              </a:rPr>
              <a:t>efficiacy</a:t>
            </a:r>
            <a:r>
              <a:rPr lang="en-GB" sz="2200" dirty="0">
                <a:solidFill>
                  <a:schemeClr val="bg1"/>
                </a:solidFill>
              </a:rPr>
              <a:t>’. </a:t>
            </a:r>
          </a:p>
        </p:txBody>
      </p:sp>
      <p:sp>
        <p:nvSpPr>
          <p:cNvPr id="4" name="TextBox 3">
            <a:extLst>
              <a:ext uri="{FF2B5EF4-FFF2-40B4-BE49-F238E27FC236}">
                <a16:creationId xmlns:a16="http://schemas.microsoft.com/office/drawing/2014/main" id="{5217D785-D0EC-4EE6-9D39-BF09C36638EB}"/>
              </a:ext>
            </a:extLst>
          </p:cNvPr>
          <p:cNvSpPr txBox="1"/>
          <p:nvPr/>
        </p:nvSpPr>
        <p:spPr>
          <a:xfrm>
            <a:off x="6728566" y="2157984"/>
            <a:ext cx="4210493" cy="3139321"/>
          </a:xfrm>
          <a:prstGeom prst="rect">
            <a:avLst/>
          </a:prstGeom>
          <a:noFill/>
        </p:spPr>
        <p:txBody>
          <a:bodyPr wrap="square" rtlCol="0">
            <a:spAutoFit/>
          </a:bodyPr>
          <a:lstStyle/>
          <a:p>
            <a:pPr marL="285750" indent="-285750">
              <a:buFont typeface="Wingdings" panose="05000000000000000000" pitchFamily="2" charset="2"/>
              <a:buChar char="§"/>
            </a:pPr>
            <a:r>
              <a:rPr lang="en-GB" sz="2200" dirty="0">
                <a:solidFill>
                  <a:schemeClr val="bg1"/>
                </a:solidFill>
              </a:rPr>
              <a:t>Shift in contemporary perceptions of luxury during the 18thc from an emphasis on luxuries that endure to luxuries that don’t. </a:t>
            </a:r>
          </a:p>
          <a:p>
            <a:pPr marL="285750" indent="-285750">
              <a:buFont typeface="Wingdings" panose="05000000000000000000" pitchFamily="2" charset="2"/>
              <a:buChar char="§"/>
            </a:pPr>
            <a:endParaRPr lang="en-GB" sz="2200" dirty="0">
              <a:solidFill>
                <a:schemeClr val="bg1"/>
              </a:solidFill>
            </a:endParaRPr>
          </a:p>
          <a:p>
            <a:pPr marL="285750" indent="-285750">
              <a:buFont typeface="Wingdings" panose="05000000000000000000" pitchFamily="2" charset="2"/>
              <a:buChar char="§"/>
            </a:pPr>
            <a:r>
              <a:rPr lang="en-GB" sz="2200" dirty="0">
                <a:solidFill>
                  <a:schemeClr val="bg1"/>
                </a:solidFill>
              </a:rPr>
              <a:t>Adam Smith - makes a distinction between luxury that endures and that which doesn’t. </a:t>
            </a:r>
          </a:p>
        </p:txBody>
      </p:sp>
    </p:spTree>
    <p:extLst>
      <p:ext uri="{BB962C8B-B14F-4D97-AF65-F5344CB8AC3E}">
        <p14:creationId xmlns:p14="http://schemas.microsoft.com/office/powerpoint/2010/main" val="948714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DOMESTIC CULTURE AND CONSUMPTION</a:t>
            </a:r>
          </a:p>
        </p:txBody>
      </p:sp>
      <p:pic>
        <p:nvPicPr>
          <p:cNvPr id="7" name="Picture 6">
            <a:extLst>
              <a:ext uri="{FF2B5EF4-FFF2-40B4-BE49-F238E27FC236}">
                <a16:creationId xmlns:a16="http://schemas.microsoft.com/office/drawing/2014/main" id="{4253BA4F-A0B0-4376-ACFF-22F38A79A7C3}"/>
              </a:ext>
            </a:extLst>
          </p:cNvPr>
          <p:cNvPicPr>
            <a:picLocks noChangeAspect="1"/>
          </p:cNvPicPr>
          <p:nvPr/>
        </p:nvPicPr>
        <p:blipFill>
          <a:blip r:embed="rId2"/>
          <a:stretch>
            <a:fillRect/>
          </a:stretch>
        </p:blipFill>
        <p:spPr>
          <a:xfrm>
            <a:off x="1139456" y="1895475"/>
            <a:ext cx="3810000" cy="4962525"/>
          </a:xfrm>
          <a:prstGeom prst="rect">
            <a:avLst/>
          </a:prstGeom>
          <a:ln w="19050">
            <a:solidFill>
              <a:schemeClr val="bg1"/>
            </a:solidFill>
          </a:ln>
        </p:spPr>
      </p:pic>
      <p:sp>
        <p:nvSpPr>
          <p:cNvPr id="8" name="TextBox 7">
            <a:extLst>
              <a:ext uri="{FF2B5EF4-FFF2-40B4-BE49-F238E27FC236}">
                <a16:creationId xmlns:a16="http://schemas.microsoft.com/office/drawing/2014/main" id="{9C59C2C2-9CD4-4632-A941-024647FCE5DA}"/>
              </a:ext>
            </a:extLst>
          </p:cNvPr>
          <p:cNvSpPr txBox="1"/>
          <p:nvPr/>
        </p:nvSpPr>
        <p:spPr>
          <a:xfrm>
            <a:off x="5021224" y="5934670"/>
            <a:ext cx="2149551" cy="923330"/>
          </a:xfrm>
          <a:prstGeom prst="rect">
            <a:avLst/>
          </a:prstGeom>
          <a:noFill/>
        </p:spPr>
        <p:txBody>
          <a:bodyPr wrap="square" rtlCol="0">
            <a:spAutoFit/>
          </a:bodyPr>
          <a:lstStyle/>
          <a:p>
            <a:r>
              <a:rPr lang="en-GB" dirty="0">
                <a:solidFill>
                  <a:schemeClr val="bg1"/>
                </a:solidFill>
              </a:rPr>
              <a:t>(Left) Detail of a tea party by C. Phillips (1730)</a:t>
            </a:r>
          </a:p>
        </p:txBody>
      </p:sp>
      <p:pic>
        <p:nvPicPr>
          <p:cNvPr id="9" name="Picture 8">
            <a:extLst>
              <a:ext uri="{FF2B5EF4-FFF2-40B4-BE49-F238E27FC236}">
                <a16:creationId xmlns:a16="http://schemas.microsoft.com/office/drawing/2014/main" id="{1E228063-CB76-4E4D-BC1A-9AD1718C9E66}"/>
              </a:ext>
            </a:extLst>
          </p:cNvPr>
          <p:cNvPicPr>
            <a:picLocks noChangeAspect="1"/>
          </p:cNvPicPr>
          <p:nvPr/>
        </p:nvPicPr>
        <p:blipFill>
          <a:blip r:embed="rId3"/>
          <a:stretch>
            <a:fillRect/>
          </a:stretch>
        </p:blipFill>
        <p:spPr>
          <a:xfrm>
            <a:off x="6789720" y="1895475"/>
            <a:ext cx="4839861" cy="3638993"/>
          </a:xfrm>
          <a:prstGeom prst="rect">
            <a:avLst/>
          </a:prstGeom>
          <a:ln w="19050">
            <a:solidFill>
              <a:schemeClr val="bg1"/>
            </a:solidFill>
          </a:ln>
        </p:spPr>
      </p:pic>
      <p:sp>
        <p:nvSpPr>
          <p:cNvPr id="10" name="TextBox 9">
            <a:extLst>
              <a:ext uri="{FF2B5EF4-FFF2-40B4-BE49-F238E27FC236}">
                <a16:creationId xmlns:a16="http://schemas.microsoft.com/office/drawing/2014/main" id="{4A64DE88-BFEC-4C46-8A9E-7A4F98F9739D}"/>
              </a:ext>
            </a:extLst>
          </p:cNvPr>
          <p:cNvSpPr txBox="1"/>
          <p:nvPr/>
        </p:nvSpPr>
        <p:spPr>
          <a:xfrm>
            <a:off x="8410353" y="5681317"/>
            <a:ext cx="3219228" cy="369332"/>
          </a:xfrm>
          <a:prstGeom prst="rect">
            <a:avLst/>
          </a:prstGeom>
          <a:noFill/>
        </p:spPr>
        <p:txBody>
          <a:bodyPr wrap="square" rtlCol="0">
            <a:spAutoFit/>
          </a:bodyPr>
          <a:lstStyle/>
          <a:p>
            <a:r>
              <a:rPr lang="en-GB" dirty="0">
                <a:solidFill>
                  <a:schemeClr val="bg1"/>
                </a:solidFill>
              </a:rPr>
              <a:t>(Above) 18thc tea service</a:t>
            </a:r>
          </a:p>
        </p:txBody>
      </p:sp>
    </p:spTree>
    <p:extLst>
      <p:ext uri="{BB962C8B-B14F-4D97-AF65-F5344CB8AC3E}">
        <p14:creationId xmlns:p14="http://schemas.microsoft.com/office/powerpoint/2010/main" val="3719709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04BF7A5-1F7C-4D2D-8071-7A563E912EB9}"/>
              </a:ext>
            </a:extLst>
          </p:cNvPr>
          <p:cNvPicPr>
            <a:picLocks noChangeAspect="1"/>
          </p:cNvPicPr>
          <p:nvPr/>
        </p:nvPicPr>
        <p:blipFill>
          <a:blip r:embed="rId2"/>
          <a:stretch>
            <a:fillRect/>
          </a:stretch>
        </p:blipFill>
        <p:spPr>
          <a:xfrm>
            <a:off x="0" y="-5316"/>
            <a:ext cx="12192000" cy="6858000"/>
          </a:xfrm>
          <a:prstGeom prst="rect">
            <a:avLst/>
          </a:prstGeom>
        </p:spPr>
      </p:pic>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iii. Shops and shopping</a:t>
            </a:r>
          </a:p>
        </p:txBody>
      </p:sp>
      <p:sp>
        <p:nvSpPr>
          <p:cNvPr id="7" name="Content Placeholder 6">
            <a:extLst>
              <a:ext uri="{FF2B5EF4-FFF2-40B4-BE49-F238E27FC236}">
                <a16:creationId xmlns:a16="http://schemas.microsoft.com/office/drawing/2014/main" id="{C293F3A1-C22F-4CBA-9F75-990CC75FE2D4}"/>
              </a:ext>
            </a:extLst>
          </p:cNvPr>
          <p:cNvSpPr>
            <a:spLocks noGrp="1"/>
          </p:cNvSpPr>
          <p:nvPr>
            <p:ph idx="1"/>
          </p:nvPr>
        </p:nvSpPr>
        <p:spPr>
          <a:xfrm>
            <a:off x="1" y="4576765"/>
            <a:ext cx="3848986" cy="2281235"/>
          </a:xfrm>
          <a:solidFill>
            <a:schemeClr val="tx1"/>
          </a:solidFill>
          <a:ln w="19050">
            <a:solidFill>
              <a:schemeClr val="bg1"/>
            </a:solidFill>
          </a:ln>
        </p:spPr>
        <p:txBody>
          <a:bodyPr>
            <a:normAutofit/>
          </a:bodyPr>
          <a:lstStyle/>
          <a:p>
            <a:pPr>
              <a:buClrTx/>
              <a:buFont typeface="Wingdings" panose="05000000000000000000" pitchFamily="2" charset="2"/>
              <a:buChar char="§"/>
            </a:pPr>
            <a:r>
              <a:rPr lang="en-GB" dirty="0">
                <a:solidFill>
                  <a:schemeClr val="bg1"/>
                </a:solidFill>
              </a:rPr>
              <a:t>‘A Nation of Shopkeepers’</a:t>
            </a:r>
          </a:p>
          <a:p>
            <a:pPr>
              <a:buClrTx/>
              <a:buFont typeface="Wingdings" panose="05000000000000000000" pitchFamily="2" charset="2"/>
              <a:buChar char="§"/>
            </a:pPr>
            <a:endParaRPr lang="en-GB" dirty="0">
              <a:solidFill>
                <a:schemeClr val="bg1"/>
              </a:solidFill>
            </a:endParaRPr>
          </a:p>
          <a:p>
            <a:pPr>
              <a:buClrTx/>
              <a:buFont typeface="Wingdings" panose="05000000000000000000" pitchFamily="2" charset="2"/>
              <a:buChar char="§"/>
            </a:pPr>
            <a:r>
              <a:rPr lang="fr-FR" dirty="0">
                <a:solidFill>
                  <a:schemeClr val="bg1"/>
                </a:solidFill>
              </a:rPr>
              <a:t>1688 - King est. 50,000</a:t>
            </a:r>
          </a:p>
          <a:p>
            <a:pPr>
              <a:buClrTx/>
              <a:buFont typeface="Wingdings" panose="05000000000000000000" pitchFamily="2" charset="2"/>
              <a:buChar char="§"/>
            </a:pPr>
            <a:endParaRPr lang="fr-FR" dirty="0">
              <a:solidFill>
                <a:schemeClr val="bg1"/>
              </a:solidFill>
            </a:endParaRPr>
          </a:p>
          <a:p>
            <a:pPr>
              <a:buClrTx/>
              <a:buFont typeface="Wingdings" panose="05000000000000000000" pitchFamily="2" charset="2"/>
              <a:buChar char="§"/>
            </a:pPr>
            <a:r>
              <a:rPr lang="fr-FR" dirty="0">
                <a:solidFill>
                  <a:schemeClr val="bg1"/>
                </a:solidFill>
              </a:rPr>
              <a:t>1757 - </a:t>
            </a:r>
            <a:r>
              <a:rPr lang="fr-FR" dirty="0" err="1">
                <a:solidFill>
                  <a:schemeClr val="bg1"/>
                </a:solidFill>
              </a:rPr>
              <a:t>Postlethwayt</a:t>
            </a:r>
            <a:r>
              <a:rPr lang="fr-FR" dirty="0">
                <a:solidFill>
                  <a:schemeClr val="bg1"/>
                </a:solidFill>
              </a:rPr>
              <a:t> est. 1,000,000</a:t>
            </a:r>
          </a:p>
          <a:p>
            <a:endParaRPr lang="en-GB" dirty="0"/>
          </a:p>
        </p:txBody>
      </p:sp>
    </p:spTree>
    <p:extLst>
      <p:ext uri="{BB962C8B-B14F-4D97-AF65-F5344CB8AC3E}">
        <p14:creationId xmlns:p14="http://schemas.microsoft.com/office/powerpoint/2010/main" val="15738451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179477"/>
            <a:ext cx="7729728" cy="1188720"/>
          </a:xfrm>
          <a:solidFill>
            <a:schemeClr val="tx1"/>
          </a:solidFill>
          <a:ln>
            <a:solidFill>
              <a:schemeClr val="bg1"/>
            </a:solidFill>
          </a:ln>
        </p:spPr>
        <p:txBody>
          <a:bodyPr/>
          <a:lstStyle/>
          <a:p>
            <a:r>
              <a:rPr lang="en-GB" dirty="0">
                <a:solidFill>
                  <a:schemeClr val="bg1"/>
                </a:solidFill>
              </a:rPr>
              <a:t>DANIEL DEFOE, </a:t>
            </a:r>
            <a:r>
              <a:rPr lang="en-GB" i="1" dirty="0">
                <a:solidFill>
                  <a:schemeClr val="bg1"/>
                </a:solidFill>
              </a:rPr>
              <a:t>THE complete ENGLISH TRADESMAN </a:t>
            </a:r>
            <a:r>
              <a:rPr lang="en-GB" dirty="0">
                <a:solidFill>
                  <a:schemeClr val="bg1"/>
                </a:solidFill>
              </a:rPr>
              <a:t>(1726)</a:t>
            </a:r>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1339702" y="1786270"/>
            <a:ext cx="9450218" cy="4808840"/>
          </a:xfrm>
        </p:spPr>
        <p:txBody>
          <a:bodyPr>
            <a:normAutofit lnSpcReduction="10000"/>
          </a:bodyPr>
          <a:lstStyle/>
          <a:p>
            <a:pPr marL="0" indent="0">
              <a:buNone/>
            </a:pPr>
            <a:r>
              <a:rPr lang="en-GB" sz="2200" dirty="0">
                <a:solidFill>
                  <a:schemeClr val="bg1"/>
                </a:solidFill>
              </a:rPr>
              <a:t>‘I have heard that some ladies and those, too, persons of good note, have taken their coaches and spent a whole afternoon in Ludgate Street or Covent Garden, only to divert themselves in going from one mercer's shop to another, to look upon their fine silks, and to rattle and banter the journeymen and shopkeepers, and have not so much as the least occasion, much less intention, to buy anything; nay, not so much as carrying any money out with them to buy anything if they fancied it: yet this the mercers who understand themselves know their business too well to resent’.</a:t>
            </a:r>
          </a:p>
          <a:p>
            <a:pPr marL="0" indent="0">
              <a:buNone/>
            </a:pPr>
            <a:r>
              <a:rPr lang="en-GB" sz="2200" dirty="0">
                <a:solidFill>
                  <a:schemeClr val="bg1"/>
                </a:solidFill>
              </a:rPr>
              <a:t>‘But let it be how and which way it will, whether mercer or draper, or what trade you please, the man that stands behind the counter must be all courtesy, civility, and good manners; he must not be affronted, or any way moved, by any manner of usage, whether owing to casualty or design; if he sees himself ill used, he must wink, and not see it—he must at least not appear to see it, nor any way show dislike or distaste; if he does, he reproaches not only himself but his shop, and puts an ill name upon the general usage of customers in it…’.</a:t>
            </a:r>
          </a:p>
          <a:p>
            <a:pPr marL="0" indent="0">
              <a:buNone/>
            </a:pPr>
            <a:endParaRPr lang="en-GB" dirty="0"/>
          </a:p>
        </p:txBody>
      </p:sp>
    </p:spTree>
    <p:extLst>
      <p:ext uri="{BB962C8B-B14F-4D97-AF65-F5344CB8AC3E}">
        <p14:creationId xmlns:p14="http://schemas.microsoft.com/office/powerpoint/2010/main" val="3547922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358583"/>
            <a:ext cx="7729728" cy="1188720"/>
          </a:xfrm>
          <a:solidFill>
            <a:schemeClr val="tx1"/>
          </a:solidFill>
          <a:ln>
            <a:solidFill>
              <a:schemeClr val="bg1"/>
            </a:solidFill>
          </a:ln>
        </p:spPr>
        <p:txBody>
          <a:bodyPr/>
          <a:lstStyle/>
          <a:p>
            <a:r>
              <a:rPr lang="en-GB" dirty="0">
                <a:solidFill>
                  <a:schemeClr val="bg1"/>
                </a:solidFill>
              </a:rPr>
              <a:t>CREDIT</a:t>
            </a:r>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373982" y="1881628"/>
            <a:ext cx="5722018" cy="4437126"/>
          </a:xfrm>
        </p:spPr>
        <p:txBody>
          <a:bodyPr>
            <a:normAutofit fontScale="92500"/>
          </a:bodyPr>
          <a:lstStyle/>
          <a:p>
            <a:pPr marL="0" indent="0">
              <a:buNone/>
            </a:pPr>
            <a:r>
              <a:rPr lang="en-GB" sz="2000" dirty="0">
                <a:solidFill>
                  <a:schemeClr val="bg1"/>
                </a:solidFill>
              </a:rPr>
              <a:t>‘Credit is so much a tradesman's blessing that it is the choicest ware he deals in, and he cannot be too chary of it when he has it, or buy it too dear when he wants it; it is a stock to his warehouse, it is current money in his cash-chest, it accepts all his bills, for it is on the fund of his credit that he has any bills to accept; demands would else be made upon the spot, and he must pay for his goods before he has them—therefore, I say, it accepts all his bills, and oftentimes pays them too; in a word, it is the life and soul of his trade, and it requires his utmost vigilance to preserve it’.</a:t>
            </a:r>
          </a:p>
          <a:p>
            <a:pPr marL="0" indent="0">
              <a:buNone/>
            </a:pPr>
            <a:r>
              <a:rPr lang="en-GB" sz="2000" dirty="0">
                <a:solidFill>
                  <a:schemeClr val="bg1"/>
                </a:solidFill>
              </a:rPr>
              <a:t>‘A tradesman's credit and a virgin's virtue ought to be equally sacred from the tongues of men’. </a:t>
            </a:r>
          </a:p>
          <a:p>
            <a:pPr marL="0" indent="0">
              <a:buNone/>
            </a:pPr>
            <a:r>
              <a:rPr lang="en-GB" sz="2000" dirty="0">
                <a:solidFill>
                  <a:schemeClr val="bg1"/>
                </a:solidFill>
              </a:rPr>
              <a:t>(Defoe, The </a:t>
            </a:r>
            <a:r>
              <a:rPr lang="en-GB" sz="2000" i="1" dirty="0">
                <a:solidFill>
                  <a:schemeClr val="bg1"/>
                </a:solidFill>
              </a:rPr>
              <a:t>Complete English Tradesman</a:t>
            </a:r>
            <a:r>
              <a:rPr lang="en-GB" sz="2000" dirty="0">
                <a:solidFill>
                  <a:schemeClr val="bg1"/>
                </a:solidFill>
              </a:rPr>
              <a:t>)</a:t>
            </a:r>
          </a:p>
          <a:p>
            <a:pPr marL="0" indent="0">
              <a:buNone/>
            </a:pPr>
            <a:endParaRPr lang="en-GB" dirty="0"/>
          </a:p>
        </p:txBody>
      </p:sp>
      <p:pic>
        <p:nvPicPr>
          <p:cNvPr id="4" name="Picture 3">
            <a:extLst>
              <a:ext uri="{FF2B5EF4-FFF2-40B4-BE49-F238E27FC236}">
                <a16:creationId xmlns:a16="http://schemas.microsoft.com/office/drawing/2014/main" id="{88523AE6-85E3-49D8-ADBA-C0AF9DA38D2B}"/>
              </a:ext>
            </a:extLst>
          </p:cNvPr>
          <p:cNvPicPr>
            <a:picLocks noChangeAspect="1"/>
          </p:cNvPicPr>
          <p:nvPr/>
        </p:nvPicPr>
        <p:blipFill>
          <a:blip r:embed="rId2"/>
          <a:stretch>
            <a:fillRect/>
          </a:stretch>
        </p:blipFill>
        <p:spPr>
          <a:xfrm>
            <a:off x="6422721" y="1881628"/>
            <a:ext cx="5473042" cy="4242391"/>
          </a:xfrm>
          <a:prstGeom prst="rect">
            <a:avLst/>
          </a:prstGeom>
          <a:ln w="19050">
            <a:solidFill>
              <a:schemeClr val="bg1"/>
            </a:solidFill>
          </a:ln>
        </p:spPr>
      </p:pic>
    </p:spTree>
    <p:extLst>
      <p:ext uri="{BB962C8B-B14F-4D97-AF65-F5344CB8AC3E}">
        <p14:creationId xmlns:p14="http://schemas.microsoft.com/office/powerpoint/2010/main" val="8958936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60A583-86AE-41DB-BECE-F85A4ED78E92}"/>
              </a:ext>
            </a:extLst>
          </p:cNvPr>
          <p:cNvPicPr>
            <a:picLocks noChangeAspect="1"/>
          </p:cNvPicPr>
          <p:nvPr/>
        </p:nvPicPr>
        <p:blipFill>
          <a:blip r:embed="rId2"/>
          <a:stretch>
            <a:fillRect/>
          </a:stretch>
        </p:blipFill>
        <p:spPr>
          <a:xfrm>
            <a:off x="-1" y="0"/>
            <a:ext cx="12192001" cy="6844948"/>
          </a:xfrm>
          <a:prstGeom prst="rect">
            <a:avLst/>
          </a:prstGeom>
        </p:spPr>
      </p:pic>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5" y="5517022"/>
            <a:ext cx="7729728" cy="1188720"/>
          </a:xfrm>
          <a:solidFill>
            <a:schemeClr val="tx1"/>
          </a:solidFill>
          <a:ln>
            <a:solidFill>
              <a:schemeClr val="bg1"/>
            </a:solidFill>
          </a:ln>
        </p:spPr>
        <p:txBody>
          <a:bodyPr/>
          <a:lstStyle/>
          <a:p>
            <a:r>
              <a:rPr lang="en-GB" dirty="0">
                <a:solidFill>
                  <a:schemeClr val="bg1"/>
                </a:solidFill>
              </a:rPr>
              <a:t>CONSUMPTION AND THE INDIVIDUAL</a:t>
            </a:r>
          </a:p>
        </p:txBody>
      </p:sp>
    </p:spTree>
    <p:extLst>
      <p:ext uri="{BB962C8B-B14F-4D97-AF65-F5344CB8AC3E}">
        <p14:creationId xmlns:p14="http://schemas.microsoft.com/office/powerpoint/2010/main" val="4911130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DYNAMICS OF SOCIAL PLACEMENT</a:t>
            </a:r>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6689722" y="2019762"/>
            <a:ext cx="5275450" cy="4437126"/>
          </a:xfrm>
        </p:spPr>
        <p:txBody>
          <a:bodyPr>
            <a:normAutofit/>
          </a:bodyPr>
          <a:lstStyle/>
          <a:p>
            <a:pPr>
              <a:buClrTx/>
              <a:buFont typeface="Wingdings" panose="05000000000000000000" pitchFamily="2" charset="2"/>
              <a:buChar char="§"/>
            </a:pPr>
            <a:r>
              <a:rPr lang="en-GB" dirty="0">
                <a:solidFill>
                  <a:schemeClr val="bg1"/>
                </a:solidFill>
              </a:rPr>
              <a:t>What do you wear?</a:t>
            </a:r>
          </a:p>
          <a:p>
            <a:pPr>
              <a:buClrTx/>
              <a:buFont typeface="Wingdings" panose="05000000000000000000" pitchFamily="2" charset="2"/>
              <a:buChar char="§"/>
            </a:pPr>
            <a:r>
              <a:rPr lang="en-GB" dirty="0">
                <a:solidFill>
                  <a:schemeClr val="bg1"/>
                </a:solidFill>
              </a:rPr>
              <a:t>To conform? To whose expectations?</a:t>
            </a:r>
          </a:p>
          <a:p>
            <a:pPr>
              <a:buClrTx/>
              <a:buFont typeface="Wingdings" panose="05000000000000000000" pitchFamily="2" charset="2"/>
              <a:buChar char="§"/>
            </a:pPr>
            <a:r>
              <a:rPr lang="en-GB" dirty="0">
                <a:solidFill>
                  <a:schemeClr val="bg1"/>
                </a:solidFill>
              </a:rPr>
              <a:t>To distinguish yourself? From whom/to whom</a:t>
            </a:r>
          </a:p>
          <a:p>
            <a:pPr>
              <a:buClrTx/>
              <a:buFont typeface="Wingdings" panose="05000000000000000000" pitchFamily="2" charset="2"/>
              <a:buChar char="§"/>
            </a:pPr>
            <a:r>
              <a:rPr lang="en-GB" dirty="0">
                <a:solidFill>
                  <a:schemeClr val="bg1"/>
                </a:solidFill>
              </a:rPr>
              <a:t>What about residence?</a:t>
            </a:r>
          </a:p>
          <a:p>
            <a:pPr>
              <a:buClrTx/>
              <a:buFont typeface="Wingdings" panose="05000000000000000000" pitchFamily="2" charset="2"/>
              <a:buChar char="§"/>
            </a:pPr>
            <a:r>
              <a:rPr lang="en-GB" dirty="0">
                <a:solidFill>
                  <a:schemeClr val="bg1"/>
                </a:solidFill>
              </a:rPr>
              <a:t>Entertaining?</a:t>
            </a:r>
          </a:p>
          <a:p>
            <a:pPr>
              <a:buClrTx/>
              <a:buFont typeface="Wingdings" panose="05000000000000000000" pitchFamily="2" charset="2"/>
              <a:buChar char="§"/>
            </a:pPr>
            <a:r>
              <a:rPr lang="en-GB" dirty="0">
                <a:solidFill>
                  <a:schemeClr val="bg1"/>
                </a:solidFill>
              </a:rPr>
              <a:t>Where you shop?</a:t>
            </a:r>
          </a:p>
          <a:p>
            <a:pPr>
              <a:buClrTx/>
              <a:buFont typeface="Wingdings" panose="05000000000000000000" pitchFamily="2" charset="2"/>
              <a:buChar char="§"/>
            </a:pPr>
            <a:r>
              <a:rPr lang="en-GB" dirty="0">
                <a:solidFill>
                  <a:schemeClr val="bg1"/>
                </a:solidFill>
              </a:rPr>
              <a:t>To say something about your:- </a:t>
            </a:r>
          </a:p>
          <a:p>
            <a:pPr>
              <a:buClrTx/>
              <a:buFontTx/>
              <a:buChar char="-"/>
            </a:pPr>
            <a:r>
              <a:rPr lang="en-GB" dirty="0">
                <a:solidFill>
                  <a:schemeClr val="bg1"/>
                </a:solidFill>
              </a:rPr>
              <a:t>Style</a:t>
            </a:r>
          </a:p>
          <a:p>
            <a:pPr>
              <a:buClrTx/>
              <a:buFontTx/>
              <a:buChar char="-"/>
            </a:pPr>
            <a:r>
              <a:rPr lang="en-GB" dirty="0">
                <a:solidFill>
                  <a:schemeClr val="bg1"/>
                </a:solidFill>
              </a:rPr>
              <a:t>Money</a:t>
            </a:r>
          </a:p>
          <a:p>
            <a:pPr>
              <a:buClrTx/>
              <a:buFontTx/>
              <a:buChar char="-"/>
            </a:pPr>
            <a:r>
              <a:rPr lang="en-GB" dirty="0">
                <a:solidFill>
                  <a:schemeClr val="bg1"/>
                </a:solidFill>
              </a:rPr>
              <a:t>Position in society</a:t>
            </a:r>
          </a:p>
          <a:p>
            <a:pPr>
              <a:buClrTx/>
              <a:buFontTx/>
              <a:buChar char="-"/>
            </a:pPr>
            <a:r>
              <a:rPr lang="en-GB" dirty="0">
                <a:solidFill>
                  <a:schemeClr val="bg1"/>
                </a:solidFill>
              </a:rPr>
              <a:t>Patronage</a:t>
            </a:r>
          </a:p>
          <a:p>
            <a:pPr marL="0" indent="0">
              <a:buNone/>
            </a:pPr>
            <a:endParaRPr lang="en-GB" dirty="0"/>
          </a:p>
        </p:txBody>
      </p:sp>
      <p:pic>
        <p:nvPicPr>
          <p:cNvPr id="5" name="Picture 4">
            <a:extLst>
              <a:ext uri="{FF2B5EF4-FFF2-40B4-BE49-F238E27FC236}">
                <a16:creationId xmlns:a16="http://schemas.microsoft.com/office/drawing/2014/main" id="{5CFDE45F-7E68-494A-96D0-CE0612E8801B}"/>
              </a:ext>
            </a:extLst>
          </p:cNvPr>
          <p:cNvPicPr>
            <a:picLocks noChangeAspect="1"/>
          </p:cNvPicPr>
          <p:nvPr/>
        </p:nvPicPr>
        <p:blipFill>
          <a:blip r:embed="rId2"/>
          <a:stretch>
            <a:fillRect/>
          </a:stretch>
        </p:blipFill>
        <p:spPr>
          <a:xfrm>
            <a:off x="226828" y="2149002"/>
            <a:ext cx="6056632" cy="4307886"/>
          </a:xfrm>
          <a:prstGeom prst="rect">
            <a:avLst/>
          </a:prstGeom>
          <a:ln w="19050">
            <a:solidFill>
              <a:schemeClr val="bg1"/>
            </a:solidFill>
          </a:ln>
        </p:spPr>
      </p:pic>
    </p:spTree>
    <p:extLst>
      <p:ext uri="{BB962C8B-B14F-4D97-AF65-F5344CB8AC3E}">
        <p14:creationId xmlns:p14="http://schemas.microsoft.com/office/powerpoint/2010/main" val="1055180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C971D7-C598-D640-8BB2-E1114524968D}"/>
              </a:ext>
            </a:extLst>
          </p:cNvPr>
          <p:cNvPicPr>
            <a:picLocks noChangeAspect="1"/>
          </p:cNvPicPr>
          <p:nvPr/>
        </p:nvPicPr>
        <p:blipFill>
          <a:blip r:embed="rId2"/>
          <a:stretch>
            <a:fillRect/>
          </a:stretch>
        </p:blipFill>
        <p:spPr>
          <a:xfrm>
            <a:off x="250631" y="465519"/>
            <a:ext cx="11690738" cy="5440353"/>
          </a:xfrm>
          <a:prstGeom prst="rect">
            <a:avLst/>
          </a:prstGeom>
          <a:ln w="19050">
            <a:solidFill>
              <a:schemeClr val="bg1"/>
            </a:solidFill>
          </a:ln>
        </p:spPr>
      </p:pic>
      <p:sp>
        <p:nvSpPr>
          <p:cNvPr id="2" name="TextBox 1">
            <a:extLst>
              <a:ext uri="{FF2B5EF4-FFF2-40B4-BE49-F238E27FC236}">
                <a16:creationId xmlns:a16="http://schemas.microsoft.com/office/drawing/2014/main" id="{88BB91C9-B95B-4D04-ADAF-509D65C6BB62}"/>
              </a:ext>
            </a:extLst>
          </p:cNvPr>
          <p:cNvSpPr txBox="1"/>
          <p:nvPr/>
        </p:nvSpPr>
        <p:spPr>
          <a:xfrm>
            <a:off x="250631" y="6081823"/>
            <a:ext cx="4863629" cy="646331"/>
          </a:xfrm>
          <a:prstGeom prst="rect">
            <a:avLst/>
          </a:prstGeom>
          <a:noFill/>
        </p:spPr>
        <p:txBody>
          <a:bodyPr wrap="square" rtlCol="0">
            <a:spAutoFit/>
          </a:bodyPr>
          <a:lstStyle/>
          <a:p>
            <a:r>
              <a:rPr lang="en-GB" dirty="0">
                <a:solidFill>
                  <a:schemeClr val="bg1"/>
                </a:solidFill>
              </a:rPr>
              <a:t>Books that reference these terms, 1600-2000, courtesy of the google books corpus</a:t>
            </a:r>
          </a:p>
        </p:txBody>
      </p:sp>
    </p:spTree>
    <p:extLst>
      <p:ext uri="{BB962C8B-B14F-4D97-AF65-F5344CB8AC3E}">
        <p14:creationId xmlns:p14="http://schemas.microsoft.com/office/powerpoint/2010/main" val="533034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THE EMERGENCE OF CONSUMER SOCIETY?</a:t>
            </a:r>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1256485" y="2519491"/>
            <a:ext cx="4839515" cy="2743625"/>
          </a:xfrm>
        </p:spPr>
        <p:txBody>
          <a:bodyPr>
            <a:normAutofit/>
          </a:bodyPr>
          <a:lstStyle/>
          <a:p>
            <a:pPr>
              <a:buClrTx/>
              <a:buFont typeface="Wingdings" panose="05000000000000000000" pitchFamily="2" charset="2"/>
              <a:buChar char="Ø"/>
            </a:pPr>
            <a:r>
              <a:rPr lang="en-GB" sz="2000" dirty="0">
                <a:solidFill>
                  <a:schemeClr val="bg1"/>
                </a:solidFill>
              </a:rPr>
              <a:t> Is this the emergence of a consumer, market society?</a:t>
            </a:r>
          </a:p>
          <a:p>
            <a:pPr>
              <a:buClrTx/>
              <a:buFont typeface="Wingdings" panose="05000000000000000000" pitchFamily="2" charset="2"/>
              <a:buChar char="Ø"/>
            </a:pPr>
            <a:endParaRPr lang="en-GB" sz="2000" dirty="0">
              <a:solidFill>
                <a:schemeClr val="bg1"/>
              </a:solidFill>
            </a:endParaRPr>
          </a:p>
          <a:p>
            <a:pPr>
              <a:buClrTx/>
              <a:buFont typeface="Wingdings" panose="05000000000000000000" pitchFamily="2" charset="2"/>
              <a:buChar char="Ø"/>
            </a:pPr>
            <a:r>
              <a:rPr lang="en-GB" sz="2000" dirty="0">
                <a:solidFill>
                  <a:schemeClr val="bg1"/>
                </a:solidFill>
              </a:rPr>
              <a:t> Or should we understand it as a hierarchical order that generates and structures its markets and exchange?</a:t>
            </a:r>
          </a:p>
        </p:txBody>
      </p:sp>
      <p:sp>
        <p:nvSpPr>
          <p:cNvPr id="4" name="TextBox 3">
            <a:extLst>
              <a:ext uri="{FF2B5EF4-FFF2-40B4-BE49-F238E27FC236}">
                <a16:creationId xmlns:a16="http://schemas.microsoft.com/office/drawing/2014/main" id="{162C446B-09BB-436D-8E2F-A06FA83C7A9D}"/>
              </a:ext>
            </a:extLst>
          </p:cNvPr>
          <p:cNvSpPr txBox="1"/>
          <p:nvPr/>
        </p:nvSpPr>
        <p:spPr>
          <a:xfrm>
            <a:off x="6496493" y="2519491"/>
            <a:ext cx="4550735" cy="2246769"/>
          </a:xfrm>
          <a:prstGeom prst="rect">
            <a:avLst/>
          </a:prstGeom>
          <a:noFill/>
        </p:spPr>
        <p:txBody>
          <a:bodyPr wrap="square" rtlCol="0">
            <a:spAutoFit/>
          </a:bodyPr>
          <a:lstStyle/>
          <a:p>
            <a:r>
              <a:rPr lang="en-GB" sz="2000" dirty="0">
                <a:solidFill>
                  <a:schemeClr val="bg1"/>
                </a:solidFill>
              </a:rPr>
              <a:t>Craig </a:t>
            </a:r>
            <a:r>
              <a:rPr lang="en-GB" sz="2000" dirty="0" err="1">
                <a:solidFill>
                  <a:schemeClr val="bg1"/>
                </a:solidFill>
              </a:rPr>
              <a:t>Muldrew</a:t>
            </a:r>
            <a:r>
              <a:rPr lang="en-GB" sz="2000" dirty="0">
                <a:solidFill>
                  <a:schemeClr val="bg1"/>
                </a:solidFill>
              </a:rPr>
              <a:t>, </a:t>
            </a:r>
            <a:r>
              <a:rPr lang="en-GB" sz="2000" i="1" dirty="0">
                <a:solidFill>
                  <a:schemeClr val="bg1"/>
                </a:solidFill>
              </a:rPr>
              <a:t>The Economy of Obligation</a:t>
            </a:r>
            <a:r>
              <a:rPr lang="en-GB" sz="2000" dirty="0">
                <a:solidFill>
                  <a:schemeClr val="bg1"/>
                </a:solidFill>
              </a:rPr>
              <a:t> (1998) - not until very late on the 18thc that the free market economy began to develop; we should recognise the extent to which 18thc sellers and buyers were linked together by a whole series of networks beyond cash (credit etc).</a:t>
            </a:r>
          </a:p>
        </p:txBody>
      </p:sp>
    </p:spTree>
    <p:extLst>
      <p:ext uri="{BB962C8B-B14F-4D97-AF65-F5344CB8AC3E}">
        <p14:creationId xmlns:p14="http://schemas.microsoft.com/office/powerpoint/2010/main" val="4073730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530352"/>
            <a:ext cx="7729728" cy="1188720"/>
          </a:xfrm>
          <a:solidFill>
            <a:schemeClr val="tx1"/>
          </a:solidFill>
          <a:ln>
            <a:solidFill>
              <a:schemeClr val="bg1"/>
            </a:solidFill>
          </a:ln>
        </p:spPr>
        <p:txBody>
          <a:bodyPr/>
          <a:lstStyle/>
          <a:p>
            <a:r>
              <a:rPr lang="en-GB" dirty="0">
                <a:solidFill>
                  <a:schemeClr val="bg1"/>
                </a:solidFill>
              </a:rPr>
              <a:t>Lecture structure</a:t>
            </a:r>
          </a:p>
        </p:txBody>
      </p:sp>
      <p:sp>
        <p:nvSpPr>
          <p:cNvPr id="3" name="Content Placeholder 2">
            <a:extLst>
              <a:ext uri="{FF2B5EF4-FFF2-40B4-BE49-F238E27FC236}">
                <a16:creationId xmlns:a16="http://schemas.microsoft.com/office/drawing/2014/main" id="{9890C7BB-4DAD-43DD-9429-0BCA25D1269E}"/>
              </a:ext>
            </a:extLst>
          </p:cNvPr>
          <p:cNvSpPr>
            <a:spLocks noGrp="1"/>
          </p:cNvSpPr>
          <p:nvPr>
            <p:ph idx="1"/>
          </p:nvPr>
        </p:nvSpPr>
        <p:spPr>
          <a:xfrm>
            <a:off x="2231136" y="2157984"/>
            <a:ext cx="8558784" cy="4437126"/>
          </a:xfrm>
        </p:spPr>
        <p:txBody>
          <a:bodyPr>
            <a:normAutofit/>
          </a:bodyPr>
          <a:lstStyle/>
          <a:p>
            <a:pPr marL="400050" indent="-400050">
              <a:buClrTx/>
              <a:buFont typeface="+mj-lt"/>
              <a:buAutoNum type="romanUcPeriod"/>
            </a:pPr>
            <a:r>
              <a:rPr lang="en-GB" sz="3000" dirty="0">
                <a:solidFill>
                  <a:schemeClr val="bg1"/>
                </a:solidFill>
              </a:rPr>
              <a:t>Advertising </a:t>
            </a:r>
          </a:p>
          <a:p>
            <a:pPr marL="400050" indent="-400050">
              <a:buClrTx/>
              <a:buFont typeface="+mj-lt"/>
              <a:buAutoNum type="romanUcPeriod"/>
            </a:pPr>
            <a:endParaRPr lang="en-GB" sz="3000" dirty="0">
              <a:solidFill>
                <a:schemeClr val="bg1"/>
              </a:solidFill>
            </a:endParaRPr>
          </a:p>
          <a:p>
            <a:pPr marL="400050" indent="-400050">
              <a:buClrTx/>
              <a:buFont typeface="+mj-lt"/>
              <a:buAutoNum type="romanUcPeriod"/>
            </a:pPr>
            <a:r>
              <a:rPr lang="en-GB" sz="3000" dirty="0">
                <a:solidFill>
                  <a:schemeClr val="bg1"/>
                </a:solidFill>
              </a:rPr>
              <a:t>Utility, Novelty, and Luxury</a:t>
            </a:r>
          </a:p>
          <a:p>
            <a:pPr marL="400050" indent="-400050">
              <a:buClrTx/>
              <a:buFont typeface="+mj-lt"/>
              <a:buAutoNum type="romanUcPeriod"/>
            </a:pPr>
            <a:endParaRPr lang="en-GB" sz="3000" dirty="0">
              <a:solidFill>
                <a:schemeClr val="bg1"/>
              </a:solidFill>
            </a:endParaRPr>
          </a:p>
          <a:p>
            <a:pPr marL="400050" indent="-400050">
              <a:buClrTx/>
              <a:buFont typeface="+mj-lt"/>
              <a:buAutoNum type="romanUcPeriod"/>
            </a:pPr>
            <a:r>
              <a:rPr lang="en-GB" sz="3000" dirty="0">
                <a:solidFill>
                  <a:schemeClr val="bg1"/>
                </a:solidFill>
              </a:rPr>
              <a:t> Shops and Shopping</a:t>
            </a:r>
          </a:p>
        </p:txBody>
      </p:sp>
    </p:spTree>
    <p:extLst>
      <p:ext uri="{BB962C8B-B14F-4D97-AF65-F5344CB8AC3E}">
        <p14:creationId xmlns:p14="http://schemas.microsoft.com/office/powerpoint/2010/main" val="3254020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232641"/>
            <a:ext cx="7729728" cy="1188720"/>
          </a:xfrm>
          <a:solidFill>
            <a:schemeClr val="tx1"/>
          </a:solidFill>
          <a:ln>
            <a:solidFill>
              <a:schemeClr val="bg1"/>
            </a:solidFill>
          </a:ln>
        </p:spPr>
        <p:txBody>
          <a:bodyPr/>
          <a:lstStyle/>
          <a:p>
            <a:r>
              <a:rPr lang="en-GB" dirty="0">
                <a:solidFill>
                  <a:schemeClr val="bg1"/>
                </a:solidFill>
              </a:rPr>
              <a:t>I. ADVERTISING</a:t>
            </a:r>
          </a:p>
        </p:txBody>
      </p:sp>
      <p:pic>
        <p:nvPicPr>
          <p:cNvPr id="4" name="Picture 3">
            <a:extLst>
              <a:ext uri="{FF2B5EF4-FFF2-40B4-BE49-F238E27FC236}">
                <a16:creationId xmlns:a16="http://schemas.microsoft.com/office/drawing/2014/main" id="{17B75E31-775D-4C2E-B77C-B6A261C04558}"/>
              </a:ext>
            </a:extLst>
          </p:cNvPr>
          <p:cNvPicPr>
            <a:picLocks noChangeAspect="1"/>
          </p:cNvPicPr>
          <p:nvPr/>
        </p:nvPicPr>
        <p:blipFill>
          <a:blip r:embed="rId2"/>
          <a:stretch>
            <a:fillRect/>
          </a:stretch>
        </p:blipFill>
        <p:spPr>
          <a:xfrm>
            <a:off x="1085958" y="1574132"/>
            <a:ext cx="4076387" cy="5209440"/>
          </a:xfrm>
          <a:prstGeom prst="rect">
            <a:avLst/>
          </a:prstGeom>
          <a:ln w="19050">
            <a:solidFill>
              <a:schemeClr val="bg1"/>
            </a:solidFill>
          </a:ln>
        </p:spPr>
      </p:pic>
      <p:pic>
        <p:nvPicPr>
          <p:cNvPr id="6" name="Picture 5">
            <a:extLst>
              <a:ext uri="{FF2B5EF4-FFF2-40B4-BE49-F238E27FC236}">
                <a16:creationId xmlns:a16="http://schemas.microsoft.com/office/drawing/2014/main" id="{EEB57DAF-88DF-4716-8D57-CB9FF1C65AA2}"/>
              </a:ext>
            </a:extLst>
          </p:cNvPr>
          <p:cNvPicPr>
            <a:picLocks noChangeAspect="1"/>
          </p:cNvPicPr>
          <p:nvPr/>
        </p:nvPicPr>
        <p:blipFill>
          <a:blip r:embed="rId3"/>
          <a:stretch>
            <a:fillRect/>
          </a:stretch>
        </p:blipFill>
        <p:spPr>
          <a:xfrm>
            <a:off x="6863280" y="1574132"/>
            <a:ext cx="3690960" cy="5209440"/>
          </a:xfrm>
          <a:prstGeom prst="rect">
            <a:avLst/>
          </a:prstGeom>
          <a:ln w="19050">
            <a:solidFill>
              <a:schemeClr val="bg1"/>
            </a:solidFill>
          </a:ln>
        </p:spPr>
      </p:pic>
    </p:spTree>
    <p:extLst>
      <p:ext uri="{BB962C8B-B14F-4D97-AF65-F5344CB8AC3E}">
        <p14:creationId xmlns:p14="http://schemas.microsoft.com/office/powerpoint/2010/main" val="187843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445293"/>
            <a:ext cx="7729728" cy="1188720"/>
          </a:xfrm>
          <a:solidFill>
            <a:schemeClr val="tx1"/>
          </a:solidFill>
          <a:ln>
            <a:solidFill>
              <a:schemeClr val="bg1"/>
            </a:solidFill>
          </a:ln>
        </p:spPr>
        <p:txBody>
          <a:bodyPr/>
          <a:lstStyle/>
          <a:p>
            <a:r>
              <a:rPr lang="en-GB" dirty="0">
                <a:solidFill>
                  <a:schemeClr val="bg1"/>
                </a:solidFill>
              </a:rPr>
              <a:t>ADVERTISMENTS FOR PLACES OF SALE</a:t>
            </a:r>
          </a:p>
        </p:txBody>
      </p:sp>
      <p:pic>
        <p:nvPicPr>
          <p:cNvPr id="3" name="Picture 2">
            <a:extLst>
              <a:ext uri="{FF2B5EF4-FFF2-40B4-BE49-F238E27FC236}">
                <a16:creationId xmlns:a16="http://schemas.microsoft.com/office/drawing/2014/main" id="{3EECC782-D257-4DF9-8361-0AA171379D75}"/>
              </a:ext>
            </a:extLst>
          </p:cNvPr>
          <p:cNvPicPr>
            <a:picLocks noChangeAspect="1"/>
          </p:cNvPicPr>
          <p:nvPr/>
        </p:nvPicPr>
        <p:blipFill>
          <a:blip r:embed="rId2"/>
          <a:stretch>
            <a:fillRect/>
          </a:stretch>
        </p:blipFill>
        <p:spPr>
          <a:xfrm>
            <a:off x="608713" y="2012971"/>
            <a:ext cx="4989347" cy="3537224"/>
          </a:xfrm>
          <a:prstGeom prst="rect">
            <a:avLst/>
          </a:prstGeom>
          <a:ln w="19050">
            <a:solidFill>
              <a:schemeClr val="bg1"/>
            </a:solidFill>
          </a:ln>
        </p:spPr>
      </p:pic>
      <p:pic>
        <p:nvPicPr>
          <p:cNvPr id="5" name="Picture 4">
            <a:extLst>
              <a:ext uri="{FF2B5EF4-FFF2-40B4-BE49-F238E27FC236}">
                <a16:creationId xmlns:a16="http://schemas.microsoft.com/office/drawing/2014/main" id="{825E97DC-7F4A-48A1-8A14-8E4C51926F38}"/>
              </a:ext>
            </a:extLst>
          </p:cNvPr>
          <p:cNvPicPr>
            <a:picLocks noChangeAspect="1"/>
          </p:cNvPicPr>
          <p:nvPr/>
        </p:nvPicPr>
        <p:blipFill>
          <a:blip r:embed="rId3"/>
          <a:stretch>
            <a:fillRect/>
          </a:stretch>
        </p:blipFill>
        <p:spPr>
          <a:xfrm>
            <a:off x="5904488" y="2018287"/>
            <a:ext cx="6018826" cy="3531908"/>
          </a:xfrm>
          <a:prstGeom prst="rect">
            <a:avLst/>
          </a:prstGeom>
          <a:ln w="19050">
            <a:solidFill>
              <a:schemeClr val="bg1"/>
            </a:solidFill>
          </a:ln>
        </p:spPr>
      </p:pic>
      <p:sp>
        <p:nvSpPr>
          <p:cNvPr id="7" name="TextBox 6">
            <a:extLst>
              <a:ext uri="{FF2B5EF4-FFF2-40B4-BE49-F238E27FC236}">
                <a16:creationId xmlns:a16="http://schemas.microsoft.com/office/drawing/2014/main" id="{EE8FA373-24C0-4820-8C66-3068D1DFE9C1}"/>
              </a:ext>
            </a:extLst>
          </p:cNvPr>
          <p:cNvSpPr txBox="1"/>
          <p:nvPr/>
        </p:nvSpPr>
        <p:spPr>
          <a:xfrm>
            <a:off x="608713" y="5762847"/>
            <a:ext cx="3219008" cy="369332"/>
          </a:xfrm>
          <a:prstGeom prst="rect">
            <a:avLst/>
          </a:prstGeom>
          <a:noFill/>
        </p:spPr>
        <p:txBody>
          <a:bodyPr wrap="square" rtlCol="0">
            <a:spAutoFit/>
          </a:bodyPr>
          <a:lstStyle/>
          <a:p>
            <a:r>
              <a:rPr lang="en-GB" dirty="0">
                <a:solidFill>
                  <a:schemeClr val="bg1"/>
                </a:solidFill>
              </a:rPr>
              <a:t>(Both 1703)</a:t>
            </a:r>
          </a:p>
        </p:txBody>
      </p:sp>
    </p:spTree>
    <p:extLst>
      <p:ext uri="{BB962C8B-B14F-4D97-AF65-F5344CB8AC3E}">
        <p14:creationId xmlns:p14="http://schemas.microsoft.com/office/powerpoint/2010/main" val="2304787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32489BA-DE78-7842-8591-A95CFF9FD2FC}"/>
              </a:ext>
            </a:extLst>
          </p:cNvPr>
          <p:cNvPicPr>
            <a:picLocks noChangeAspect="1"/>
          </p:cNvPicPr>
          <p:nvPr/>
        </p:nvPicPr>
        <p:blipFill rotWithShape="1">
          <a:blip r:embed="rId2"/>
          <a:srcRect l="17729" t="47645" r="13861" b="15555"/>
          <a:stretch/>
        </p:blipFill>
        <p:spPr>
          <a:xfrm>
            <a:off x="1584947" y="152710"/>
            <a:ext cx="9022106" cy="6552579"/>
          </a:xfrm>
          <a:prstGeom prst="rect">
            <a:avLst/>
          </a:prstGeom>
          <a:ln w="19050">
            <a:solidFill>
              <a:schemeClr val="bg1"/>
            </a:solidFill>
          </a:ln>
        </p:spPr>
      </p:pic>
    </p:spTree>
    <p:extLst>
      <p:ext uri="{BB962C8B-B14F-4D97-AF65-F5344CB8AC3E}">
        <p14:creationId xmlns:p14="http://schemas.microsoft.com/office/powerpoint/2010/main" val="1922480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262890"/>
            <a:ext cx="7729728" cy="1188720"/>
          </a:xfrm>
          <a:solidFill>
            <a:schemeClr val="tx1"/>
          </a:solidFill>
          <a:ln>
            <a:solidFill>
              <a:schemeClr val="bg1"/>
            </a:solidFill>
          </a:ln>
        </p:spPr>
        <p:txBody>
          <a:bodyPr/>
          <a:lstStyle/>
          <a:p>
            <a:r>
              <a:rPr lang="en-GB" dirty="0">
                <a:solidFill>
                  <a:schemeClr val="bg1"/>
                </a:solidFill>
              </a:rPr>
              <a:t>ADVERTISMENTS FOR PRODUCTS</a:t>
            </a:r>
          </a:p>
        </p:txBody>
      </p:sp>
      <p:pic>
        <p:nvPicPr>
          <p:cNvPr id="6" name="Picture 5">
            <a:extLst>
              <a:ext uri="{FF2B5EF4-FFF2-40B4-BE49-F238E27FC236}">
                <a16:creationId xmlns:a16="http://schemas.microsoft.com/office/drawing/2014/main" id="{A13F4651-834B-4D07-AA17-13354C1AC001}"/>
              </a:ext>
            </a:extLst>
          </p:cNvPr>
          <p:cNvPicPr>
            <a:picLocks noChangeAspect="1"/>
          </p:cNvPicPr>
          <p:nvPr/>
        </p:nvPicPr>
        <p:blipFill>
          <a:blip r:embed="rId2"/>
          <a:stretch>
            <a:fillRect/>
          </a:stretch>
        </p:blipFill>
        <p:spPr>
          <a:xfrm>
            <a:off x="499887" y="1739325"/>
            <a:ext cx="4858922" cy="4898288"/>
          </a:xfrm>
          <a:prstGeom prst="rect">
            <a:avLst/>
          </a:prstGeom>
          <a:ln w="19050">
            <a:solidFill>
              <a:schemeClr val="bg1"/>
            </a:solidFill>
          </a:ln>
        </p:spPr>
      </p:pic>
      <p:pic>
        <p:nvPicPr>
          <p:cNvPr id="8" name="Picture 7">
            <a:extLst>
              <a:ext uri="{FF2B5EF4-FFF2-40B4-BE49-F238E27FC236}">
                <a16:creationId xmlns:a16="http://schemas.microsoft.com/office/drawing/2014/main" id="{26BFBDE2-C9AF-4158-A1BF-03777EB5FDE6}"/>
              </a:ext>
            </a:extLst>
          </p:cNvPr>
          <p:cNvPicPr>
            <a:picLocks noChangeAspect="1"/>
          </p:cNvPicPr>
          <p:nvPr/>
        </p:nvPicPr>
        <p:blipFill>
          <a:blip r:embed="rId3"/>
          <a:stretch>
            <a:fillRect/>
          </a:stretch>
        </p:blipFill>
        <p:spPr>
          <a:xfrm>
            <a:off x="5601845" y="1739325"/>
            <a:ext cx="6200017" cy="4907985"/>
          </a:xfrm>
          <a:prstGeom prst="rect">
            <a:avLst/>
          </a:prstGeom>
          <a:ln w="19050">
            <a:solidFill>
              <a:schemeClr val="bg1"/>
            </a:solidFill>
          </a:ln>
        </p:spPr>
      </p:pic>
    </p:spTree>
    <p:extLst>
      <p:ext uri="{BB962C8B-B14F-4D97-AF65-F5344CB8AC3E}">
        <p14:creationId xmlns:p14="http://schemas.microsoft.com/office/powerpoint/2010/main" val="838901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43C4D-0504-4167-AF37-DC26EAF4E947}"/>
              </a:ext>
            </a:extLst>
          </p:cNvPr>
          <p:cNvSpPr>
            <a:spLocks noGrp="1"/>
          </p:cNvSpPr>
          <p:nvPr>
            <p:ph type="title"/>
          </p:nvPr>
        </p:nvSpPr>
        <p:spPr>
          <a:xfrm>
            <a:off x="2231136" y="188462"/>
            <a:ext cx="7729728" cy="1188720"/>
          </a:xfrm>
          <a:solidFill>
            <a:schemeClr val="tx1"/>
          </a:solidFill>
          <a:ln>
            <a:solidFill>
              <a:schemeClr val="bg1"/>
            </a:solidFill>
          </a:ln>
        </p:spPr>
        <p:txBody>
          <a:bodyPr/>
          <a:lstStyle/>
          <a:p>
            <a:r>
              <a:rPr lang="en-GB" dirty="0">
                <a:solidFill>
                  <a:schemeClr val="bg1"/>
                </a:solidFill>
              </a:rPr>
              <a:t>TRADE CARDS</a:t>
            </a:r>
          </a:p>
        </p:txBody>
      </p:sp>
      <p:pic>
        <p:nvPicPr>
          <p:cNvPr id="3" name="Picture 2">
            <a:extLst>
              <a:ext uri="{FF2B5EF4-FFF2-40B4-BE49-F238E27FC236}">
                <a16:creationId xmlns:a16="http://schemas.microsoft.com/office/drawing/2014/main" id="{7281DC0B-BC29-40D1-B24B-BDBB3134E545}"/>
              </a:ext>
            </a:extLst>
          </p:cNvPr>
          <p:cNvPicPr>
            <a:picLocks noChangeAspect="1"/>
          </p:cNvPicPr>
          <p:nvPr/>
        </p:nvPicPr>
        <p:blipFill>
          <a:blip r:embed="rId2"/>
          <a:stretch>
            <a:fillRect/>
          </a:stretch>
        </p:blipFill>
        <p:spPr>
          <a:xfrm>
            <a:off x="546988" y="1467399"/>
            <a:ext cx="3761558" cy="5316173"/>
          </a:xfrm>
          <a:prstGeom prst="rect">
            <a:avLst/>
          </a:prstGeom>
          <a:ln w="19050">
            <a:solidFill>
              <a:schemeClr val="bg1"/>
            </a:solidFill>
          </a:ln>
        </p:spPr>
      </p:pic>
      <p:pic>
        <p:nvPicPr>
          <p:cNvPr id="4" name="Picture 3">
            <a:extLst>
              <a:ext uri="{FF2B5EF4-FFF2-40B4-BE49-F238E27FC236}">
                <a16:creationId xmlns:a16="http://schemas.microsoft.com/office/drawing/2014/main" id="{31BC0C03-D049-4F1A-889A-8BE3BC0061B8}"/>
              </a:ext>
            </a:extLst>
          </p:cNvPr>
          <p:cNvPicPr>
            <a:picLocks noChangeAspect="1"/>
          </p:cNvPicPr>
          <p:nvPr/>
        </p:nvPicPr>
        <p:blipFill>
          <a:blip r:embed="rId3"/>
          <a:stretch>
            <a:fillRect/>
          </a:stretch>
        </p:blipFill>
        <p:spPr>
          <a:xfrm>
            <a:off x="6096000" y="1479841"/>
            <a:ext cx="3757319" cy="5303731"/>
          </a:xfrm>
          <a:prstGeom prst="rect">
            <a:avLst/>
          </a:prstGeom>
          <a:ln w="19050">
            <a:solidFill>
              <a:schemeClr val="bg1"/>
            </a:solidFill>
          </a:ln>
        </p:spPr>
      </p:pic>
    </p:spTree>
    <p:extLst>
      <p:ext uri="{BB962C8B-B14F-4D97-AF65-F5344CB8AC3E}">
        <p14:creationId xmlns:p14="http://schemas.microsoft.com/office/powerpoint/2010/main" val="42237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082933-AE92-4790-9083-7D9A71541253}"/>
              </a:ext>
            </a:extLst>
          </p:cNvPr>
          <p:cNvPicPr>
            <a:picLocks noChangeAspect="1"/>
          </p:cNvPicPr>
          <p:nvPr/>
        </p:nvPicPr>
        <p:blipFill>
          <a:blip r:embed="rId2"/>
          <a:stretch>
            <a:fillRect/>
          </a:stretch>
        </p:blipFill>
        <p:spPr>
          <a:xfrm>
            <a:off x="743017" y="383830"/>
            <a:ext cx="5210715" cy="3837295"/>
          </a:xfrm>
          <a:prstGeom prst="rect">
            <a:avLst/>
          </a:prstGeom>
          <a:ln w="19050">
            <a:solidFill>
              <a:schemeClr val="bg1"/>
            </a:solidFill>
          </a:ln>
        </p:spPr>
      </p:pic>
      <p:pic>
        <p:nvPicPr>
          <p:cNvPr id="8" name="Picture 7">
            <a:extLst>
              <a:ext uri="{FF2B5EF4-FFF2-40B4-BE49-F238E27FC236}">
                <a16:creationId xmlns:a16="http://schemas.microsoft.com/office/drawing/2014/main" id="{176B18C4-0F8B-49BC-8ADA-0BCDD2C4E204}"/>
              </a:ext>
            </a:extLst>
          </p:cNvPr>
          <p:cNvPicPr>
            <a:picLocks noChangeAspect="1"/>
          </p:cNvPicPr>
          <p:nvPr/>
        </p:nvPicPr>
        <p:blipFill>
          <a:blip r:embed="rId3"/>
          <a:stretch>
            <a:fillRect/>
          </a:stretch>
        </p:blipFill>
        <p:spPr>
          <a:xfrm>
            <a:off x="6804836" y="129274"/>
            <a:ext cx="4444409" cy="6599452"/>
          </a:xfrm>
          <a:prstGeom prst="rect">
            <a:avLst/>
          </a:prstGeom>
          <a:ln w="19050">
            <a:solidFill>
              <a:schemeClr val="bg1"/>
            </a:solidFill>
          </a:ln>
        </p:spPr>
      </p:pic>
      <p:sp>
        <p:nvSpPr>
          <p:cNvPr id="9" name="TextBox 8">
            <a:extLst>
              <a:ext uri="{FF2B5EF4-FFF2-40B4-BE49-F238E27FC236}">
                <a16:creationId xmlns:a16="http://schemas.microsoft.com/office/drawing/2014/main" id="{01EBD401-A367-4200-A6E8-7B6CDFA82F40}"/>
              </a:ext>
            </a:extLst>
          </p:cNvPr>
          <p:cNvSpPr txBox="1"/>
          <p:nvPr/>
        </p:nvSpPr>
        <p:spPr>
          <a:xfrm>
            <a:off x="743017" y="4423143"/>
            <a:ext cx="4201123" cy="2585323"/>
          </a:xfrm>
          <a:prstGeom prst="rect">
            <a:avLst/>
          </a:prstGeom>
          <a:noFill/>
        </p:spPr>
        <p:txBody>
          <a:bodyPr wrap="square" rtlCol="0">
            <a:spAutoFit/>
          </a:bodyPr>
          <a:lstStyle/>
          <a:p>
            <a:r>
              <a:rPr lang="en-GB" dirty="0">
                <a:solidFill>
                  <a:schemeClr val="bg1"/>
                </a:solidFill>
              </a:rPr>
              <a:t>Trade cards taught ‘consumers about new goods, how to use them and desire them. It transmit[ed] skills in identifying networks of goods and the lifestyles that frame them’. </a:t>
            </a:r>
          </a:p>
          <a:p>
            <a:endParaRPr lang="en-GB" dirty="0">
              <a:solidFill>
                <a:schemeClr val="bg1"/>
              </a:solidFill>
            </a:endParaRPr>
          </a:p>
          <a:p>
            <a:r>
              <a:rPr lang="en-GB" dirty="0">
                <a:solidFill>
                  <a:schemeClr val="bg1"/>
                </a:solidFill>
              </a:rPr>
              <a:t>Maxine Berg and Helen Clifford, ‘Selling Consumption in the 18thc’ (2007)</a:t>
            </a:r>
          </a:p>
          <a:p>
            <a:endParaRPr lang="en-GB" dirty="0">
              <a:solidFill>
                <a:schemeClr val="bg1"/>
              </a:solidFill>
            </a:endParaRPr>
          </a:p>
        </p:txBody>
      </p:sp>
    </p:spTree>
    <p:extLst>
      <p:ext uri="{BB962C8B-B14F-4D97-AF65-F5344CB8AC3E}">
        <p14:creationId xmlns:p14="http://schemas.microsoft.com/office/powerpoint/2010/main" val="297569091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docProps/app.xml><?xml version="1.0" encoding="utf-8"?>
<Properties xmlns="http://schemas.openxmlformats.org/officeDocument/2006/extended-properties" xmlns:vt="http://schemas.openxmlformats.org/officeDocument/2006/docPropsVTypes">
  <Template/>
  <TotalTime>226</TotalTime>
  <Words>974</Words>
  <Application>Microsoft Office PowerPoint</Application>
  <PresentationFormat>Widescreen</PresentationFormat>
  <Paragraphs>68</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Gill Sans MT</vt:lpstr>
      <vt:lpstr>Wingdings</vt:lpstr>
      <vt:lpstr>Parcel</vt:lpstr>
      <vt:lpstr>Consumption in the 18thc</vt:lpstr>
      <vt:lpstr>PowerPoint Presentation</vt:lpstr>
      <vt:lpstr>Lecture structure</vt:lpstr>
      <vt:lpstr>I. ADVERTISING</vt:lpstr>
      <vt:lpstr>ADVERTISMENTS FOR PLACES OF SALE</vt:lpstr>
      <vt:lpstr>PowerPoint Presentation</vt:lpstr>
      <vt:lpstr>ADVERTISMENTS FOR PRODUCTS</vt:lpstr>
      <vt:lpstr>TRADE CARDS</vt:lpstr>
      <vt:lpstr>PowerPoint Presentation</vt:lpstr>
      <vt:lpstr>ii. UTILITY NOVELTY, LUXURY: what drives consumption?</vt:lpstr>
      <vt:lpstr>LUXURY AS ‘FOREIGN’</vt:lpstr>
      <vt:lpstr>PowerPoint Presentation</vt:lpstr>
      <vt:lpstr>DEFINING ‘LUXURY’</vt:lpstr>
      <vt:lpstr>DOMESTIC CULTURE AND CONSUMPTION</vt:lpstr>
      <vt:lpstr>iii. Shops and shopping</vt:lpstr>
      <vt:lpstr>DANIEL DEFOE, THE complete ENGLISH TRADESMAN (1726)</vt:lpstr>
      <vt:lpstr>CREDIT</vt:lpstr>
      <vt:lpstr>CONSUMPTION AND THE INDIVIDUAL</vt:lpstr>
      <vt:lpstr>DYNAMICS OF SOCIAL PLACEMENT</vt:lpstr>
      <vt:lpstr>THE EMERGENCE OF CONSUMER SOCIETY?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Improvement and its critics</dc:title>
  <dc:creator>Imogen Peck</dc:creator>
  <cp:lastModifiedBy>Imogen Peck</cp:lastModifiedBy>
  <cp:revision>23</cp:revision>
  <dcterms:created xsi:type="dcterms:W3CDTF">2018-11-28T11:38:29Z</dcterms:created>
  <dcterms:modified xsi:type="dcterms:W3CDTF">2019-02-18T09:38:10Z</dcterms:modified>
</cp:coreProperties>
</file>