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2" r:id="rId1"/>
  </p:sldMasterIdLst>
  <p:sldIdLst>
    <p:sldId id="256" r:id="rId2"/>
    <p:sldId id="257" r:id="rId3"/>
    <p:sldId id="258" r:id="rId4"/>
    <p:sldId id="259" r:id="rId5"/>
    <p:sldId id="270" r:id="rId6"/>
    <p:sldId id="269" r:id="rId7"/>
    <p:sldId id="261" r:id="rId8"/>
    <p:sldId id="262" r:id="rId9"/>
    <p:sldId id="273" r:id="rId10"/>
    <p:sldId id="274" r:id="rId11"/>
    <p:sldId id="275" r:id="rId12"/>
    <p:sldId id="264" r:id="rId13"/>
    <p:sldId id="267" r:id="rId14"/>
    <p:sldId id="268"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CB6C"/>
    <a:srgbClr val="A79F33"/>
    <a:srgbClr val="C9C0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10/4/2018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319833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443569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161742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10/4/2018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14779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t>10/4/2018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130214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10/4/2018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692638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10/4/2018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770444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10/4/2018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858759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10/4/2018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274597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smtClean="0"/>
              <a:t>10/4/2018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907059744"/>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smtClean="0"/>
              <a:t>10/4/2018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62776070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2CB6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smtClean="0"/>
              <a:t>10/4/2018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819528476"/>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9FD15F-89B9-4234-9469-E004EF3E66D6}"/>
              </a:ext>
            </a:extLst>
          </p:cNvPr>
          <p:cNvSpPr>
            <a:spLocks noGrp="1"/>
          </p:cNvSpPr>
          <p:nvPr>
            <p:ph type="ctrTitle"/>
          </p:nvPr>
        </p:nvSpPr>
        <p:spPr>
          <a:xfrm>
            <a:off x="1573619" y="2062716"/>
            <a:ext cx="9018181" cy="1969948"/>
          </a:xfrm>
        </p:spPr>
        <p:txBody>
          <a:bodyPr>
            <a:normAutofit/>
          </a:bodyPr>
          <a:lstStyle/>
          <a:p>
            <a:r>
              <a:rPr lang="en-GB" dirty="0"/>
              <a:t>Sense or sensibility?: </a:t>
            </a:r>
            <a:br>
              <a:rPr lang="en-GB" dirty="0"/>
            </a:br>
            <a:r>
              <a:rPr lang="en-GB" dirty="0"/>
              <a:t>Constructions of women in the eighteenth century</a:t>
            </a:r>
          </a:p>
        </p:txBody>
      </p:sp>
      <p:sp>
        <p:nvSpPr>
          <p:cNvPr id="3" name="Subtitle 2">
            <a:extLst>
              <a:ext uri="{FF2B5EF4-FFF2-40B4-BE49-F238E27FC236}">
                <a16:creationId xmlns="" xmlns:a16="http://schemas.microsoft.com/office/drawing/2014/main" id="{134EB0D0-9924-4608-9ED9-142FB3FEA835}"/>
              </a:ext>
            </a:extLst>
          </p:cNvPr>
          <p:cNvSpPr>
            <a:spLocks noGrp="1"/>
          </p:cNvSpPr>
          <p:nvPr>
            <p:ph type="subTitle" idx="1"/>
          </p:nvPr>
        </p:nvSpPr>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1694725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 xmlns:a16="http://schemas.microsoft.com/office/drawing/2014/main" id="{E96F8074-44A6-4137-84C0-0C211DE4BF24}"/>
              </a:ext>
            </a:extLst>
          </p:cNvPr>
          <p:cNvPicPr>
            <a:picLocks noGrp="1" noChangeAspect="1"/>
          </p:cNvPicPr>
          <p:nvPr>
            <p:ph idx="1"/>
          </p:nvPr>
        </p:nvPicPr>
        <p:blipFill>
          <a:blip r:embed="rId2"/>
          <a:stretch>
            <a:fillRect/>
          </a:stretch>
        </p:blipFill>
        <p:spPr>
          <a:xfrm>
            <a:off x="0" y="0"/>
            <a:ext cx="5146158" cy="6864197"/>
          </a:xfrm>
          <a:prstGeom prst="rect">
            <a:avLst/>
          </a:prstGeom>
          <a:ln w="19050">
            <a:solidFill>
              <a:schemeClr val="bg1"/>
            </a:solidFill>
          </a:ln>
        </p:spPr>
      </p:pic>
      <p:sp>
        <p:nvSpPr>
          <p:cNvPr id="13" name="TextBox 12">
            <a:extLst>
              <a:ext uri="{FF2B5EF4-FFF2-40B4-BE49-F238E27FC236}">
                <a16:creationId xmlns="" xmlns:a16="http://schemas.microsoft.com/office/drawing/2014/main" id="{00743FEF-A363-4AF0-A431-65BB8D3A3176}"/>
              </a:ext>
            </a:extLst>
          </p:cNvPr>
          <p:cNvSpPr txBox="1"/>
          <p:nvPr/>
        </p:nvSpPr>
        <p:spPr>
          <a:xfrm>
            <a:off x="2371231" y="6150114"/>
            <a:ext cx="2774927" cy="707886"/>
          </a:xfrm>
          <a:prstGeom prst="rect">
            <a:avLst/>
          </a:prstGeom>
          <a:solidFill>
            <a:schemeClr val="tx1"/>
          </a:solidFill>
          <a:ln w="19050">
            <a:solidFill>
              <a:schemeClr val="bg1"/>
            </a:solidFill>
          </a:ln>
        </p:spPr>
        <p:txBody>
          <a:bodyPr wrap="square" rtlCol="0">
            <a:spAutoFit/>
          </a:bodyPr>
          <a:lstStyle/>
          <a:p>
            <a:r>
              <a:rPr lang="fr-FR" sz="2000" dirty="0">
                <a:solidFill>
                  <a:schemeClr val="bg1"/>
                </a:solidFill>
              </a:rPr>
              <a:t>Pierre-Antoine Baudoin, ‘La Lecture’ (c.1760). </a:t>
            </a:r>
            <a:endParaRPr lang="en-GB" sz="2000" dirty="0">
              <a:solidFill>
                <a:schemeClr val="bg1"/>
              </a:solidFill>
            </a:endParaRPr>
          </a:p>
        </p:txBody>
      </p:sp>
      <p:pic>
        <p:nvPicPr>
          <p:cNvPr id="16" name="Picture 15">
            <a:extLst>
              <a:ext uri="{FF2B5EF4-FFF2-40B4-BE49-F238E27FC236}">
                <a16:creationId xmlns="" xmlns:a16="http://schemas.microsoft.com/office/drawing/2014/main" id="{E0F85B51-1F71-4FD3-A1DC-8A626D182662}"/>
              </a:ext>
            </a:extLst>
          </p:cNvPr>
          <p:cNvPicPr>
            <a:picLocks noChangeAspect="1"/>
          </p:cNvPicPr>
          <p:nvPr/>
        </p:nvPicPr>
        <p:blipFill>
          <a:blip r:embed="rId3"/>
          <a:stretch>
            <a:fillRect/>
          </a:stretch>
        </p:blipFill>
        <p:spPr>
          <a:xfrm>
            <a:off x="6833191" y="-1"/>
            <a:ext cx="5358809" cy="6858001"/>
          </a:xfrm>
          <a:prstGeom prst="rect">
            <a:avLst/>
          </a:prstGeom>
          <a:ln w="19050">
            <a:solidFill>
              <a:schemeClr val="bg1"/>
            </a:solidFill>
          </a:ln>
        </p:spPr>
      </p:pic>
      <p:sp>
        <p:nvSpPr>
          <p:cNvPr id="17" name="TextBox 16">
            <a:extLst>
              <a:ext uri="{FF2B5EF4-FFF2-40B4-BE49-F238E27FC236}">
                <a16:creationId xmlns="" xmlns:a16="http://schemas.microsoft.com/office/drawing/2014/main" id="{F96964A8-8226-4D0B-AD54-6BBE13846FF1}"/>
              </a:ext>
            </a:extLst>
          </p:cNvPr>
          <p:cNvSpPr txBox="1"/>
          <p:nvPr/>
        </p:nvSpPr>
        <p:spPr>
          <a:xfrm>
            <a:off x="6833191" y="5657671"/>
            <a:ext cx="2874335" cy="1200329"/>
          </a:xfrm>
          <a:prstGeom prst="rect">
            <a:avLst/>
          </a:prstGeom>
          <a:solidFill>
            <a:schemeClr val="tx1"/>
          </a:solidFill>
          <a:ln w="19050">
            <a:solidFill>
              <a:schemeClr val="bg1"/>
            </a:solidFill>
          </a:ln>
        </p:spPr>
        <p:txBody>
          <a:bodyPr wrap="square" rtlCol="0">
            <a:spAutoFit/>
          </a:bodyPr>
          <a:lstStyle/>
          <a:p>
            <a:r>
              <a:rPr lang="en-GB" dirty="0">
                <a:solidFill>
                  <a:schemeClr val="bg1"/>
                </a:solidFill>
              </a:rPr>
              <a:t>Auguste Bernard </a:t>
            </a:r>
            <a:r>
              <a:rPr lang="en-GB" dirty="0" err="1">
                <a:solidFill>
                  <a:schemeClr val="bg1"/>
                </a:solidFill>
              </a:rPr>
              <a:t>d'Agesci</a:t>
            </a:r>
            <a:r>
              <a:rPr lang="en-GB" dirty="0">
                <a:solidFill>
                  <a:schemeClr val="bg1"/>
                </a:solidFill>
              </a:rPr>
              <a:t>, ‘Lady Reading the Letters of Heloise and Abelard’ (c.1780)</a:t>
            </a:r>
          </a:p>
        </p:txBody>
      </p:sp>
    </p:spTree>
    <p:extLst>
      <p:ext uri="{BB962C8B-B14F-4D97-AF65-F5344CB8AC3E}">
        <p14:creationId xmlns:p14="http://schemas.microsoft.com/office/powerpoint/2010/main" val="1353971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277511"/>
            <a:ext cx="7729728" cy="1188720"/>
          </a:xfrm>
          <a:solidFill>
            <a:schemeClr val="tx1"/>
          </a:solidFill>
          <a:ln>
            <a:solidFill>
              <a:schemeClr val="bg1"/>
            </a:solidFill>
          </a:ln>
        </p:spPr>
        <p:txBody>
          <a:bodyPr/>
          <a:lstStyle/>
          <a:p>
            <a:r>
              <a:rPr lang="en-GB" dirty="0">
                <a:solidFill>
                  <a:schemeClr val="bg1"/>
                </a:solidFill>
              </a:rPr>
              <a:t>Letter writing</a:t>
            </a:r>
          </a:p>
        </p:txBody>
      </p:sp>
      <p:pic>
        <p:nvPicPr>
          <p:cNvPr id="6" name="Picture 5">
            <a:extLst>
              <a:ext uri="{FF2B5EF4-FFF2-40B4-BE49-F238E27FC236}">
                <a16:creationId xmlns="" xmlns:a16="http://schemas.microsoft.com/office/drawing/2014/main" id="{319C0745-D54C-47A1-938B-BC9463A44034}"/>
              </a:ext>
            </a:extLst>
          </p:cNvPr>
          <p:cNvPicPr>
            <a:picLocks noChangeAspect="1"/>
          </p:cNvPicPr>
          <p:nvPr/>
        </p:nvPicPr>
        <p:blipFill>
          <a:blip r:embed="rId2"/>
          <a:stretch>
            <a:fillRect/>
          </a:stretch>
        </p:blipFill>
        <p:spPr>
          <a:xfrm>
            <a:off x="678713" y="1743740"/>
            <a:ext cx="4391708" cy="4040371"/>
          </a:xfrm>
          <a:prstGeom prst="rect">
            <a:avLst/>
          </a:prstGeom>
          <a:ln w="19050">
            <a:solidFill>
              <a:schemeClr val="bg1"/>
            </a:solidFill>
          </a:ln>
        </p:spPr>
      </p:pic>
      <p:sp>
        <p:nvSpPr>
          <p:cNvPr id="7" name="TextBox 6">
            <a:extLst>
              <a:ext uri="{FF2B5EF4-FFF2-40B4-BE49-F238E27FC236}">
                <a16:creationId xmlns="" xmlns:a16="http://schemas.microsoft.com/office/drawing/2014/main" id="{44930C18-4291-482B-93E1-E05F82144910}"/>
              </a:ext>
            </a:extLst>
          </p:cNvPr>
          <p:cNvSpPr txBox="1"/>
          <p:nvPr/>
        </p:nvSpPr>
        <p:spPr>
          <a:xfrm>
            <a:off x="678713" y="5975498"/>
            <a:ext cx="4531240" cy="646331"/>
          </a:xfrm>
          <a:prstGeom prst="rect">
            <a:avLst/>
          </a:prstGeom>
          <a:noFill/>
        </p:spPr>
        <p:txBody>
          <a:bodyPr wrap="square" rtlCol="0">
            <a:spAutoFit/>
          </a:bodyPr>
          <a:lstStyle/>
          <a:p>
            <a:pPr algn="ctr"/>
            <a:r>
              <a:rPr lang="en-GB" dirty="0">
                <a:solidFill>
                  <a:schemeClr val="bg1"/>
                </a:solidFill>
              </a:rPr>
              <a:t>Pietro Antonio </a:t>
            </a:r>
            <a:r>
              <a:rPr lang="en-GB" dirty="0" err="1">
                <a:solidFill>
                  <a:schemeClr val="bg1"/>
                </a:solidFill>
              </a:rPr>
              <a:t>Rotari</a:t>
            </a:r>
            <a:r>
              <a:rPr lang="en-GB" dirty="0">
                <a:solidFill>
                  <a:schemeClr val="bg1"/>
                </a:solidFill>
              </a:rPr>
              <a:t>, ‘Young girl writing a love letter’ (1755)</a:t>
            </a:r>
          </a:p>
        </p:txBody>
      </p:sp>
      <p:pic>
        <p:nvPicPr>
          <p:cNvPr id="8" name="Picture 7">
            <a:extLst>
              <a:ext uri="{FF2B5EF4-FFF2-40B4-BE49-F238E27FC236}">
                <a16:creationId xmlns="" xmlns:a16="http://schemas.microsoft.com/office/drawing/2014/main" id="{8BB9609F-291F-4D61-ACA1-DE711557EDD7}"/>
              </a:ext>
            </a:extLst>
          </p:cNvPr>
          <p:cNvPicPr>
            <a:picLocks noChangeAspect="1"/>
          </p:cNvPicPr>
          <p:nvPr/>
        </p:nvPicPr>
        <p:blipFill rotWithShape="1">
          <a:blip r:embed="rId3"/>
          <a:srcRect r="6652"/>
          <a:stretch/>
        </p:blipFill>
        <p:spPr>
          <a:xfrm>
            <a:off x="5852569" y="1743740"/>
            <a:ext cx="2934586" cy="4998447"/>
          </a:xfrm>
          <a:prstGeom prst="rect">
            <a:avLst/>
          </a:prstGeom>
        </p:spPr>
      </p:pic>
      <p:sp>
        <p:nvSpPr>
          <p:cNvPr id="9" name="TextBox 8">
            <a:extLst>
              <a:ext uri="{FF2B5EF4-FFF2-40B4-BE49-F238E27FC236}">
                <a16:creationId xmlns="" xmlns:a16="http://schemas.microsoft.com/office/drawing/2014/main" id="{6F4A07E8-46A6-4136-BCBE-B1B629AD1CC3}"/>
              </a:ext>
            </a:extLst>
          </p:cNvPr>
          <p:cNvSpPr txBox="1"/>
          <p:nvPr/>
        </p:nvSpPr>
        <p:spPr>
          <a:xfrm>
            <a:off x="8840318" y="1796903"/>
            <a:ext cx="3089412" cy="3970318"/>
          </a:xfrm>
          <a:prstGeom prst="rect">
            <a:avLst/>
          </a:prstGeom>
          <a:noFill/>
        </p:spPr>
        <p:txBody>
          <a:bodyPr wrap="square" rtlCol="0">
            <a:spAutoFit/>
          </a:bodyPr>
          <a:lstStyle/>
          <a:p>
            <a:r>
              <a:rPr lang="en-GB" dirty="0">
                <a:solidFill>
                  <a:schemeClr val="bg1"/>
                </a:solidFill>
              </a:rPr>
              <a:t>Samuel Richardson, </a:t>
            </a:r>
            <a:r>
              <a:rPr lang="en-GB" i="1" dirty="0">
                <a:solidFill>
                  <a:schemeClr val="bg1"/>
                </a:solidFill>
              </a:rPr>
              <a:t>Letters Written To and For Particular Friends </a:t>
            </a:r>
            <a:r>
              <a:rPr lang="en-GB" dirty="0">
                <a:solidFill>
                  <a:schemeClr val="bg1"/>
                </a:solidFill>
              </a:rPr>
              <a:t>(1741)</a:t>
            </a:r>
          </a:p>
          <a:p>
            <a:endParaRPr lang="en-GB" dirty="0">
              <a:solidFill>
                <a:schemeClr val="bg1"/>
              </a:solidFill>
            </a:endParaRPr>
          </a:p>
          <a:p>
            <a:r>
              <a:rPr lang="en-GB" dirty="0">
                <a:solidFill>
                  <a:schemeClr val="bg1"/>
                </a:solidFill>
              </a:rPr>
              <a:t>Its 173 sample letters include:</a:t>
            </a:r>
          </a:p>
          <a:p>
            <a:endParaRPr lang="en-GB" dirty="0">
              <a:solidFill>
                <a:schemeClr val="bg1"/>
              </a:solidFill>
            </a:endParaRPr>
          </a:p>
          <a:p>
            <a:r>
              <a:rPr lang="en-GB" dirty="0">
                <a:solidFill>
                  <a:schemeClr val="bg1"/>
                </a:solidFill>
              </a:rPr>
              <a:t>‘From a respectful Lover to his Mistress’</a:t>
            </a:r>
          </a:p>
          <a:p>
            <a:endParaRPr lang="en-GB" dirty="0">
              <a:solidFill>
                <a:schemeClr val="bg1"/>
              </a:solidFill>
            </a:endParaRPr>
          </a:p>
          <a:p>
            <a:r>
              <a:rPr lang="en-GB" dirty="0">
                <a:solidFill>
                  <a:schemeClr val="bg1"/>
                </a:solidFill>
              </a:rPr>
              <a:t>‘From a Father to a Daughter against a frothy, French Lover’</a:t>
            </a:r>
          </a:p>
          <a:p>
            <a:endParaRPr lang="en-GB" dirty="0">
              <a:solidFill>
                <a:schemeClr val="bg1"/>
              </a:solidFill>
            </a:endParaRPr>
          </a:p>
          <a:p>
            <a:r>
              <a:rPr lang="en-GB" dirty="0">
                <a:solidFill>
                  <a:schemeClr val="bg1"/>
                </a:solidFill>
              </a:rPr>
              <a:t>‘To a young Man too soon keeping a Horse’</a:t>
            </a:r>
          </a:p>
        </p:txBody>
      </p:sp>
    </p:spTree>
    <p:extLst>
      <p:ext uri="{BB962C8B-B14F-4D97-AF65-F5344CB8AC3E}">
        <p14:creationId xmlns:p14="http://schemas.microsoft.com/office/powerpoint/2010/main" val="775867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0801" y="310962"/>
            <a:ext cx="7729728" cy="1188720"/>
          </a:xfrm>
          <a:solidFill>
            <a:schemeClr val="tx1"/>
          </a:solidFill>
          <a:ln>
            <a:solidFill>
              <a:schemeClr val="bg1"/>
            </a:solidFill>
          </a:ln>
        </p:spPr>
        <p:txBody>
          <a:bodyPr/>
          <a:lstStyle/>
          <a:p>
            <a:r>
              <a:rPr lang="en-GB" dirty="0">
                <a:solidFill>
                  <a:schemeClr val="bg1"/>
                </a:solidFill>
              </a:rPr>
              <a:t>Theory and practice</a:t>
            </a:r>
          </a:p>
        </p:txBody>
      </p:sp>
      <p:sp>
        <p:nvSpPr>
          <p:cNvPr id="7" name="Rectangle 6">
            <a:extLst>
              <a:ext uri="{FF2B5EF4-FFF2-40B4-BE49-F238E27FC236}">
                <a16:creationId xmlns="" xmlns:a16="http://schemas.microsoft.com/office/drawing/2014/main" id="{E7F9AF28-526E-49D9-AE55-1D9B41B63F7A}"/>
              </a:ext>
            </a:extLst>
          </p:cNvPr>
          <p:cNvSpPr/>
          <p:nvPr/>
        </p:nvSpPr>
        <p:spPr>
          <a:xfrm>
            <a:off x="761999" y="1610032"/>
            <a:ext cx="4905154" cy="5130892"/>
          </a:xfrm>
          <a:prstGeom prst="rect">
            <a:avLst/>
          </a:prstGeom>
        </p:spPr>
        <p:txBody>
          <a:bodyPr wrap="square">
            <a:spAutoFit/>
          </a:bodyPr>
          <a:lstStyle/>
          <a:p>
            <a:pPr>
              <a:lnSpc>
                <a:spcPct val="115000"/>
              </a:lnSpc>
            </a:pPr>
            <a:r>
              <a:rPr lang="en-GB" sz="2200" dirty="0">
                <a:solidFill>
                  <a:schemeClr val="bg1"/>
                </a:solidFill>
                <a:latin typeface="Calibri" panose="020F0502020204030204" pitchFamily="34" charset="0"/>
                <a:ea typeface="Times New Roman" panose="02020603050405020304" pitchFamily="18" charset="0"/>
                <a:cs typeface="Calibri" panose="020F0502020204030204" pitchFamily="34" charset="0"/>
              </a:rPr>
              <a:t>‘I placed myself beside her and we soon became quite familiar. If there was nothing striking either in her exterior or her manners, still she proved a pleasant companion – and enliven the tedium of riding – we were full of our jokes – and when we parted from each other at Wheatley – she made me promise  to call upon her at her return to London – I did so – willingly, but as yet, I have thought nothing more on the subject.’</a:t>
            </a:r>
          </a:p>
          <a:p>
            <a:pPr>
              <a:lnSpc>
                <a:spcPct val="115000"/>
              </a:lnSpc>
            </a:pPr>
            <a:endParaRPr lang="en-GB" sz="22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a:lnSpc>
                <a:spcPct val="115000"/>
              </a:lnSpc>
            </a:pPr>
            <a:r>
              <a:rPr lang="en-GB" sz="2200" dirty="0">
                <a:solidFill>
                  <a:schemeClr val="bg1"/>
                </a:solidFill>
                <a:latin typeface="Calibri" panose="020F0502020204030204" pitchFamily="34" charset="0"/>
                <a:ea typeface="Calibri" panose="020F0502020204030204" pitchFamily="34" charset="0"/>
                <a:cs typeface="Calibri" panose="020F0502020204030204" pitchFamily="34" charset="0"/>
              </a:rPr>
              <a:t>William </a:t>
            </a:r>
            <a:r>
              <a:rPr lang="en-GB" sz="2200" dirty="0" err="1">
                <a:solidFill>
                  <a:schemeClr val="bg1"/>
                </a:solidFill>
                <a:latin typeface="Calibri" panose="020F0502020204030204" pitchFamily="34" charset="0"/>
                <a:ea typeface="Calibri" panose="020F0502020204030204" pitchFamily="34" charset="0"/>
                <a:cs typeface="Calibri" panose="020F0502020204030204" pitchFamily="34" charset="0"/>
              </a:rPr>
              <a:t>Upcott</a:t>
            </a:r>
            <a:r>
              <a:rPr lang="en-GB" sz="2200" dirty="0">
                <a:solidFill>
                  <a:schemeClr val="bg1"/>
                </a:solidFill>
                <a:latin typeface="Calibri" panose="020F0502020204030204" pitchFamily="34" charset="0"/>
                <a:ea typeface="Calibri" panose="020F0502020204030204" pitchFamily="34" charset="0"/>
                <a:cs typeface="Calibri" panose="020F0502020204030204" pitchFamily="34" charset="0"/>
              </a:rPr>
              <a:t> (1807)</a:t>
            </a:r>
            <a:endPar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 xmlns:a16="http://schemas.microsoft.com/office/drawing/2014/main" id="{5A3A3C18-7187-4E61-8946-3CDDECEDBE7E}"/>
              </a:ext>
            </a:extLst>
          </p:cNvPr>
          <p:cNvPicPr>
            <a:picLocks noChangeAspect="1"/>
          </p:cNvPicPr>
          <p:nvPr/>
        </p:nvPicPr>
        <p:blipFill>
          <a:blip r:embed="rId2"/>
          <a:stretch>
            <a:fillRect/>
          </a:stretch>
        </p:blipFill>
        <p:spPr>
          <a:xfrm>
            <a:off x="5976408" y="1752398"/>
            <a:ext cx="5802957" cy="4352217"/>
          </a:xfrm>
          <a:prstGeom prst="rect">
            <a:avLst/>
          </a:prstGeom>
          <a:ln w="19050">
            <a:solidFill>
              <a:schemeClr val="bg1"/>
            </a:solidFill>
          </a:ln>
        </p:spPr>
      </p:pic>
      <p:sp>
        <p:nvSpPr>
          <p:cNvPr id="9" name="TextBox 8">
            <a:extLst>
              <a:ext uri="{FF2B5EF4-FFF2-40B4-BE49-F238E27FC236}">
                <a16:creationId xmlns="" xmlns:a16="http://schemas.microsoft.com/office/drawing/2014/main" id="{D45B28F7-2E43-490D-B766-7466BFD1689E}"/>
              </a:ext>
            </a:extLst>
          </p:cNvPr>
          <p:cNvSpPr txBox="1"/>
          <p:nvPr/>
        </p:nvSpPr>
        <p:spPr>
          <a:xfrm>
            <a:off x="6422976" y="6262576"/>
            <a:ext cx="5549285" cy="369332"/>
          </a:xfrm>
          <a:prstGeom prst="rect">
            <a:avLst/>
          </a:prstGeom>
          <a:noFill/>
        </p:spPr>
        <p:txBody>
          <a:bodyPr wrap="square" rtlCol="0">
            <a:spAutoFit/>
          </a:bodyPr>
          <a:lstStyle/>
          <a:p>
            <a:r>
              <a:rPr lang="en-GB" dirty="0">
                <a:solidFill>
                  <a:schemeClr val="bg1"/>
                </a:solidFill>
              </a:rPr>
              <a:t>Thomas Rowlandson, ‘Miseries of Travelling’ (1807) </a:t>
            </a:r>
          </a:p>
        </p:txBody>
      </p:sp>
    </p:spTree>
    <p:extLst>
      <p:ext uri="{BB962C8B-B14F-4D97-AF65-F5344CB8AC3E}">
        <p14:creationId xmlns:p14="http://schemas.microsoft.com/office/powerpoint/2010/main" val="2590810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07386" y="430302"/>
            <a:ext cx="7729728" cy="1188720"/>
          </a:xfrm>
          <a:solidFill>
            <a:schemeClr val="tx1"/>
          </a:solidFill>
          <a:ln>
            <a:solidFill>
              <a:schemeClr val="bg1"/>
            </a:solidFill>
          </a:ln>
        </p:spPr>
        <p:txBody>
          <a:bodyPr/>
          <a:lstStyle/>
          <a:p>
            <a:r>
              <a:rPr lang="en-GB" dirty="0">
                <a:solidFill>
                  <a:schemeClr val="bg1"/>
                </a:solidFill>
              </a:rPr>
              <a:t>Rousseau’s women: Julie and Sophie</a:t>
            </a:r>
            <a:endParaRPr lang="en-GB" i="1" dirty="0">
              <a:solidFill>
                <a:schemeClr val="bg1"/>
              </a:solidFill>
            </a:endParaRPr>
          </a:p>
        </p:txBody>
      </p:sp>
      <p:sp>
        <p:nvSpPr>
          <p:cNvPr id="5" name="Content Placeholder 4">
            <a:extLst>
              <a:ext uri="{FF2B5EF4-FFF2-40B4-BE49-F238E27FC236}">
                <a16:creationId xmlns="" xmlns:a16="http://schemas.microsoft.com/office/drawing/2014/main" id="{4E6ED68A-EC77-4933-8F05-4221A92ADEF6}"/>
              </a:ext>
            </a:extLst>
          </p:cNvPr>
          <p:cNvSpPr>
            <a:spLocks noGrp="1"/>
          </p:cNvSpPr>
          <p:nvPr>
            <p:ph idx="1"/>
          </p:nvPr>
        </p:nvSpPr>
        <p:spPr>
          <a:xfrm>
            <a:off x="178130" y="2125683"/>
            <a:ext cx="5563451" cy="4394009"/>
          </a:xfrm>
        </p:spPr>
        <p:txBody>
          <a:bodyPr>
            <a:normAutofit/>
          </a:bodyPr>
          <a:lstStyle/>
          <a:p>
            <a:r>
              <a:rPr lang="en-GB" sz="2400" dirty="0">
                <a:solidFill>
                  <a:schemeClr val="bg1"/>
                </a:solidFill>
              </a:rPr>
              <a:t>‘It does not suit an educated man to take a wife with no education. But I would prefer a simple and uneducated girl a hundred times over a woman with intellectual and literary pretensions […] </a:t>
            </a:r>
            <a:r>
              <a:rPr lang="en-GB" sz="2400" i="1" dirty="0">
                <a:solidFill>
                  <a:schemeClr val="bg1"/>
                </a:solidFill>
              </a:rPr>
              <a:t>Une femme bel-esprit </a:t>
            </a:r>
            <a:r>
              <a:rPr lang="en-GB" sz="2400" dirty="0">
                <a:solidFill>
                  <a:schemeClr val="bg1"/>
                </a:solidFill>
              </a:rPr>
              <a:t>is the scourge of her husband, of her children […] of everyone. From the sublime elevation of her genius, she disdains all her womanly duties and soon transforms herself into a man’. </a:t>
            </a:r>
          </a:p>
          <a:p>
            <a:r>
              <a:rPr lang="en-GB" sz="2400" i="1" dirty="0">
                <a:solidFill>
                  <a:schemeClr val="bg1"/>
                </a:solidFill>
              </a:rPr>
              <a:t>Emile</a:t>
            </a:r>
            <a:r>
              <a:rPr lang="en-GB" sz="2400" dirty="0">
                <a:solidFill>
                  <a:schemeClr val="bg1"/>
                </a:solidFill>
              </a:rPr>
              <a:t>, book IV</a:t>
            </a:r>
          </a:p>
          <a:p>
            <a:endParaRPr lang="en-GB" dirty="0"/>
          </a:p>
        </p:txBody>
      </p:sp>
      <p:sp>
        <p:nvSpPr>
          <p:cNvPr id="6" name="TextBox 5">
            <a:extLst>
              <a:ext uri="{FF2B5EF4-FFF2-40B4-BE49-F238E27FC236}">
                <a16:creationId xmlns="" xmlns:a16="http://schemas.microsoft.com/office/drawing/2014/main" id="{16F469B4-75AB-4059-8CF0-592E1C2BB48A}"/>
              </a:ext>
            </a:extLst>
          </p:cNvPr>
          <p:cNvSpPr txBox="1"/>
          <p:nvPr/>
        </p:nvSpPr>
        <p:spPr>
          <a:xfrm>
            <a:off x="5921091" y="2125683"/>
            <a:ext cx="5728602" cy="4647426"/>
          </a:xfrm>
          <a:prstGeom prst="rect">
            <a:avLst/>
          </a:prstGeom>
          <a:noFill/>
        </p:spPr>
        <p:txBody>
          <a:bodyPr wrap="square" rtlCol="0">
            <a:spAutoFit/>
          </a:bodyPr>
          <a:lstStyle/>
          <a:p>
            <a:r>
              <a:rPr lang="en-GB" sz="2400" dirty="0">
                <a:solidFill>
                  <a:schemeClr val="bg1"/>
                </a:solidFill>
              </a:rPr>
              <a:t>‘She serves as the means of connection with their father: it is she who makes him love them, gives him confidence to call them his own. What tenderness and solicitude ought she not to be possessed of, in order to maintain the peace and unity of the whole family’.</a:t>
            </a:r>
          </a:p>
          <a:p>
            <a:endParaRPr lang="en-GB" sz="2400" dirty="0">
              <a:solidFill>
                <a:schemeClr val="bg1"/>
              </a:solidFill>
            </a:endParaRPr>
          </a:p>
          <a:p>
            <a:r>
              <a:rPr lang="en-GB" sz="2400" i="1" dirty="0">
                <a:solidFill>
                  <a:schemeClr val="bg1"/>
                </a:solidFill>
              </a:rPr>
              <a:t>Emile</a:t>
            </a:r>
            <a:r>
              <a:rPr lang="en-GB" sz="2400" dirty="0">
                <a:solidFill>
                  <a:schemeClr val="bg1"/>
                </a:solidFill>
              </a:rPr>
              <a:t>, book IV.</a:t>
            </a:r>
          </a:p>
          <a:p>
            <a:endParaRPr lang="en-GB" sz="2200" dirty="0">
              <a:solidFill>
                <a:schemeClr val="bg1"/>
              </a:solidFill>
            </a:endParaRPr>
          </a:p>
          <a:p>
            <a:endParaRPr lang="en-GB" sz="2200" dirty="0"/>
          </a:p>
          <a:p>
            <a:endParaRPr lang="en-GB" dirty="0"/>
          </a:p>
          <a:p>
            <a:endParaRPr lang="en-GB" dirty="0"/>
          </a:p>
        </p:txBody>
      </p:sp>
    </p:spTree>
    <p:extLst>
      <p:ext uri="{BB962C8B-B14F-4D97-AF65-F5344CB8AC3E}">
        <p14:creationId xmlns:p14="http://schemas.microsoft.com/office/powerpoint/2010/main" val="1191902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180921"/>
            <a:ext cx="7729728" cy="1188720"/>
          </a:xfrm>
          <a:solidFill>
            <a:schemeClr val="tx1"/>
          </a:solidFill>
          <a:ln>
            <a:solidFill>
              <a:schemeClr val="bg1"/>
            </a:solidFill>
          </a:ln>
        </p:spPr>
        <p:txBody>
          <a:bodyPr/>
          <a:lstStyle/>
          <a:p>
            <a:r>
              <a:rPr lang="en-GB" dirty="0" smtClean="0">
                <a:solidFill>
                  <a:schemeClr val="bg1"/>
                </a:solidFill>
              </a:rPr>
              <a:t>Sensibility in Wollstonecraft’s </a:t>
            </a:r>
            <a:r>
              <a:rPr lang="en-GB" i="1" dirty="0" smtClean="0">
                <a:solidFill>
                  <a:schemeClr val="bg1"/>
                </a:solidFill>
              </a:rPr>
              <a:t>vindication</a:t>
            </a:r>
            <a:endParaRPr lang="en-GB" i="1" dirty="0">
              <a:solidFill>
                <a:schemeClr val="bg1"/>
              </a:solidFill>
            </a:endParaRPr>
          </a:p>
        </p:txBody>
      </p:sp>
      <p:sp>
        <p:nvSpPr>
          <p:cNvPr id="5" name="Content Placeholder 4">
            <a:extLst>
              <a:ext uri="{FF2B5EF4-FFF2-40B4-BE49-F238E27FC236}">
                <a16:creationId xmlns="" xmlns:a16="http://schemas.microsoft.com/office/drawing/2014/main" id="{54FCBAC8-7F9D-463F-9787-DF32EA5AAC5E}"/>
              </a:ext>
            </a:extLst>
          </p:cNvPr>
          <p:cNvSpPr>
            <a:spLocks noGrp="1"/>
          </p:cNvSpPr>
          <p:nvPr>
            <p:ph idx="1"/>
          </p:nvPr>
        </p:nvSpPr>
        <p:spPr>
          <a:xfrm>
            <a:off x="461713" y="1525222"/>
            <a:ext cx="6200345" cy="3655878"/>
          </a:xfrm>
        </p:spPr>
        <p:txBody>
          <a:bodyPr>
            <a:noAutofit/>
          </a:bodyPr>
          <a:lstStyle/>
          <a:p>
            <a:pPr marL="0" indent="0">
              <a:buNone/>
            </a:pPr>
            <a:r>
              <a:rPr lang="en-GB" sz="2200" dirty="0">
                <a:solidFill>
                  <a:schemeClr val="bg1"/>
                </a:solidFill>
              </a:rPr>
              <a:t>‘Novels, music, poetry and gallantry, all tend to make women the creatures of sensation, and their character is thus formed during the time they are acquiring accomplishments, the only improvement they are excited, by their station in society, to acquire. This overstretched sensibility naturally relaxes the other powers of the mind, and prevents intellect from attaining that sovereignty which it ought to attain, to render a rational creature useful to others, and content with its own station; for the exercise of the understanding, as life advances, is the only method pointed out by nature to calm the passions’. </a:t>
            </a:r>
            <a:endParaRPr lang="en-GB" sz="2200" dirty="0" smtClean="0">
              <a:solidFill>
                <a:schemeClr val="bg1"/>
              </a:solidFill>
            </a:endParaRPr>
          </a:p>
          <a:p>
            <a:pPr marL="0" indent="0">
              <a:buNone/>
            </a:pPr>
            <a:r>
              <a:rPr lang="en-GB" sz="2200" dirty="0" smtClean="0">
                <a:solidFill>
                  <a:schemeClr val="bg1"/>
                </a:solidFill>
              </a:rPr>
              <a:t>Wollstonecraft, </a:t>
            </a:r>
            <a:r>
              <a:rPr lang="en-GB" sz="2200" i="1" dirty="0" smtClean="0">
                <a:solidFill>
                  <a:schemeClr val="bg1"/>
                </a:solidFill>
              </a:rPr>
              <a:t>The Vindication of the Rights of Women, </a:t>
            </a:r>
            <a:r>
              <a:rPr lang="en-GB" sz="2200" dirty="0" err="1" smtClean="0">
                <a:solidFill>
                  <a:schemeClr val="bg1"/>
                </a:solidFill>
              </a:rPr>
              <a:t>ch</a:t>
            </a:r>
            <a:r>
              <a:rPr lang="en-GB" sz="2200" dirty="0" smtClean="0">
                <a:solidFill>
                  <a:schemeClr val="bg1"/>
                </a:solidFill>
              </a:rPr>
              <a:t> 4.</a:t>
            </a:r>
            <a:endParaRPr lang="en-GB" sz="2200" dirty="0">
              <a:solidFill>
                <a:schemeClr val="bg1"/>
              </a:solidFill>
            </a:endParaRPr>
          </a:p>
        </p:txBody>
      </p:sp>
      <p:pic>
        <p:nvPicPr>
          <p:cNvPr id="3" name="Picture 2"/>
          <p:cNvPicPr>
            <a:picLocks noChangeAspect="1"/>
          </p:cNvPicPr>
          <p:nvPr/>
        </p:nvPicPr>
        <p:blipFill>
          <a:blip r:embed="rId2"/>
          <a:stretch>
            <a:fillRect/>
          </a:stretch>
        </p:blipFill>
        <p:spPr>
          <a:xfrm>
            <a:off x="6863938" y="2159572"/>
            <a:ext cx="5035880" cy="3021528"/>
          </a:xfrm>
          <a:prstGeom prst="rect">
            <a:avLst/>
          </a:prstGeom>
          <a:ln w="19050">
            <a:solidFill>
              <a:schemeClr val="bg1"/>
            </a:solidFill>
          </a:ln>
        </p:spPr>
      </p:pic>
    </p:spTree>
    <p:extLst>
      <p:ext uri="{BB962C8B-B14F-4D97-AF65-F5344CB8AC3E}">
        <p14:creationId xmlns:p14="http://schemas.microsoft.com/office/powerpoint/2010/main" val="2347474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323425"/>
            <a:ext cx="7729728" cy="1188720"/>
          </a:xfrm>
          <a:solidFill>
            <a:schemeClr val="tx1"/>
          </a:solidFill>
          <a:ln>
            <a:solidFill>
              <a:schemeClr val="bg1"/>
            </a:solidFill>
          </a:ln>
        </p:spPr>
        <p:txBody>
          <a:bodyPr/>
          <a:lstStyle/>
          <a:p>
            <a:r>
              <a:rPr lang="en-GB" dirty="0">
                <a:solidFill>
                  <a:schemeClr val="bg1"/>
                </a:solidFill>
              </a:rPr>
              <a:t>Bibliography</a:t>
            </a:r>
          </a:p>
        </p:txBody>
      </p:sp>
      <p:sp>
        <p:nvSpPr>
          <p:cNvPr id="5" name="Content Placeholder 4">
            <a:extLst>
              <a:ext uri="{FF2B5EF4-FFF2-40B4-BE49-F238E27FC236}">
                <a16:creationId xmlns="" xmlns:a16="http://schemas.microsoft.com/office/drawing/2014/main" id="{54FCBAC8-7F9D-463F-9787-DF32EA5AAC5E}"/>
              </a:ext>
            </a:extLst>
          </p:cNvPr>
          <p:cNvSpPr>
            <a:spLocks noGrp="1"/>
          </p:cNvSpPr>
          <p:nvPr>
            <p:ph idx="1"/>
          </p:nvPr>
        </p:nvSpPr>
        <p:spPr>
          <a:xfrm>
            <a:off x="6096000" y="1725900"/>
            <a:ext cx="6127669" cy="5304292"/>
          </a:xfrm>
        </p:spPr>
        <p:txBody>
          <a:bodyPr>
            <a:normAutofit fontScale="70000" lnSpcReduction="20000"/>
          </a:bodyPr>
          <a:lstStyle/>
          <a:p>
            <a:pPr marL="0" indent="0">
              <a:lnSpc>
                <a:spcPct val="120000"/>
              </a:lnSpc>
              <a:buNone/>
            </a:pPr>
            <a:r>
              <a:rPr lang="en-GB" sz="2300" dirty="0" smtClean="0">
                <a:solidFill>
                  <a:schemeClr val="bg1"/>
                </a:solidFill>
              </a:rPr>
              <a:t>    SECONDARY READING</a:t>
            </a:r>
          </a:p>
          <a:p>
            <a:pPr>
              <a:lnSpc>
                <a:spcPct val="120000"/>
              </a:lnSpc>
              <a:buFont typeface="Wingdings" panose="05000000000000000000" pitchFamily="2" charset="2"/>
              <a:buChar char="v"/>
            </a:pPr>
            <a:r>
              <a:rPr lang="en-GB" sz="2300" dirty="0" smtClean="0">
                <a:solidFill>
                  <a:schemeClr val="bg1"/>
                </a:solidFill>
              </a:rPr>
              <a:t>G. J. Barker-Benfield</a:t>
            </a:r>
            <a:r>
              <a:rPr lang="en-GB" sz="2300" dirty="0">
                <a:solidFill>
                  <a:schemeClr val="bg1"/>
                </a:solidFill>
              </a:rPr>
              <a:t>, </a:t>
            </a:r>
            <a:r>
              <a:rPr lang="en-GB" sz="2300" i="1" dirty="0">
                <a:solidFill>
                  <a:schemeClr val="bg1"/>
                </a:solidFill>
              </a:rPr>
              <a:t>The Culture of </a:t>
            </a:r>
            <a:r>
              <a:rPr lang="en-GB" sz="2300" i="1" dirty="0" smtClean="0">
                <a:solidFill>
                  <a:schemeClr val="bg1"/>
                </a:solidFill>
              </a:rPr>
              <a:t>Sensibility: Sex and Society in Eighteenth-Century Britain </a:t>
            </a:r>
            <a:r>
              <a:rPr lang="en-GB" sz="2300" dirty="0" smtClean="0">
                <a:solidFill>
                  <a:schemeClr val="bg1"/>
                </a:solidFill>
              </a:rPr>
              <a:t>(1992)</a:t>
            </a:r>
            <a:endParaRPr lang="en-GB" sz="2300" i="1" dirty="0">
              <a:solidFill>
                <a:schemeClr val="bg1"/>
              </a:solidFill>
            </a:endParaRPr>
          </a:p>
          <a:p>
            <a:pPr>
              <a:lnSpc>
                <a:spcPct val="120000"/>
              </a:lnSpc>
              <a:buFont typeface="Wingdings" panose="05000000000000000000" pitchFamily="2" charset="2"/>
              <a:buChar char="v"/>
            </a:pPr>
            <a:r>
              <a:rPr lang="en-GB" sz="2300" dirty="0" smtClean="0">
                <a:solidFill>
                  <a:schemeClr val="bg1"/>
                </a:solidFill>
              </a:rPr>
              <a:t>Paul </a:t>
            </a:r>
            <a:r>
              <a:rPr lang="en-GB" sz="2300" dirty="0">
                <a:solidFill>
                  <a:schemeClr val="bg1"/>
                </a:solidFill>
              </a:rPr>
              <a:t>Langford, </a:t>
            </a:r>
            <a:r>
              <a:rPr lang="en-GB" sz="2300" i="1" dirty="0">
                <a:solidFill>
                  <a:schemeClr val="bg1"/>
                </a:solidFill>
              </a:rPr>
              <a:t>A Polite and Commercial People: England </a:t>
            </a:r>
            <a:r>
              <a:rPr lang="en-GB" sz="2300" i="1" dirty="0" smtClean="0">
                <a:solidFill>
                  <a:schemeClr val="bg1"/>
                </a:solidFill>
              </a:rPr>
              <a:t>1727-83 </a:t>
            </a:r>
            <a:r>
              <a:rPr lang="en-GB" sz="2300" dirty="0" smtClean="0">
                <a:solidFill>
                  <a:schemeClr val="bg1"/>
                </a:solidFill>
              </a:rPr>
              <a:t>(1998)</a:t>
            </a:r>
            <a:endParaRPr lang="en-GB" sz="2300" dirty="0">
              <a:solidFill>
                <a:schemeClr val="bg1"/>
              </a:solidFill>
            </a:endParaRPr>
          </a:p>
          <a:p>
            <a:pPr>
              <a:lnSpc>
                <a:spcPct val="120000"/>
              </a:lnSpc>
              <a:buFont typeface="Wingdings" panose="05000000000000000000" pitchFamily="2" charset="2"/>
              <a:buChar char="v"/>
            </a:pPr>
            <a:r>
              <a:rPr lang="en-GB" sz="2300" dirty="0">
                <a:solidFill>
                  <a:schemeClr val="bg1"/>
                </a:solidFill>
              </a:rPr>
              <a:t>Mary </a:t>
            </a:r>
            <a:r>
              <a:rPr lang="en-GB" sz="2300" dirty="0" err="1">
                <a:solidFill>
                  <a:schemeClr val="bg1"/>
                </a:solidFill>
              </a:rPr>
              <a:t>Trouille</a:t>
            </a:r>
            <a:r>
              <a:rPr lang="en-GB" sz="2300" dirty="0">
                <a:solidFill>
                  <a:schemeClr val="bg1"/>
                </a:solidFill>
              </a:rPr>
              <a:t>, </a:t>
            </a:r>
            <a:r>
              <a:rPr lang="en-GB" sz="2300" dirty="0" smtClean="0">
                <a:solidFill>
                  <a:schemeClr val="bg1"/>
                </a:solidFill>
              </a:rPr>
              <a:t>‘The </a:t>
            </a:r>
            <a:r>
              <a:rPr lang="en-GB" sz="2300" dirty="0">
                <a:solidFill>
                  <a:schemeClr val="bg1"/>
                </a:solidFill>
              </a:rPr>
              <a:t>Failings of Rousseau's Ideals of Domesticity and Sensibility’, </a:t>
            </a:r>
            <a:r>
              <a:rPr lang="en-GB" sz="2300" i="1" dirty="0">
                <a:solidFill>
                  <a:schemeClr val="bg1"/>
                </a:solidFill>
              </a:rPr>
              <a:t>Eighteenth-Century Studies</a:t>
            </a:r>
            <a:r>
              <a:rPr lang="en-GB" sz="2300" dirty="0">
                <a:solidFill>
                  <a:schemeClr val="bg1"/>
                </a:solidFill>
              </a:rPr>
              <a:t>, </a:t>
            </a:r>
            <a:r>
              <a:rPr lang="en-GB" sz="2300" dirty="0" smtClean="0">
                <a:solidFill>
                  <a:schemeClr val="bg1"/>
                </a:solidFill>
              </a:rPr>
              <a:t>24.4 (1991</a:t>
            </a:r>
            <a:r>
              <a:rPr lang="en-GB" sz="2300" dirty="0">
                <a:solidFill>
                  <a:schemeClr val="bg1"/>
                </a:solidFill>
              </a:rPr>
              <a:t>), </a:t>
            </a:r>
            <a:r>
              <a:rPr lang="en-GB" sz="2300" dirty="0" smtClean="0">
                <a:solidFill>
                  <a:schemeClr val="bg1"/>
                </a:solidFill>
              </a:rPr>
              <a:t>451-483</a:t>
            </a:r>
            <a:endParaRPr lang="en-GB" sz="2300" dirty="0">
              <a:solidFill>
                <a:schemeClr val="bg1"/>
              </a:solidFill>
            </a:endParaRPr>
          </a:p>
          <a:p>
            <a:pPr>
              <a:lnSpc>
                <a:spcPct val="120000"/>
              </a:lnSpc>
              <a:buFont typeface="Wingdings" panose="05000000000000000000" pitchFamily="2" charset="2"/>
              <a:buChar char="v"/>
            </a:pPr>
            <a:r>
              <a:rPr lang="en-GB" sz="2300" dirty="0">
                <a:solidFill>
                  <a:schemeClr val="bg1"/>
                </a:solidFill>
              </a:rPr>
              <a:t>Mary </a:t>
            </a:r>
            <a:r>
              <a:rPr lang="en-GB" sz="2300" dirty="0" err="1">
                <a:solidFill>
                  <a:schemeClr val="bg1"/>
                </a:solidFill>
              </a:rPr>
              <a:t>Trouille</a:t>
            </a:r>
            <a:r>
              <a:rPr lang="en-GB" sz="2300" dirty="0">
                <a:solidFill>
                  <a:schemeClr val="bg1"/>
                </a:solidFill>
              </a:rPr>
              <a:t>, </a:t>
            </a:r>
            <a:r>
              <a:rPr lang="en-GB" sz="2300" i="1" dirty="0">
                <a:solidFill>
                  <a:schemeClr val="bg1"/>
                </a:solidFill>
              </a:rPr>
              <a:t>Sexual Politics in the Enlightenment: Women Writers Read </a:t>
            </a:r>
            <a:r>
              <a:rPr lang="en-GB" sz="2300" i="1" dirty="0" smtClean="0">
                <a:solidFill>
                  <a:schemeClr val="bg1"/>
                </a:solidFill>
              </a:rPr>
              <a:t>Rousseau </a:t>
            </a:r>
            <a:r>
              <a:rPr lang="en-GB" sz="2300" dirty="0" smtClean="0">
                <a:solidFill>
                  <a:schemeClr val="bg1"/>
                </a:solidFill>
              </a:rPr>
              <a:t>(1997)</a:t>
            </a:r>
            <a:endParaRPr lang="en-GB" sz="2300" dirty="0">
              <a:solidFill>
                <a:schemeClr val="bg1"/>
              </a:solidFill>
            </a:endParaRPr>
          </a:p>
          <a:p>
            <a:pPr>
              <a:lnSpc>
                <a:spcPct val="120000"/>
              </a:lnSpc>
              <a:buFont typeface="Wingdings" panose="05000000000000000000" pitchFamily="2" charset="2"/>
              <a:buChar char="v"/>
            </a:pPr>
            <a:r>
              <a:rPr lang="en-GB" sz="2300" dirty="0" smtClean="0">
                <a:solidFill>
                  <a:schemeClr val="bg1"/>
                </a:solidFill>
              </a:rPr>
              <a:t>‘The Education of Rousseau’s Natural Woman</a:t>
            </a:r>
            <a:r>
              <a:rPr lang="en-GB" sz="2300" dirty="0">
                <a:solidFill>
                  <a:schemeClr val="bg1"/>
                </a:solidFill>
              </a:rPr>
              <a:t>’ in </a:t>
            </a:r>
            <a:r>
              <a:rPr lang="en-GB" sz="2300" dirty="0" smtClean="0">
                <a:solidFill>
                  <a:schemeClr val="bg1"/>
                </a:solidFill>
              </a:rPr>
              <a:t>Eduardo </a:t>
            </a:r>
            <a:r>
              <a:rPr lang="en-GB" sz="2300" dirty="0" err="1" smtClean="0">
                <a:solidFill>
                  <a:schemeClr val="bg1"/>
                </a:solidFill>
              </a:rPr>
              <a:t>Velásquez</a:t>
            </a:r>
            <a:r>
              <a:rPr lang="en-GB" sz="2300" dirty="0" smtClean="0">
                <a:solidFill>
                  <a:schemeClr val="bg1"/>
                </a:solidFill>
              </a:rPr>
              <a:t> (ed.), </a:t>
            </a:r>
            <a:r>
              <a:rPr lang="en-GB" sz="2300" i="1" dirty="0" smtClean="0">
                <a:solidFill>
                  <a:schemeClr val="bg1"/>
                </a:solidFill>
              </a:rPr>
              <a:t>Nature, Woman, and the Art of Politics </a:t>
            </a:r>
            <a:r>
              <a:rPr lang="en-GB" sz="2300" dirty="0" smtClean="0">
                <a:solidFill>
                  <a:schemeClr val="bg1"/>
                </a:solidFill>
              </a:rPr>
              <a:t>(2000)</a:t>
            </a:r>
          </a:p>
          <a:p>
            <a:pPr>
              <a:lnSpc>
                <a:spcPct val="120000"/>
              </a:lnSpc>
              <a:buFont typeface="Wingdings" panose="05000000000000000000" pitchFamily="2" charset="2"/>
              <a:buChar char="v"/>
            </a:pPr>
            <a:r>
              <a:rPr lang="en-GB" sz="2300" dirty="0" smtClean="0">
                <a:solidFill>
                  <a:schemeClr val="bg1"/>
                </a:solidFill>
              </a:rPr>
              <a:t>Janet Todd, ‘Reason and Sensibility in Mary Wollstonecraft’s </a:t>
            </a:r>
            <a:r>
              <a:rPr lang="en-GB" sz="2300" i="1" dirty="0" smtClean="0">
                <a:solidFill>
                  <a:schemeClr val="bg1"/>
                </a:solidFill>
              </a:rPr>
              <a:t>The Wrongs of Woman’</a:t>
            </a:r>
            <a:r>
              <a:rPr lang="en-GB" sz="2300" dirty="0">
                <a:solidFill>
                  <a:schemeClr val="bg1"/>
                </a:solidFill>
              </a:rPr>
              <a:t>, </a:t>
            </a:r>
            <a:r>
              <a:rPr lang="en-GB" sz="2300" i="1" dirty="0">
                <a:solidFill>
                  <a:schemeClr val="bg1"/>
                </a:solidFill>
              </a:rPr>
              <a:t>Frontiers: A Journal of Women </a:t>
            </a:r>
            <a:r>
              <a:rPr lang="en-GB" sz="2300" i="1" dirty="0" smtClean="0">
                <a:solidFill>
                  <a:schemeClr val="bg1"/>
                </a:solidFill>
              </a:rPr>
              <a:t>Studies</a:t>
            </a:r>
            <a:r>
              <a:rPr lang="en-GB" sz="2300" dirty="0" smtClean="0">
                <a:solidFill>
                  <a:schemeClr val="bg1"/>
                </a:solidFill>
              </a:rPr>
              <a:t>, 5.3 (1980), 17-20</a:t>
            </a:r>
          </a:p>
          <a:p>
            <a:pPr>
              <a:lnSpc>
                <a:spcPct val="120000"/>
              </a:lnSpc>
              <a:buFont typeface="Wingdings" panose="05000000000000000000" pitchFamily="2" charset="2"/>
              <a:buChar char="v"/>
            </a:pPr>
            <a:r>
              <a:rPr lang="en-GB" sz="2300" dirty="0" smtClean="0">
                <a:solidFill>
                  <a:schemeClr val="bg1"/>
                </a:solidFill>
              </a:rPr>
              <a:t>Mary </a:t>
            </a:r>
            <a:r>
              <a:rPr lang="en-GB" sz="2300" dirty="0" err="1" smtClean="0">
                <a:solidFill>
                  <a:schemeClr val="bg1"/>
                </a:solidFill>
              </a:rPr>
              <a:t>Shanley</a:t>
            </a:r>
            <a:r>
              <a:rPr lang="en-GB" sz="2300" dirty="0" smtClean="0">
                <a:solidFill>
                  <a:schemeClr val="bg1"/>
                </a:solidFill>
              </a:rPr>
              <a:t>, ‘Mary </a:t>
            </a:r>
            <a:r>
              <a:rPr lang="en-GB" sz="2300" dirty="0">
                <a:solidFill>
                  <a:schemeClr val="bg1"/>
                </a:solidFill>
              </a:rPr>
              <a:t>Wollstonecraft on sensibility, women's rights, and patriarchal </a:t>
            </a:r>
            <a:r>
              <a:rPr lang="en-GB" sz="2300" dirty="0" smtClean="0">
                <a:solidFill>
                  <a:schemeClr val="bg1"/>
                </a:solidFill>
              </a:rPr>
              <a:t>power’, in Hilda Smith (ed.), </a:t>
            </a:r>
            <a:r>
              <a:rPr lang="en-GB" sz="2300" i="1" dirty="0" smtClean="0">
                <a:solidFill>
                  <a:schemeClr val="bg1"/>
                </a:solidFill>
              </a:rPr>
              <a:t>Women's Political </a:t>
            </a:r>
            <a:r>
              <a:rPr lang="en-GB" sz="2300" i="1" dirty="0">
                <a:solidFill>
                  <a:schemeClr val="bg1"/>
                </a:solidFill>
              </a:rPr>
              <a:t>and </a:t>
            </a:r>
            <a:r>
              <a:rPr lang="en-GB" sz="2300" i="1" dirty="0" smtClean="0">
                <a:solidFill>
                  <a:schemeClr val="bg1"/>
                </a:solidFill>
              </a:rPr>
              <a:t>Philosophical Writings</a:t>
            </a:r>
            <a:r>
              <a:rPr lang="en-GB" sz="2300" i="1" dirty="0">
                <a:solidFill>
                  <a:schemeClr val="bg1"/>
                </a:solidFill>
              </a:rPr>
              <a:t>, </a:t>
            </a:r>
            <a:r>
              <a:rPr lang="en-GB" sz="2300" i="1" dirty="0" smtClean="0">
                <a:solidFill>
                  <a:schemeClr val="bg1"/>
                </a:solidFill>
              </a:rPr>
              <a:t>1690–1800</a:t>
            </a:r>
            <a:r>
              <a:rPr lang="en-GB" sz="2300" dirty="0" smtClean="0">
                <a:solidFill>
                  <a:schemeClr val="bg1"/>
                </a:solidFill>
              </a:rPr>
              <a:t>, ii (1998)</a:t>
            </a:r>
          </a:p>
          <a:p>
            <a:pPr marL="0" indent="0">
              <a:buNone/>
            </a:pPr>
            <a:endParaRPr lang="en-GB" dirty="0">
              <a:solidFill>
                <a:schemeClr val="bg1"/>
              </a:solidFill>
            </a:endParaRPr>
          </a:p>
        </p:txBody>
      </p:sp>
      <p:sp>
        <p:nvSpPr>
          <p:cNvPr id="7" name="Content Placeholder 4">
            <a:extLst>
              <a:ext uri="{FF2B5EF4-FFF2-40B4-BE49-F238E27FC236}">
                <a16:creationId xmlns="" xmlns:a16="http://schemas.microsoft.com/office/drawing/2014/main" id="{54FCBAC8-7F9D-463F-9787-DF32EA5AAC5E}"/>
              </a:ext>
            </a:extLst>
          </p:cNvPr>
          <p:cNvSpPr txBox="1">
            <a:spLocks/>
          </p:cNvSpPr>
          <p:nvPr/>
        </p:nvSpPr>
        <p:spPr>
          <a:xfrm>
            <a:off x="465116" y="1725900"/>
            <a:ext cx="6127669" cy="484115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Font typeface="Arial" panose="020B0604020202020204" pitchFamily="34" charset="0"/>
              <a:buNone/>
            </a:pPr>
            <a:r>
              <a:rPr lang="en-GB" sz="1600" dirty="0" smtClean="0">
                <a:solidFill>
                  <a:schemeClr val="bg1"/>
                </a:solidFill>
              </a:rPr>
              <a:t>PRIMARY TEXTS</a:t>
            </a:r>
          </a:p>
          <a:p>
            <a:pPr marL="0" indent="0">
              <a:buFont typeface="Arial" panose="020B0604020202020204" pitchFamily="34" charset="0"/>
              <a:buNone/>
            </a:pPr>
            <a:r>
              <a:rPr lang="en-GB" sz="1600" dirty="0" smtClean="0">
                <a:solidFill>
                  <a:schemeClr val="bg1"/>
                </a:solidFill>
              </a:rPr>
              <a:t>John Locke, </a:t>
            </a:r>
            <a:r>
              <a:rPr lang="en-GB" sz="1600" i="1" dirty="0" smtClean="0">
                <a:solidFill>
                  <a:schemeClr val="bg1"/>
                </a:solidFill>
              </a:rPr>
              <a:t>Essay Concerning Human Understanding</a:t>
            </a:r>
            <a:r>
              <a:rPr lang="en-GB" sz="1600" dirty="0" smtClean="0">
                <a:solidFill>
                  <a:schemeClr val="bg1"/>
                </a:solidFill>
              </a:rPr>
              <a:t> (1689)</a:t>
            </a:r>
          </a:p>
          <a:p>
            <a:pPr marL="0" indent="0">
              <a:buFont typeface="Arial" panose="020B0604020202020204" pitchFamily="34" charset="0"/>
              <a:buNone/>
            </a:pPr>
            <a:r>
              <a:rPr lang="en-GB" sz="1600" dirty="0" smtClean="0">
                <a:solidFill>
                  <a:schemeClr val="bg1"/>
                </a:solidFill>
              </a:rPr>
              <a:t>George Cheyne, </a:t>
            </a:r>
            <a:r>
              <a:rPr lang="en-GB" sz="1600" i="1" dirty="0" smtClean="0">
                <a:solidFill>
                  <a:schemeClr val="bg1"/>
                </a:solidFill>
              </a:rPr>
              <a:t>The English Malady </a:t>
            </a:r>
            <a:r>
              <a:rPr lang="en-GB" sz="1600" dirty="0" smtClean="0">
                <a:solidFill>
                  <a:schemeClr val="bg1"/>
                </a:solidFill>
              </a:rPr>
              <a:t>(1733)</a:t>
            </a:r>
          </a:p>
          <a:p>
            <a:pPr marL="0" indent="0">
              <a:buFont typeface="Arial" panose="020B0604020202020204" pitchFamily="34" charset="0"/>
              <a:buNone/>
            </a:pPr>
            <a:r>
              <a:rPr lang="en-GB" sz="1600" dirty="0" smtClean="0">
                <a:solidFill>
                  <a:schemeClr val="bg1"/>
                </a:solidFill>
              </a:rPr>
              <a:t>Bernard De Mandeville, </a:t>
            </a:r>
            <a:r>
              <a:rPr lang="en-GB" sz="1600" i="1" dirty="0" smtClean="0">
                <a:solidFill>
                  <a:schemeClr val="bg1"/>
                </a:solidFill>
              </a:rPr>
              <a:t>The Treatise of the </a:t>
            </a:r>
            <a:r>
              <a:rPr lang="en-GB" sz="1600" i="1" dirty="0" err="1" smtClean="0">
                <a:solidFill>
                  <a:schemeClr val="bg1"/>
                </a:solidFill>
              </a:rPr>
              <a:t>Hypochondriack</a:t>
            </a:r>
            <a:r>
              <a:rPr lang="en-GB" sz="1600" i="1" dirty="0" smtClean="0">
                <a:solidFill>
                  <a:schemeClr val="bg1"/>
                </a:solidFill>
              </a:rPr>
              <a:t> and </a:t>
            </a:r>
            <a:r>
              <a:rPr lang="en-GB" sz="1600" i="1" dirty="0" err="1" smtClean="0">
                <a:solidFill>
                  <a:schemeClr val="bg1"/>
                </a:solidFill>
              </a:rPr>
              <a:t>Hysterick</a:t>
            </a:r>
            <a:r>
              <a:rPr lang="en-GB" sz="1600" i="1" dirty="0" smtClean="0">
                <a:solidFill>
                  <a:schemeClr val="bg1"/>
                </a:solidFill>
              </a:rPr>
              <a:t> Passions</a:t>
            </a:r>
            <a:r>
              <a:rPr lang="en-GB" sz="1600" dirty="0" smtClean="0">
                <a:solidFill>
                  <a:schemeClr val="bg1"/>
                </a:solidFill>
              </a:rPr>
              <a:t> (1711)</a:t>
            </a:r>
          </a:p>
          <a:p>
            <a:pPr marL="0" indent="0">
              <a:buFont typeface="Arial" panose="020B0604020202020204" pitchFamily="34" charset="0"/>
              <a:buNone/>
            </a:pPr>
            <a:r>
              <a:rPr lang="en-GB" sz="1600" dirty="0" smtClean="0">
                <a:solidFill>
                  <a:schemeClr val="bg1"/>
                </a:solidFill>
              </a:rPr>
              <a:t>Hannah More, ‘Sensibility: a Poem’ in </a:t>
            </a:r>
            <a:r>
              <a:rPr lang="en-GB" sz="1600" i="1" dirty="0" smtClean="0">
                <a:solidFill>
                  <a:schemeClr val="bg1"/>
                </a:solidFill>
              </a:rPr>
              <a:t>Sacred Dramas </a:t>
            </a:r>
            <a:r>
              <a:rPr lang="en-GB" sz="1600" dirty="0" smtClean="0">
                <a:solidFill>
                  <a:schemeClr val="bg1"/>
                </a:solidFill>
              </a:rPr>
              <a:t>(1782)</a:t>
            </a:r>
          </a:p>
          <a:p>
            <a:pPr marL="0" indent="0">
              <a:buFont typeface="Arial" panose="020B0604020202020204" pitchFamily="34" charset="0"/>
              <a:buNone/>
            </a:pPr>
            <a:r>
              <a:rPr lang="en-GB" sz="1600" dirty="0" smtClean="0">
                <a:solidFill>
                  <a:schemeClr val="bg1"/>
                </a:solidFill>
              </a:rPr>
              <a:t>Fanny Burney</a:t>
            </a:r>
            <a:r>
              <a:rPr lang="en-GB" sz="1600" i="1" dirty="0" smtClean="0">
                <a:solidFill>
                  <a:schemeClr val="bg1"/>
                </a:solidFill>
              </a:rPr>
              <a:t>, Evelina: Or, The History of a Young Lady's Entrance Into the World</a:t>
            </a:r>
            <a:r>
              <a:rPr lang="en-GB" sz="1600" dirty="0" smtClean="0">
                <a:solidFill>
                  <a:schemeClr val="bg1"/>
                </a:solidFill>
              </a:rPr>
              <a:t> (1778)</a:t>
            </a:r>
          </a:p>
          <a:p>
            <a:pPr marL="0" indent="0">
              <a:buFont typeface="Arial" panose="020B0604020202020204" pitchFamily="34" charset="0"/>
              <a:buNone/>
            </a:pPr>
            <a:r>
              <a:rPr lang="en-GB" sz="1600" dirty="0" smtClean="0">
                <a:solidFill>
                  <a:schemeClr val="bg1"/>
                </a:solidFill>
              </a:rPr>
              <a:t>Samuel Richardson, </a:t>
            </a:r>
            <a:r>
              <a:rPr lang="en-GB" sz="1600" i="1" dirty="0" smtClean="0">
                <a:solidFill>
                  <a:schemeClr val="bg1"/>
                </a:solidFill>
              </a:rPr>
              <a:t>Letters Written To and For Particular Friends </a:t>
            </a:r>
            <a:r>
              <a:rPr lang="en-GB" sz="1600" dirty="0" smtClean="0">
                <a:solidFill>
                  <a:schemeClr val="bg1"/>
                </a:solidFill>
              </a:rPr>
              <a:t>(1741)</a:t>
            </a:r>
          </a:p>
          <a:p>
            <a:pPr marL="0" indent="0">
              <a:buFont typeface="Arial" panose="020B0604020202020204" pitchFamily="34" charset="0"/>
              <a:buNone/>
            </a:pPr>
            <a:r>
              <a:rPr lang="en-GB" sz="1600" dirty="0" smtClean="0">
                <a:solidFill>
                  <a:schemeClr val="bg1"/>
                </a:solidFill>
              </a:rPr>
              <a:t>Samuel Richardson, </a:t>
            </a:r>
            <a:r>
              <a:rPr lang="en-GB" sz="1600" i="1" dirty="0" smtClean="0">
                <a:solidFill>
                  <a:schemeClr val="bg1"/>
                </a:solidFill>
              </a:rPr>
              <a:t>Clarissa: or the History of a Young Lady </a:t>
            </a:r>
            <a:r>
              <a:rPr lang="en-GB" sz="1600" dirty="0" smtClean="0">
                <a:solidFill>
                  <a:schemeClr val="bg1"/>
                </a:solidFill>
              </a:rPr>
              <a:t>(1748)</a:t>
            </a:r>
          </a:p>
          <a:p>
            <a:pPr marL="0" indent="0">
              <a:buFont typeface="Arial" panose="020B0604020202020204" pitchFamily="34" charset="0"/>
              <a:buNone/>
            </a:pPr>
            <a:r>
              <a:rPr lang="en-GB" sz="1600" dirty="0" smtClean="0">
                <a:solidFill>
                  <a:schemeClr val="bg1"/>
                </a:solidFill>
              </a:rPr>
              <a:t>Jean Jacques Rousseau, </a:t>
            </a:r>
            <a:r>
              <a:rPr lang="en-GB" sz="1600" i="1" dirty="0" smtClean="0">
                <a:solidFill>
                  <a:schemeClr val="bg1"/>
                </a:solidFill>
              </a:rPr>
              <a:t>Julie, or the new Heloise </a:t>
            </a:r>
            <a:r>
              <a:rPr lang="en-GB" sz="1600" dirty="0" smtClean="0">
                <a:solidFill>
                  <a:schemeClr val="bg1"/>
                </a:solidFill>
              </a:rPr>
              <a:t>(1760)</a:t>
            </a:r>
          </a:p>
          <a:p>
            <a:pPr marL="0" indent="0">
              <a:buFont typeface="Arial" panose="020B0604020202020204" pitchFamily="34" charset="0"/>
              <a:buNone/>
            </a:pPr>
            <a:r>
              <a:rPr lang="en-GB" sz="1600" dirty="0" smtClean="0">
                <a:solidFill>
                  <a:schemeClr val="bg1"/>
                </a:solidFill>
              </a:rPr>
              <a:t>Jean Jacques Rousseau, </a:t>
            </a:r>
            <a:r>
              <a:rPr lang="en-GB" sz="1600" i="1" dirty="0" smtClean="0">
                <a:solidFill>
                  <a:schemeClr val="bg1"/>
                </a:solidFill>
              </a:rPr>
              <a:t>Emile, or on Education </a:t>
            </a:r>
            <a:r>
              <a:rPr lang="en-GB" sz="1600" dirty="0" smtClean="0">
                <a:solidFill>
                  <a:schemeClr val="bg1"/>
                </a:solidFill>
              </a:rPr>
              <a:t>(1762)</a:t>
            </a:r>
          </a:p>
          <a:p>
            <a:pPr marL="0" indent="0">
              <a:buFont typeface="Arial" panose="020B0604020202020204" pitchFamily="34" charset="0"/>
              <a:buNone/>
            </a:pPr>
            <a:r>
              <a:rPr lang="en-GB" sz="1600" dirty="0" smtClean="0">
                <a:solidFill>
                  <a:schemeClr val="bg1"/>
                </a:solidFill>
              </a:rPr>
              <a:t>Mary Wollstonecraft,  </a:t>
            </a:r>
            <a:r>
              <a:rPr lang="en-GB" sz="1600" i="1" dirty="0" smtClean="0">
                <a:solidFill>
                  <a:schemeClr val="bg1"/>
                </a:solidFill>
              </a:rPr>
              <a:t>A Vindication of the Rights of Woman </a:t>
            </a:r>
            <a:r>
              <a:rPr lang="en-GB" sz="1600" dirty="0" smtClean="0">
                <a:solidFill>
                  <a:schemeClr val="bg1"/>
                </a:solidFill>
              </a:rPr>
              <a:t>(1792)</a:t>
            </a:r>
          </a:p>
          <a:p>
            <a:pPr marL="0" indent="0">
              <a:buFont typeface="Arial" panose="020B0604020202020204" pitchFamily="34" charset="0"/>
              <a:buNone/>
            </a:pPr>
            <a:r>
              <a:rPr lang="en-GB" sz="1600" dirty="0" smtClean="0">
                <a:solidFill>
                  <a:schemeClr val="bg1"/>
                </a:solidFill>
              </a:rPr>
              <a:t>Mary Wollstonecraft, </a:t>
            </a:r>
            <a:r>
              <a:rPr lang="en-GB" sz="1600" i="1" dirty="0" smtClean="0">
                <a:solidFill>
                  <a:schemeClr val="bg1"/>
                </a:solidFill>
              </a:rPr>
              <a:t>Maria; or the Wrongs of Woman </a:t>
            </a:r>
            <a:r>
              <a:rPr lang="en-GB" sz="1600" dirty="0" smtClean="0">
                <a:solidFill>
                  <a:schemeClr val="bg1"/>
                </a:solidFill>
              </a:rPr>
              <a:t>(1798)</a:t>
            </a:r>
          </a:p>
          <a:p>
            <a:pPr marL="0" indent="0">
              <a:buFont typeface="Arial" panose="020B0604020202020204" pitchFamily="34" charset="0"/>
              <a:buNone/>
            </a:pPr>
            <a:endParaRPr lang="en-GB" dirty="0">
              <a:solidFill>
                <a:schemeClr val="bg1"/>
              </a:solidFill>
            </a:endParaRPr>
          </a:p>
        </p:txBody>
      </p:sp>
    </p:spTree>
    <p:extLst>
      <p:ext uri="{BB962C8B-B14F-4D97-AF65-F5344CB8AC3E}">
        <p14:creationId xmlns:p14="http://schemas.microsoft.com/office/powerpoint/2010/main" val="2697763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DAEE79B-A2AF-498F-8AB4-FA46DE528732}"/>
              </a:ext>
            </a:extLst>
          </p:cNvPr>
          <p:cNvSpPr>
            <a:spLocks noGrp="1"/>
          </p:cNvSpPr>
          <p:nvPr>
            <p:ph idx="1"/>
          </p:nvPr>
        </p:nvSpPr>
        <p:spPr>
          <a:xfrm>
            <a:off x="5837274" y="903767"/>
            <a:ext cx="5543108" cy="4710224"/>
          </a:xfrm>
        </p:spPr>
        <p:txBody>
          <a:bodyPr>
            <a:normAutofit lnSpcReduction="10000"/>
          </a:bodyPr>
          <a:lstStyle/>
          <a:p>
            <a:pPr marL="0" indent="0">
              <a:buNone/>
            </a:pPr>
            <a:r>
              <a:rPr lang="en-GB" sz="2800" dirty="0">
                <a:solidFill>
                  <a:schemeClr val="bg1"/>
                </a:solidFill>
              </a:rPr>
              <a:t>‘[Women’s] senses are inflamed, and their understandings neglected, consequently they become the prey of their sense, delicately termed sensibility, and are blown about by every momentary gust of feeling. […] Ever restless and anxious, their overexcited sensibility not only renders them uncomfortable themselves, but troublesome, to use a soft phrase, to others’. </a:t>
            </a:r>
          </a:p>
          <a:p>
            <a:pPr marL="0" indent="0">
              <a:buNone/>
            </a:pPr>
            <a:endParaRPr lang="en-GB" dirty="0">
              <a:solidFill>
                <a:schemeClr val="bg1"/>
              </a:solidFill>
            </a:endParaRPr>
          </a:p>
        </p:txBody>
      </p:sp>
      <p:pic>
        <p:nvPicPr>
          <p:cNvPr id="4" name="Picture 3">
            <a:extLst>
              <a:ext uri="{FF2B5EF4-FFF2-40B4-BE49-F238E27FC236}">
                <a16:creationId xmlns="" xmlns:a16="http://schemas.microsoft.com/office/drawing/2014/main" id="{ADEFFDBD-116A-4A81-9A9C-4D9D9BBABF78}"/>
              </a:ext>
            </a:extLst>
          </p:cNvPr>
          <p:cNvPicPr>
            <a:picLocks noChangeAspect="1"/>
          </p:cNvPicPr>
          <p:nvPr/>
        </p:nvPicPr>
        <p:blipFill>
          <a:blip r:embed="rId2"/>
          <a:stretch>
            <a:fillRect/>
          </a:stretch>
        </p:blipFill>
        <p:spPr>
          <a:xfrm>
            <a:off x="811618" y="903767"/>
            <a:ext cx="3580776" cy="4518838"/>
          </a:xfrm>
          <a:prstGeom prst="rect">
            <a:avLst/>
          </a:prstGeom>
          <a:ln w="19050">
            <a:solidFill>
              <a:schemeClr val="bg1"/>
            </a:solidFill>
          </a:ln>
        </p:spPr>
      </p:pic>
      <p:sp>
        <p:nvSpPr>
          <p:cNvPr id="5" name="TextBox 4">
            <a:extLst>
              <a:ext uri="{FF2B5EF4-FFF2-40B4-BE49-F238E27FC236}">
                <a16:creationId xmlns="" xmlns:a16="http://schemas.microsoft.com/office/drawing/2014/main" id="{E1F23B14-518A-4F0C-9D29-9BA47828A490}"/>
              </a:ext>
            </a:extLst>
          </p:cNvPr>
          <p:cNvSpPr txBox="1"/>
          <p:nvPr/>
        </p:nvSpPr>
        <p:spPr>
          <a:xfrm>
            <a:off x="5837274" y="5603359"/>
            <a:ext cx="5273749" cy="1015663"/>
          </a:xfrm>
          <a:prstGeom prst="rect">
            <a:avLst/>
          </a:prstGeom>
          <a:noFill/>
        </p:spPr>
        <p:txBody>
          <a:bodyPr wrap="square" rtlCol="0">
            <a:spAutoFit/>
          </a:bodyPr>
          <a:lstStyle/>
          <a:p>
            <a:r>
              <a:rPr lang="en-GB" sz="2000" dirty="0">
                <a:solidFill>
                  <a:schemeClr val="bg1"/>
                </a:solidFill>
              </a:rPr>
              <a:t>Mary Wollstonecraft, </a:t>
            </a:r>
            <a:r>
              <a:rPr lang="en-GB" sz="2000" i="1" dirty="0">
                <a:solidFill>
                  <a:schemeClr val="bg1"/>
                </a:solidFill>
              </a:rPr>
              <a:t>The Vindication of the Rights of Woman </a:t>
            </a:r>
            <a:r>
              <a:rPr lang="en-GB" sz="2000" dirty="0">
                <a:solidFill>
                  <a:schemeClr val="bg1"/>
                </a:solidFill>
              </a:rPr>
              <a:t>(1792), book v, pp. 130-1 (Oxford World Classics edition) </a:t>
            </a:r>
          </a:p>
        </p:txBody>
      </p:sp>
      <p:sp>
        <p:nvSpPr>
          <p:cNvPr id="7" name="TextBox 6">
            <a:extLst>
              <a:ext uri="{FF2B5EF4-FFF2-40B4-BE49-F238E27FC236}">
                <a16:creationId xmlns="" xmlns:a16="http://schemas.microsoft.com/office/drawing/2014/main" id="{FBA8BA21-6CE1-4AD4-ADEE-202615C88FD4}"/>
              </a:ext>
            </a:extLst>
          </p:cNvPr>
          <p:cNvSpPr txBox="1"/>
          <p:nvPr/>
        </p:nvSpPr>
        <p:spPr>
          <a:xfrm>
            <a:off x="811618" y="5613991"/>
            <a:ext cx="3580776" cy="646331"/>
          </a:xfrm>
          <a:prstGeom prst="rect">
            <a:avLst/>
          </a:prstGeom>
          <a:noFill/>
        </p:spPr>
        <p:txBody>
          <a:bodyPr wrap="square" rtlCol="0">
            <a:spAutoFit/>
          </a:bodyPr>
          <a:lstStyle/>
          <a:p>
            <a:pPr algn="ctr"/>
            <a:r>
              <a:rPr lang="en-GB" dirty="0">
                <a:solidFill>
                  <a:schemeClr val="bg1"/>
                </a:solidFill>
              </a:rPr>
              <a:t>John Opie, Mary Wollstonecraft (c. 1797)</a:t>
            </a:r>
          </a:p>
        </p:txBody>
      </p:sp>
    </p:spTree>
    <p:extLst>
      <p:ext uri="{BB962C8B-B14F-4D97-AF65-F5344CB8AC3E}">
        <p14:creationId xmlns:p14="http://schemas.microsoft.com/office/powerpoint/2010/main" val="4294817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solidFill>
            <a:schemeClr val="tx1"/>
          </a:solidFill>
          <a:ln>
            <a:solidFill>
              <a:schemeClr val="bg1"/>
            </a:solidFill>
          </a:ln>
        </p:spPr>
        <p:txBody>
          <a:bodyPr/>
          <a:lstStyle/>
          <a:p>
            <a:r>
              <a:rPr lang="en-GB" dirty="0">
                <a:solidFill>
                  <a:schemeClr val="bg1"/>
                </a:solidFill>
              </a:rPr>
              <a:t>Lecture structure</a:t>
            </a:r>
          </a:p>
        </p:txBody>
      </p:sp>
      <p:sp>
        <p:nvSpPr>
          <p:cNvPr id="3" name="Content Placeholder 2">
            <a:extLst>
              <a:ext uri="{FF2B5EF4-FFF2-40B4-BE49-F238E27FC236}">
                <a16:creationId xmlns="" xmlns:a16="http://schemas.microsoft.com/office/drawing/2014/main" id="{ADAEE79B-A2AF-498F-8AB4-FA46DE528732}"/>
              </a:ext>
            </a:extLst>
          </p:cNvPr>
          <p:cNvSpPr>
            <a:spLocks noGrp="1"/>
          </p:cNvSpPr>
          <p:nvPr>
            <p:ph idx="1"/>
          </p:nvPr>
        </p:nvSpPr>
        <p:spPr>
          <a:xfrm>
            <a:off x="2231136" y="2436025"/>
            <a:ext cx="8539646" cy="4092365"/>
          </a:xfrm>
        </p:spPr>
        <p:txBody>
          <a:bodyPr>
            <a:noAutofit/>
          </a:bodyPr>
          <a:lstStyle/>
          <a:p>
            <a:pPr marL="400050" indent="-400050">
              <a:buFont typeface="+mj-lt"/>
              <a:buAutoNum type="romanUcPeriod"/>
            </a:pPr>
            <a:r>
              <a:rPr lang="en-GB" sz="2800" dirty="0">
                <a:solidFill>
                  <a:schemeClr val="bg1"/>
                </a:solidFill>
              </a:rPr>
              <a:t>(</a:t>
            </a:r>
            <a:r>
              <a:rPr lang="en-GB" sz="2800" dirty="0" err="1">
                <a:solidFill>
                  <a:schemeClr val="bg1"/>
                </a:solidFill>
              </a:rPr>
              <a:t>i</a:t>
            </a:r>
            <a:r>
              <a:rPr lang="en-GB" sz="2800" dirty="0">
                <a:solidFill>
                  <a:schemeClr val="bg1"/>
                </a:solidFill>
              </a:rPr>
              <a:t>) Science and sensation</a:t>
            </a:r>
          </a:p>
          <a:p>
            <a:pPr marL="400050" indent="-400050">
              <a:buFont typeface="+mj-lt"/>
              <a:buAutoNum type="romanUcPeriod"/>
            </a:pPr>
            <a:endParaRPr lang="en-GB" sz="2800" dirty="0">
              <a:solidFill>
                <a:schemeClr val="bg1"/>
              </a:solidFill>
            </a:endParaRPr>
          </a:p>
          <a:p>
            <a:pPr marL="400050" indent="-400050">
              <a:buFont typeface="+mj-lt"/>
              <a:buAutoNum type="romanUcPeriod"/>
            </a:pPr>
            <a:r>
              <a:rPr lang="en-GB" sz="2800" dirty="0">
                <a:solidFill>
                  <a:schemeClr val="bg1"/>
                </a:solidFill>
              </a:rPr>
              <a:t>(ii) Virtue and the cult of sensibility</a:t>
            </a:r>
          </a:p>
          <a:p>
            <a:pPr marL="400050" indent="-400050">
              <a:buFont typeface="+mj-lt"/>
              <a:buAutoNum type="romanUcPeriod"/>
            </a:pPr>
            <a:endParaRPr lang="en-GB" sz="2800" dirty="0">
              <a:solidFill>
                <a:schemeClr val="bg1"/>
              </a:solidFill>
            </a:endParaRPr>
          </a:p>
          <a:p>
            <a:pPr marL="400050" indent="-400050">
              <a:buFont typeface="+mj-lt"/>
              <a:buAutoNum type="romanUcPeriod"/>
            </a:pPr>
            <a:r>
              <a:rPr lang="en-GB" sz="2800" dirty="0">
                <a:solidFill>
                  <a:schemeClr val="bg1"/>
                </a:solidFill>
              </a:rPr>
              <a:t>(iii) Theories of education </a:t>
            </a:r>
          </a:p>
          <a:p>
            <a:pPr marL="400050" indent="-400050">
              <a:buFont typeface="+mj-lt"/>
              <a:buAutoNum type="romanUcPeriod"/>
            </a:pPr>
            <a:endParaRPr lang="en-GB" sz="2800" dirty="0">
              <a:solidFill>
                <a:schemeClr val="bg1"/>
              </a:solidFill>
            </a:endParaRPr>
          </a:p>
          <a:p>
            <a:pPr marL="400050" indent="-400050">
              <a:buFont typeface="+mj-lt"/>
              <a:buAutoNum type="romanUcPeriod"/>
            </a:pPr>
            <a:r>
              <a:rPr lang="en-GB" sz="2800" dirty="0">
                <a:solidFill>
                  <a:schemeClr val="bg1"/>
                </a:solidFill>
              </a:rPr>
              <a:t>(iv) Sensibility and virtue in Wollstonecraft</a:t>
            </a:r>
          </a:p>
        </p:txBody>
      </p:sp>
    </p:spTree>
    <p:extLst>
      <p:ext uri="{BB962C8B-B14F-4D97-AF65-F5344CB8AC3E}">
        <p14:creationId xmlns:p14="http://schemas.microsoft.com/office/powerpoint/2010/main" val="681278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730283"/>
            <a:ext cx="7729728" cy="1188720"/>
          </a:xfrm>
          <a:solidFill>
            <a:schemeClr val="tx1"/>
          </a:solidFill>
          <a:ln>
            <a:solidFill>
              <a:schemeClr val="bg1"/>
            </a:solidFill>
          </a:ln>
        </p:spPr>
        <p:txBody>
          <a:bodyPr/>
          <a:lstStyle/>
          <a:p>
            <a:r>
              <a:rPr lang="en-GB" dirty="0">
                <a:solidFill>
                  <a:schemeClr val="bg1"/>
                </a:solidFill>
              </a:rPr>
              <a:t>Sensationalism: Locke and the </a:t>
            </a:r>
            <a:r>
              <a:rPr lang="en-GB" i="1" dirty="0">
                <a:solidFill>
                  <a:schemeClr val="bg1"/>
                </a:solidFill>
              </a:rPr>
              <a:t>tabula rasa</a:t>
            </a:r>
          </a:p>
        </p:txBody>
      </p:sp>
      <p:sp>
        <p:nvSpPr>
          <p:cNvPr id="6" name="Rectangle 5">
            <a:extLst>
              <a:ext uri="{FF2B5EF4-FFF2-40B4-BE49-F238E27FC236}">
                <a16:creationId xmlns="" xmlns:a16="http://schemas.microsoft.com/office/drawing/2014/main" id="{5015BA71-2B03-4B59-8805-48EFE2B8326C}"/>
              </a:ext>
            </a:extLst>
          </p:cNvPr>
          <p:cNvSpPr/>
          <p:nvPr/>
        </p:nvSpPr>
        <p:spPr>
          <a:xfrm>
            <a:off x="6195236" y="2408296"/>
            <a:ext cx="5319824" cy="4832092"/>
          </a:xfrm>
          <a:prstGeom prst="rect">
            <a:avLst/>
          </a:prstGeom>
        </p:spPr>
        <p:txBody>
          <a:bodyPr wrap="square">
            <a:spAutoFit/>
          </a:bodyPr>
          <a:lstStyle/>
          <a:p>
            <a:r>
              <a:rPr lang="en-GB" sz="2200" dirty="0">
                <a:solidFill>
                  <a:schemeClr val="bg1"/>
                </a:solidFill>
              </a:rPr>
              <a:t>‘Let us then suppose the mind to be, as we say, white paper void of all characters, without any ideas. How comes it to be furnished? Whence comes it by that vast store which the busy and boundless fancy of man has painted on it with an almost endless variety? Whence has it all the materials of reason and knowledge? To this I answer, in one word, from EXPERIENCE.’</a:t>
            </a:r>
          </a:p>
          <a:p>
            <a:endParaRPr lang="en-GB" sz="2200" dirty="0">
              <a:solidFill>
                <a:schemeClr val="bg1"/>
              </a:solidFill>
            </a:endParaRPr>
          </a:p>
          <a:p>
            <a:r>
              <a:rPr lang="en-GB" sz="2200" dirty="0">
                <a:solidFill>
                  <a:schemeClr val="bg1"/>
                </a:solidFill>
              </a:rPr>
              <a:t>John Locke, </a:t>
            </a:r>
            <a:r>
              <a:rPr lang="en-GB" sz="2200" i="1" dirty="0">
                <a:solidFill>
                  <a:schemeClr val="bg1"/>
                </a:solidFill>
              </a:rPr>
              <a:t>Essay Concerning Human Understanding </a:t>
            </a:r>
            <a:r>
              <a:rPr lang="en-GB" sz="2200" dirty="0">
                <a:solidFill>
                  <a:schemeClr val="bg1"/>
                </a:solidFill>
              </a:rPr>
              <a:t>(1689)</a:t>
            </a:r>
          </a:p>
          <a:p>
            <a:endParaRPr lang="en-GB" sz="2200" dirty="0">
              <a:solidFill>
                <a:schemeClr val="bg1"/>
              </a:solidFill>
            </a:endParaRPr>
          </a:p>
          <a:p>
            <a:endParaRPr lang="en-GB" sz="2200" dirty="0">
              <a:solidFill>
                <a:schemeClr val="bg1"/>
              </a:solidFill>
            </a:endParaRPr>
          </a:p>
        </p:txBody>
      </p:sp>
      <p:pic>
        <p:nvPicPr>
          <p:cNvPr id="7" name="Picture 6">
            <a:extLst>
              <a:ext uri="{FF2B5EF4-FFF2-40B4-BE49-F238E27FC236}">
                <a16:creationId xmlns="" xmlns:a16="http://schemas.microsoft.com/office/drawing/2014/main" id="{77005B6B-A973-47FA-B0B4-CB59B24B9BD0}"/>
              </a:ext>
            </a:extLst>
          </p:cNvPr>
          <p:cNvPicPr>
            <a:picLocks noChangeAspect="1"/>
          </p:cNvPicPr>
          <p:nvPr/>
        </p:nvPicPr>
        <p:blipFill>
          <a:blip r:embed="rId2"/>
          <a:stretch>
            <a:fillRect/>
          </a:stretch>
        </p:blipFill>
        <p:spPr>
          <a:xfrm>
            <a:off x="676940" y="2349817"/>
            <a:ext cx="4827624" cy="3620718"/>
          </a:xfrm>
          <a:prstGeom prst="rect">
            <a:avLst/>
          </a:prstGeom>
          <a:ln w="19050">
            <a:solidFill>
              <a:schemeClr val="bg1"/>
            </a:solidFill>
          </a:ln>
        </p:spPr>
      </p:pic>
    </p:spTree>
    <p:extLst>
      <p:ext uri="{BB962C8B-B14F-4D97-AF65-F5344CB8AC3E}">
        <p14:creationId xmlns:p14="http://schemas.microsoft.com/office/powerpoint/2010/main" val="1833274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603185"/>
            <a:ext cx="7729728" cy="1188720"/>
          </a:xfrm>
          <a:solidFill>
            <a:schemeClr val="tx1"/>
          </a:solidFill>
          <a:ln>
            <a:solidFill>
              <a:schemeClr val="bg1"/>
            </a:solidFill>
          </a:ln>
        </p:spPr>
        <p:txBody>
          <a:bodyPr/>
          <a:lstStyle/>
          <a:p>
            <a:r>
              <a:rPr lang="en-GB" dirty="0">
                <a:solidFill>
                  <a:schemeClr val="bg1"/>
                </a:solidFill>
              </a:rPr>
              <a:t>nerves and sensation</a:t>
            </a:r>
          </a:p>
        </p:txBody>
      </p:sp>
      <p:sp>
        <p:nvSpPr>
          <p:cNvPr id="5" name="Content Placeholder 4">
            <a:extLst>
              <a:ext uri="{FF2B5EF4-FFF2-40B4-BE49-F238E27FC236}">
                <a16:creationId xmlns="" xmlns:a16="http://schemas.microsoft.com/office/drawing/2014/main" id="{A938C63A-410B-4EB1-9475-6BC589F26150}"/>
              </a:ext>
            </a:extLst>
          </p:cNvPr>
          <p:cNvSpPr>
            <a:spLocks noGrp="1"/>
          </p:cNvSpPr>
          <p:nvPr>
            <p:ph idx="1"/>
          </p:nvPr>
        </p:nvSpPr>
        <p:spPr>
          <a:xfrm>
            <a:off x="6096000" y="2361598"/>
            <a:ext cx="4805917" cy="4134896"/>
          </a:xfrm>
        </p:spPr>
        <p:txBody>
          <a:bodyPr>
            <a:normAutofit/>
          </a:bodyPr>
          <a:lstStyle/>
          <a:p>
            <a:r>
              <a:rPr lang="en-GB" sz="2200" dirty="0">
                <a:solidFill>
                  <a:schemeClr val="bg1"/>
                </a:solidFill>
              </a:rPr>
              <a:t>‘the Intelligent Principle, or </a:t>
            </a:r>
            <a:r>
              <a:rPr lang="en-GB" sz="2200" i="1" dirty="0">
                <a:solidFill>
                  <a:schemeClr val="bg1"/>
                </a:solidFill>
              </a:rPr>
              <a:t>Soul </a:t>
            </a:r>
            <a:r>
              <a:rPr lang="en-GB" sz="2200" dirty="0">
                <a:solidFill>
                  <a:schemeClr val="bg1"/>
                </a:solidFill>
              </a:rPr>
              <a:t>resides somewhere in the Brain, where all the Nerves, or instruments of sensation terminate, like a </a:t>
            </a:r>
            <a:r>
              <a:rPr lang="en-GB" sz="2200" i="1" dirty="0">
                <a:solidFill>
                  <a:schemeClr val="bg1"/>
                </a:solidFill>
              </a:rPr>
              <a:t>Musician</a:t>
            </a:r>
            <a:r>
              <a:rPr lang="en-GB" sz="2200" dirty="0">
                <a:solidFill>
                  <a:schemeClr val="bg1"/>
                </a:solidFill>
              </a:rPr>
              <a:t> in a finely </a:t>
            </a:r>
            <a:r>
              <a:rPr lang="en-GB" sz="2200" dirty="0" err="1">
                <a:solidFill>
                  <a:schemeClr val="bg1"/>
                </a:solidFill>
              </a:rPr>
              <a:t>fram’d</a:t>
            </a:r>
            <a:r>
              <a:rPr lang="en-GB" sz="2200" dirty="0">
                <a:solidFill>
                  <a:schemeClr val="bg1"/>
                </a:solidFill>
              </a:rPr>
              <a:t> and well-</a:t>
            </a:r>
            <a:r>
              <a:rPr lang="en-GB" sz="2200" dirty="0" err="1">
                <a:solidFill>
                  <a:schemeClr val="bg1"/>
                </a:solidFill>
              </a:rPr>
              <a:t>time’d</a:t>
            </a:r>
            <a:r>
              <a:rPr lang="en-GB" sz="2200" dirty="0">
                <a:solidFill>
                  <a:schemeClr val="bg1"/>
                </a:solidFill>
              </a:rPr>
              <a:t> Organ – Case; these nerves are like </a:t>
            </a:r>
            <a:r>
              <a:rPr lang="en-GB" sz="2200" i="1" dirty="0">
                <a:solidFill>
                  <a:schemeClr val="bg1"/>
                </a:solidFill>
              </a:rPr>
              <a:t>Keys</a:t>
            </a:r>
            <a:r>
              <a:rPr lang="en-GB" sz="2200" dirty="0">
                <a:solidFill>
                  <a:schemeClr val="bg1"/>
                </a:solidFill>
              </a:rPr>
              <a:t> which, being struck on or </a:t>
            </a:r>
            <a:r>
              <a:rPr lang="en-GB" sz="2200" dirty="0" err="1">
                <a:solidFill>
                  <a:schemeClr val="bg1"/>
                </a:solidFill>
              </a:rPr>
              <a:t>touch’d</a:t>
            </a:r>
            <a:r>
              <a:rPr lang="en-GB" sz="2200" dirty="0">
                <a:solidFill>
                  <a:schemeClr val="bg1"/>
                </a:solidFill>
              </a:rPr>
              <a:t> convey the Sound and Harmony to this Sentiment Principle, or </a:t>
            </a:r>
            <a:r>
              <a:rPr lang="en-GB" sz="2200" i="1" dirty="0">
                <a:solidFill>
                  <a:schemeClr val="bg1"/>
                </a:solidFill>
              </a:rPr>
              <a:t>Musician</a:t>
            </a:r>
            <a:r>
              <a:rPr lang="en-GB" sz="2200" dirty="0">
                <a:solidFill>
                  <a:schemeClr val="bg1"/>
                </a:solidFill>
              </a:rPr>
              <a:t>’.</a:t>
            </a:r>
          </a:p>
          <a:p>
            <a:r>
              <a:rPr lang="en-GB" sz="2200" dirty="0">
                <a:solidFill>
                  <a:schemeClr val="bg1"/>
                </a:solidFill>
              </a:rPr>
              <a:t>George Cheyne, </a:t>
            </a:r>
            <a:r>
              <a:rPr lang="en-GB" sz="2200" i="1" dirty="0">
                <a:solidFill>
                  <a:schemeClr val="bg1"/>
                </a:solidFill>
              </a:rPr>
              <a:t>The English Malady </a:t>
            </a:r>
            <a:r>
              <a:rPr lang="en-GB" sz="2200" dirty="0">
                <a:solidFill>
                  <a:schemeClr val="bg1"/>
                </a:solidFill>
              </a:rPr>
              <a:t>(1733) p. 49.</a:t>
            </a:r>
          </a:p>
        </p:txBody>
      </p:sp>
      <p:pic>
        <p:nvPicPr>
          <p:cNvPr id="4" name="Picture 3">
            <a:extLst>
              <a:ext uri="{FF2B5EF4-FFF2-40B4-BE49-F238E27FC236}">
                <a16:creationId xmlns="" xmlns:a16="http://schemas.microsoft.com/office/drawing/2014/main" id="{4255CBAD-8641-479B-AE66-1F933D4A71AA}"/>
              </a:ext>
            </a:extLst>
          </p:cNvPr>
          <p:cNvPicPr>
            <a:picLocks noChangeAspect="1"/>
          </p:cNvPicPr>
          <p:nvPr/>
        </p:nvPicPr>
        <p:blipFill rotWithShape="1">
          <a:blip r:embed="rId2"/>
          <a:srcRect t="2325" r="10489" b="3101"/>
          <a:stretch/>
        </p:blipFill>
        <p:spPr>
          <a:xfrm>
            <a:off x="818708" y="2041950"/>
            <a:ext cx="3154326" cy="4509648"/>
          </a:xfrm>
          <a:prstGeom prst="rect">
            <a:avLst/>
          </a:prstGeom>
          <a:solidFill>
            <a:schemeClr val="bg1"/>
          </a:solidFill>
          <a:ln w="19050">
            <a:solidFill>
              <a:schemeClr val="bg1"/>
            </a:solidFill>
          </a:ln>
        </p:spPr>
      </p:pic>
      <p:sp>
        <p:nvSpPr>
          <p:cNvPr id="6" name="TextBox 5">
            <a:extLst>
              <a:ext uri="{FF2B5EF4-FFF2-40B4-BE49-F238E27FC236}">
                <a16:creationId xmlns="" xmlns:a16="http://schemas.microsoft.com/office/drawing/2014/main" id="{4351DA22-D82C-4343-8ECA-CA8A53492F9A}"/>
              </a:ext>
            </a:extLst>
          </p:cNvPr>
          <p:cNvSpPr txBox="1"/>
          <p:nvPr/>
        </p:nvSpPr>
        <p:spPr>
          <a:xfrm>
            <a:off x="3973034" y="5905267"/>
            <a:ext cx="2431312" cy="646331"/>
          </a:xfrm>
          <a:prstGeom prst="rect">
            <a:avLst/>
          </a:prstGeom>
          <a:noFill/>
        </p:spPr>
        <p:txBody>
          <a:bodyPr wrap="square" rtlCol="0">
            <a:spAutoFit/>
          </a:bodyPr>
          <a:lstStyle/>
          <a:p>
            <a:r>
              <a:rPr lang="en-GB" dirty="0">
                <a:solidFill>
                  <a:schemeClr val="bg1"/>
                </a:solidFill>
              </a:rPr>
              <a:t>Isaac Newton, </a:t>
            </a:r>
            <a:r>
              <a:rPr lang="en-GB" i="1" dirty="0" err="1">
                <a:solidFill>
                  <a:schemeClr val="bg1"/>
                </a:solidFill>
              </a:rPr>
              <a:t>Opticks</a:t>
            </a:r>
            <a:r>
              <a:rPr lang="en-GB" i="1" dirty="0">
                <a:solidFill>
                  <a:schemeClr val="bg1"/>
                </a:solidFill>
              </a:rPr>
              <a:t> </a:t>
            </a:r>
            <a:r>
              <a:rPr lang="en-GB" dirty="0">
                <a:solidFill>
                  <a:schemeClr val="bg1"/>
                </a:solidFill>
              </a:rPr>
              <a:t>(1704)</a:t>
            </a:r>
          </a:p>
        </p:txBody>
      </p:sp>
    </p:spTree>
    <p:extLst>
      <p:ext uri="{BB962C8B-B14F-4D97-AF65-F5344CB8AC3E}">
        <p14:creationId xmlns:p14="http://schemas.microsoft.com/office/powerpoint/2010/main" val="274757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276447"/>
            <a:ext cx="7729728" cy="1188720"/>
          </a:xfrm>
          <a:solidFill>
            <a:schemeClr val="tx1"/>
          </a:solidFill>
          <a:ln>
            <a:solidFill>
              <a:schemeClr val="bg1"/>
            </a:solidFill>
          </a:ln>
        </p:spPr>
        <p:txBody>
          <a:bodyPr/>
          <a:lstStyle/>
          <a:p>
            <a:r>
              <a:rPr lang="en-GB" dirty="0">
                <a:solidFill>
                  <a:schemeClr val="bg1"/>
                </a:solidFill>
              </a:rPr>
              <a:t>gendering NERVES</a:t>
            </a:r>
          </a:p>
        </p:txBody>
      </p:sp>
      <p:pic>
        <p:nvPicPr>
          <p:cNvPr id="4" name="Picture 3">
            <a:extLst>
              <a:ext uri="{FF2B5EF4-FFF2-40B4-BE49-F238E27FC236}">
                <a16:creationId xmlns="" xmlns:a16="http://schemas.microsoft.com/office/drawing/2014/main" id="{25F76092-00D5-4623-A7B4-CFEE3F2A84FB}"/>
              </a:ext>
            </a:extLst>
          </p:cNvPr>
          <p:cNvPicPr>
            <a:picLocks noChangeAspect="1"/>
          </p:cNvPicPr>
          <p:nvPr/>
        </p:nvPicPr>
        <p:blipFill rotWithShape="1">
          <a:blip r:embed="rId2"/>
          <a:srcRect l="24623" t="7752" r="20693" b="10232"/>
          <a:stretch/>
        </p:blipFill>
        <p:spPr>
          <a:xfrm>
            <a:off x="518939" y="1621355"/>
            <a:ext cx="2565342" cy="4795284"/>
          </a:xfrm>
          <a:prstGeom prst="rect">
            <a:avLst/>
          </a:prstGeom>
          <a:ln w="19050">
            <a:solidFill>
              <a:schemeClr val="bg1"/>
            </a:solidFill>
          </a:ln>
        </p:spPr>
      </p:pic>
      <p:sp>
        <p:nvSpPr>
          <p:cNvPr id="6" name="TextBox 5">
            <a:extLst>
              <a:ext uri="{FF2B5EF4-FFF2-40B4-BE49-F238E27FC236}">
                <a16:creationId xmlns="" xmlns:a16="http://schemas.microsoft.com/office/drawing/2014/main" id="{45EB7770-59DF-46EF-9EAB-FFFFD896ABAC}"/>
              </a:ext>
            </a:extLst>
          </p:cNvPr>
          <p:cNvSpPr txBox="1"/>
          <p:nvPr/>
        </p:nvSpPr>
        <p:spPr>
          <a:xfrm>
            <a:off x="7588333" y="2149434"/>
            <a:ext cx="4020578" cy="2800767"/>
          </a:xfrm>
          <a:prstGeom prst="rect">
            <a:avLst/>
          </a:prstGeom>
          <a:noFill/>
        </p:spPr>
        <p:txBody>
          <a:bodyPr wrap="square" rtlCol="0">
            <a:spAutoFit/>
          </a:bodyPr>
          <a:lstStyle/>
          <a:p>
            <a:r>
              <a:rPr lang="en-GB" sz="2200" dirty="0">
                <a:solidFill>
                  <a:schemeClr val="bg1"/>
                </a:solidFill>
              </a:rPr>
              <a:t>Women ‘are cast in too soft a mould, and made of too fine, too delicate composure to endure the severity of study, the drudgery of contemplation, the fatigue of profound speculation’. </a:t>
            </a:r>
          </a:p>
          <a:p>
            <a:endParaRPr lang="en-GB" sz="2200" dirty="0">
              <a:solidFill>
                <a:schemeClr val="bg1"/>
              </a:solidFill>
            </a:endParaRPr>
          </a:p>
          <a:p>
            <a:r>
              <a:rPr lang="en-GB" sz="2200" i="1" dirty="0">
                <a:solidFill>
                  <a:schemeClr val="bg1"/>
                </a:solidFill>
              </a:rPr>
              <a:t>The British Apollo </a:t>
            </a:r>
            <a:r>
              <a:rPr lang="en-GB" sz="2200" dirty="0">
                <a:solidFill>
                  <a:schemeClr val="bg1"/>
                </a:solidFill>
              </a:rPr>
              <a:t>(1708)</a:t>
            </a:r>
            <a:endParaRPr lang="en-GB" sz="2200" i="1" dirty="0">
              <a:solidFill>
                <a:schemeClr val="bg1"/>
              </a:solidFill>
            </a:endParaRPr>
          </a:p>
        </p:txBody>
      </p:sp>
      <p:sp>
        <p:nvSpPr>
          <p:cNvPr id="7" name="TextBox 6">
            <a:extLst>
              <a:ext uri="{FF2B5EF4-FFF2-40B4-BE49-F238E27FC236}">
                <a16:creationId xmlns="" xmlns:a16="http://schemas.microsoft.com/office/drawing/2014/main" id="{E3024528-D961-4102-86A1-3F3138EEFF97}"/>
              </a:ext>
            </a:extLst>
          </p:cNvPr>
          <p:cNvSpPr txBox="1"/>
          <p:nvPr/>
        </p:nvSpPr>
        <p:spPr>
          <a:xfrm>
            <a:off x="3340210" y="5784725"/>
            <a:ext cx="5162522" cy="923330"/>
          </a:xfrm>
          <a:prstGeom prst="rect">
            <a:avLst/>
          </a:prstGeom>
          <a:noFill/>
        </p:spPr>
        <p:txBody>
          <a:bodyPr wrap="square" rtlCol="0">
            <a:spAutoFit/>
          </a:bodyPr>
          <a:lstStyle/>
          <a:p>
            <a:r>
              <a:rPr lang="en-GB" dirty="0">
                <a:solidFill>
                  <a:schemeClr val="bg1"/>
                </a:solidFill>
              </a:rPr>
              <a:t>Bernard De Mandeville, </a:t>
            </a:r>
            <a:r>
              <a:rPr lang="en-GB" i="1" dirty="0">
                <a:solidFill>
                  <a:schemeClr val="bg1"/>
                </a:solidFill>
              </a:rPr>
              <a:t>The Treatise of the </a:t>
            </a:r>
            <a:r>
              <a:rPr lang="en-GB" i="1" dirty="0" err="1">
                <a:solidFill>
                  <a:schemeClr val="bg1"/>
                </a:solidFill>
              </a:rPr>
              <a:t>Hypochondriack</a:t>
            </a:r>
            <a:r>
              <a:rPr lang="en-GB" i="1" dirty="0">
                <a:solidFill>
                  <a:schemeClr val="bg1"/>
                </a:solidFill>
              </a:rPr>
              <a:t> and </a:t>
            </a:r>
            <a:r>
              <a:rPr lang="en-GB" i="1" dirty="0" err="1">
                <a:solidFill>
                  <a:schemeClr val="bg1"/>
                </a:solidFill>
              </a:rPr>
              <a:t>Hysterick</a:t>
            </a:r>
            <a:r>
              <a:rPr lang="en-GB" i="1" dirty="0">
                <a:solidFill>
                  <a:schemeClr val="bg1"/>
                </a:solidFill>
              </a:rPr>
              <a:t> Passions </a:t>
            </a:r>
            <a:r>
              <a:rPr lang="en-GB" dirty="0">
                <a:solidFill>
                  <a:schemeClr val="bg1"/>
                </a:solidFill>
              </a:rPr>
              <a:t>(1711) and George Cheyne, </a:t>
            </a:r>
            <a:r>
              <a:rPr lang="en-GB" i="1" dirty="0">
                <a:solidFill>
                  <a:schemeClr val="bg1"/>
                </a:solidFill>
              </a:rPr>
              <a:t>The English Malady </a:t>
            </a:r>
            <a:r>
              <a:rPr lang="en-GB" dirty="0">
                <a:solidFill>
                  <a:schemeClr val="bg1"/>
                </a:solidFill>
              </a:rPr>
              <a:t>(1733).</a:t>
            </a:r>
          </a:p>
        </p:txBody>
      </p:sp>
      <p:pic>
        <p:nvPicPr>
          <p:cNvPr id="3" name="Picture 2"/>
          <p:cNvPicPr>
            <a:picLocks noChangeAspect="1"/>
          </p:cNvPicPr>
          <p:nvPr/>
        </p:nvPicPr>
        <p:blipFill>
          <a:blip r:embed="rId3"/>
          <a:stretch>
            <a:fillRect/>
          </a:stretch>
        </p:blipFill>
        <p:spPr>
          <a:xfrm>
            <a:off x="3648404" y="1621355"/>
            <a:ext cx="2538640" cy="4163370"/>
          </a:xfrm>
          <a:prstGeom prst="rect">
            <a:avLst/>
          </a:prstGeom>
          <a:ln w="19050">
            <a:solidFill>
              <a:schemeClr val="bg1"/>
            </a:solidFill>
          </a:ln>
        </p:spPr>
      </p:pic>
    </p:spTree>
    <p:extLst>
      <p:ext uri="{BB962C8B-B14F-4D97-AF65-F5344CB8AC3E}">
        <p14:creationId xmlns:p14="http://schemas.microsoft.com/office/powerpoint/2010/main" val="14868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596557"/>
            <a:ext cx="7729728" cy="1188720"/>
          </a:xfrm>
          <a:solidFill>
            <a:schemeClr val="tx1"/>
          </a:solidFill>
          <a:ln>
            <a:solidFill>
              <a:schemeClr val="bg1"/>
            </a:solidFill>
          </a:ln>
        </p:spPr>
        <p:txBody>
          <a:bodyPr/>
          <a:lstStyle/>
          <a:p>
            <a:r>
              <a:rPr lang="en-GB" dirty="0">
                <a:solidFill>
                  <a:schemeClr val="bg1"/>
                </a:solidFill>
              </a:rPr>
              <a:t>Sensibility and virtue</a:t>
            </a:r>
          </a:p>
        </p:txBody>
      </p:sp>
      <p:sp>
        <p:nvSpPr>
          <p:cNvPr id="4" name="Content Placeholder 3"/>
          <p:cNvSpPr>
            <a:spLocks noGrp="1"/>
          </p:cNvSpPr>
          <p:nvPr>
            <p:ph idx="1"/>
          </p:nvPr>
        </p:nvSpPr>
        <p:spPr>
          <a:xfrm>
            <a:off x="2231135" y="2341161"/>
            <a:ext cx="7993519" cy="4095265"/>
          </a:xfrm>
        </p:spPr>
        <p:txBody>
          <a:bodyPr/>
          <a:lstStyle/>
          <a:p>
            <a:r>
              <a:rPr lang="en-GB" sz="2800" dirty="0">
                <a:solidFill>
                  <a:schemeClr val="bg1"/>
                </a:solidFill>
              </a:rPr>
              <a:t>‘fine-wrought spirit feels acute pains:</a:t>
            </a:r>
          </a:p>
          <a:p>
            <a:r>
              <a:rPr lang="en-GB" sz="2800" dirty="0">
                <a:solidFill>
                  <a:schemeClr val="bg1"/>
                </a:solidFill>
              </a:rPr>
              <a:t>Where glow exalted sense, and taste </a:t>
            </a:r>
            <a:r>
              <a:rPr lang="en-GB" sz="2800" dirty="0" err="1">
                <a:solidFill>
                  <a:schemeClr val="bg1"/>
                </a:solidFill>
              </a:rPr>
              <a:t>refin’d</a:t>
            </a:r>
            <a:endParaRPr lang="en-GB" sz="2800" dirty="0">
              <a:solidFill>
                <a:schemeClr val="bg1"/>
              </a:solidFill>
            </a:endParaRPr>
          </a:p>
          <a:p>
            <a:r>
              <a:rPr lang="en-GB" sz="2800" dirty="0">
                <a:solidFill>
                  <a:schemeClr val="bg1"/>
                </a:solidFill>
              </a:rPr>
              <a:t>…Sweet Sensibility! thou keen delight!</a:t>
            </a:r>
          </a:p>
          <a:p>
            <a:r>
              <a:rPr lang="en-GB" sz="2800" dirty="0">
                <a:solidFill>
                  <a:schemeClr val="bg1"/>
                </a:solidFill>
              </a:rPr>
              <a:t>Thou hasty moral! sudden sense of right! </a:t>
            </a:r>
          </a:p>
          <a:p>
            <a:r>
              <a:rPr lang="en-GB" sz="2800" dirty="0">
                <a:solidFill>
                  <a:schemeClr val="bg1"/>
                </a:solidFill>
              </a:rPr>
              <a:t>Thou untaught </a:t>
            </a:r>
            <a:r>
              <a:rPr lang="en-GB" sz="2800" dirty="0" err="1">
                <a:solidFill>
                  <a:schemeClr val="bg1"/>
                </a:solidFill>
              </a:rPr>
              <a:t>goodnesse</a:t>
            </a:r>
            <a:r>
              <a:rPr lang="en-GB" sz="2800" dirty="0">
                <a:solidFill>
                  <a:schemeClr val="bg1"/>
                </a:solidFill>
              </a:rPr>
              <a:t>! Virtue’s precious seed!’</a:t>
            </a:r>
          </a:p>
          <a:p>
            <a:endParaRPr lang="en-GB" sz="2800" dirty="0">
              <a:solidFill>
                <a:schemeClr val="bg1"/>
              </a:solidFill>
            </a:endParaRPr>
          </a:p>
          <a:p>
            <a:r>
              <a:rPr lang="en-GB" sz="2400" dirty="0">
                <a:solidFill>
                  <a:schemeClr val="bg1"/>
                </a:solidFill>
              </a:rPr>
              <a:t>Hannah More, ‘Sensibility: a Poem’ in </a:t>
            </a:r>
            <a:r>
              <a:rPr lang="en-GB" sz="2400" i="1" dirty="0">
                <a:solidFill>
                  <a:schemeClr val="bg1"/>
                </a:solidFill>
              </a:rPr>
              <a:t>Sacred Dramas </a:t>
            </a:r>
            <a:r>
              <a:rPr lang="en-GB" sz="2400" dirty="0">
                <a:solidFill>
                  <a:schemeClr val="bg1"/>
                </a:solidFill>
              </a:rPr>
              <a:t>(1782)</a:t>
            </a:r>
          </a:p>
          <a:p>
            <a:endParaRPr lang="en-GB" dirty="0">
              <a:solidFill>
                <a:schemeClr val="bg1"/>
              </a:solidFill>
            </a:endParaRPr>
          </a:p>
        </p:txBody>
      </p:sp>
    </p:spTree>
    <p:extLst>
      <p:ext uri="{BB962C8B-B14F-4D97-AF65-F5344CB8AC3E}">
        <p14:creationId xmlns:p14="http://schemas.microsoft.com/office/powerpoint/2010/main" val="862126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666B7D-1D4F-43A2-8805-23F3B04FC094}"/>
              </a:ext>
            </a:extLst>
          </p:cNvPr>
          <p:cNvSpPr>
            <a:spLocks noGrp="1"/>
          </p:cNvSpPr>
          <p:nvPr>
            <p:ph type="title"/>
          </p:nvPr>
        </p:nvSpPr>
        <p:spPr>
          <a:xfrm>
            <a:off x="2231136" y="523613"/>
            <a:ext cx="7729728" cy="1188720"/>
          </a:xfrm>
          <a:solidFill>
            <a:schemeClr val="tx1"/>
          </a:solidFill>
          <a:ln>
            <a:solidFill>
              <a:schemeClr val="bg1"/>
            </a:solidFill>
          </a:ln>
        </p:spPr>
        <p:txBody>
          <a:bodyPr/>
          <a:lstStyle/>
          <a:p>
            <a:r>
              <a:rPr lang="en-GB" dirty="0">
                <a:solidFill>
                  <a:schemeClr val="bg1"/>
                </a:solidFill>
              </a:rPr>
              <a:t>The cult of sensibility</a:t>
            </a:r>
          </a:p>
        </p:txBody>
      </p:sp>
      <p:pic>
        <p:nvPicPr>
          <p:cNvPr id="6" name="Picture 5">
            <a:extLst>
              <a:ext uri="{FF2B5EF4-FFF2-40B4-BE49-F238E27FC236}">
                <a16:creationId xmlns="" xmlns:a16="http://schemas.microsoft.com/office/drawing/2014/main" id="{2E6E6473-A5D3-4928-9CA9-E16EA665A7F1}"/>
              </a:ext>
            </a:extLst>
          </p:cNvPr>
          <p:cNvPicPr>
            <a:picLocks noChangeAspect="1"/>
          </p:cNvPicPr>
          <p:nvPr/>
        </p:nvPicPr>
        <p:blipFill>
          <a:blip r:embed="rId2"/>
          <a:stretch>
            <a:fillRect/>
          </a:stretch>
        </p:blipFill>
        <p:spPr>
          <a:xfrm>
            <a:off x="797441" y="1949468"/>
            <a:ext cx="4977175" cy="4121723"/>
          </a:xfrm>
          <a:prstGeom prst="rect">
            <a:avLst/>
          </a:prstGeom>
          <a:ln w="19050">
            <a:solidFill>
              <a:schemeClr val="bg1"/>
            </a:solidFill>
          </a:ln>
        </p:spPr>
      </p:pic>
      <p:sp>
        <p:nvSpPr>
          <p:cNvPr id="7" name="TextBox 6">
            <a:extLst>
              <a:ext uri="{FF2B5EF4-FFF2-40B4-BE49-F238E27FC236}">
                <a16:creationId xmlns="" xmlns:a16="http://schemas.microsoft.com/office/drawing/2014/main" id="{3D571EFF-9E71-4E57-AB06-557D80E47E5C}"/>
              </a:ext>
            </a:extLst>
          </p:cNvPr>
          <p:cNvSpPr txBox="1"/>
          <p:nvPr/>
        </p:nvSpPr>
        <p:spPr>
          <a:xfrm>
            <a:off x="552892" y="6211669"/>
            <a:ext cx="5298559" cy="646331"/>
          </a:xfrm>
          <a:prstGeom prst="rect">
            <a:avLst/>
          </a:prstGeom>
          <a:noFill/>
        </p:spPr>
        <p:txBody>
          <a:bodyPr wrap="square" rtlCol="0">
            <a:spAutoFit/>
          </a:bodyPr>
          <a:lstStyle/>
          <a:p>
            <a:pPr algn="ctr"/>
            <a:r>
              <a:rPr lang="en-GB" dirty="0">
                <a:solidFill>
                  <a:schemeClr val="bg1"/>
                </a:solidFill>
              </a:rPr>
              <a:t>Francis Hayman, ‘Robert Lovelace preparing to abduct Clarissa’ (1753)</a:t>
            </a:r>
          </a:p>
        </p:txBody>
      </p:sp>
      <p:sp>
        <p:nvSpPr>
          <p:cNvPr id="8" name="TextBox 7">
            <a:extLst>
              <a:ext uri="{FF2B5EF4-FFF2-40B4-BE49-F238E27FC236}">
                <a16:creationId xmlns="" xmlns:a16="http://schemas.microsoft.com/office/drawing/2014/main" id="{AFE669F1-9961-4F1B-8960-BDBA7A53C60C}"/>
              </a:ext>
            </a:extLst>
          </p:cNvPr>
          <p:cNvSpPr txBox="1"/>
          <p:nvPr/>
        </p:nvSpPr>
        <p:spPr>
          <a:xfrm>
            <a:off x="6741043" y="1949468"/>
            <a:ext cx="4752752" cy="4832092"/>
          </a:xfrm>
          <a:prstGeom prst="rect">
            <a:avLst/>
          </a:prstGeom>
          <a:noFill/>
        </p:spPr>
        <p:txBody>
          <a:bodyPr wrap="square" rtlCol="0">
            <a:spAutoFit/>
          </a:bodyPr>
          <a:lstStyle/>
          <a:p>
            <a:r>
              <a:rPr lang="en-GB" sz="2200" dirty="0">
                <a:solidFill>
                  <a:schemeClr val="bg1"/>
                </a:solidFill>
              </a:rPr>
              <a:t>‘the latter [i.e. Orville] has such gentleness of manners, such delicacy of conduct, and an air so respectful that, when he flatters most, he never distresses,  and when he most confers humour, appears to receive it! The former [i.e. Willoughby] </a:t>
            </a:r>
            <a:r>
              <a:rPr lang="en-GB" sz="2200" i="1" dirty="0">
                <a:solidFill>
                  <a:schemeClr val="bg1"/>
                </a:solidFill>
              </a:rPr>
              <a:t>obtrudes</a:t>
            </a:r>
            <a:r>
              <a:rPr lang="en-GB" sz="2200" dirty="0">
                <a:solidFill>
                  <a:schemeClr val="bg1"/>
                </a:solidFill>
              </a:rPr>
              <a:t> his attention, and forces mine; it is so pointed that it always confuses me, and so public that it attracts general notice’.</a:t>
            </a:r>
          </a:p>
          <a:p>
            <a:endParaRPr lang="en-GB" sz="2200" dirty="0">
              <a:solidFill>
                <a:schemeClr val="bg1"/>
              </a:solidFill>
            </a:endParaRPr>
          </a:p>
          <a:p>
            <a:r>
              <a:rPr lang="en-GB" sz="2200" dirty="0">
                <a:solidFill>
                  <a:schemeClr val="bg1"/>
                </a:solidFill>
              </a:rPr>
              <a:t>Fanny Burney, </a:t>
            </a:r>
            <a:r>
              <a:rPr lang="en-GB" sz="2200" i="1" dirty="0">
                <a:solidFill>
                  <a:schemeClr val="bg1"/>
                </a:solidFill>
              </a:rPr>
              <a:t>Evelina: Or, The History of a Young Lady's Entrance Into the World</a:t>
            </a:r>
            <a:r>
              <a:rPr lang="en-GB" sz="2200" dirty="0">
                <a:solidFill>
                  <a:schemeClr val="bg1"/>
                </a:solidFill>
              </a:rPr>
              <a:t> (1778)</a:t>
            </a:r>
          </a:p>
        </p:txBody>
      </p:sp>
    </p:spTree>
    <p:extLst>
      <p:ext uri="{BB962C8B-B14F-4D97-AF65-F5344CB8AC3E}">
        <p14:creationId xmlns:p14="http://schemas.microsoft.com/office/powerpoint/2010/main" val="1559158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 xmlns:a16="http://schemas.microsoft.com/office/drawing/2014/main" id="{F3D57F79-DAB5-4148-8344-8983980168EB}"/>
              </a:ext>
            </a:extLst>
          </p:cNvPr>
          <p:cNvPicPr>
            <a:picLocks noGrp="1" noChangeAspect="1"/>
          </p:cNvPicPr>
          <p:nvPr>
            <p:ph idx="1"/>
          </p:nvPr>
        </p:nvPicPr>
        <p:blipFill>
          <a:blip r:embed="rId2"/>
          <a:stretch>
            <a:fillRect/>
          </a:stretch>
        </p:blipFill>
        <p:spPr>
          <a:xfrm>
            <a:off x="1041991" y="593199"/>
            <a:ext cx="5964864" cy="5671602"/>
          </a:xfrm>
          <a:prstGeom prst="rect">
            <a:avLst/>
          </a:prstGeom>
          <a:ln w="19050">
            <a:solidFill>
              <a:schemeClr val="bg1"/>
            </a:solidFill>
          </a:ln>
        </p:spPr>
      </p:pic>
      <p:sp>
        <p:nvSpPr>
          <p:cNvPr id="7" name="TextBox 6">
            <a:extLst>
              <a:ext uri="{FF2B5EF4-FFF2-40B4-BE49-F238E27FC236}">
                <a16:creationId xmlns="" xmlns:a16="http://schemas.microsoft.com/office/drawing/2014/main" id="{3B504B61-E65C-4C57-BFE3-7B9EA2B71535}"/>
              </a:ext>
            </a:extLst>
          </p:cNvPr>
          <p:cNvSpPr txBox="1"/>
          <p:nvPr/>
        </p:nvSpPr>
        <p:spPr>
          <a:xfrm>
            <a:off x="7166344" y="4635795"/>
            <a:ext cx="3689498" cy="1477328"/>
          </a:xfrm>
          <a:prstGeom prst="rect">
            <a:avLst/>
          </a:prstGeom>
          <a:noFill/>
        </p:spPr>
        <p:txBody>
          <a:bodyPr wrap="square" rtlCol="0">
            <a:spAutoFit/>
          </a:bodyPr>
          <a:lstStyle/>
          <a:p>
            <a:r>
              <a:rPr lang="en-GB" dirty="0">
                <a:solidFill>
                  <a:schemeClr val="bg1"/>
                </a:solidFill>
              </a:rPr>
              <a:t>ESTC = English Short Title Catalogue (catalogue of works published between 1473 and 1800 in Britain and its former colonies, especially North America).</a:t>
            </a:r>
          </a:p>
        </p:txBody>
      </p:sp>
    </p:spTree>
    <p:extLst>
      <p:ext uri="{BB962C8B-B14F-4D97-AF65-F5344CB8AC3E}">
        <p14:creationId xmlns:p14="http://schemas.microsoft.com/office/powerpoint/2010/main" val="72182478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Parcel</Template>
  <TotalTime>2603</TotalTime>
  <Words>1392</Words>
  <Application>Microsoft Office PowerPoint</Application>
  <PresentationFormat>Widescreen</PresentationFormat>
  <Paragraphs>91</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Gill Sans MT</vt:lpstr>
      <vt:lpstr>Times New Roman</vt:lpstr>
      <vt:lpstr>Wingdings</vt:lpstr>
      <vt:lpstr>Parcel</vt:lpstr>
      <vt:lpstr>Sense or sensibility?:  Constructions of women in the eighteenth century</vt:lpstr>
      <vt:lpstr>PowerPoint Presentation</vt:lpstr>
      <vt:lpstr>Lecture structure</vt:lpstr>
      <vt:lpstr>Sensationalism: Locke and the tabula rasa</vt:lpstr>
      <vt:lpstr>nerves and sensation</vt:lpstr>
      <vt:lpstr>gendering NERVES</vt:lpstr>
      <vt:lpstr>Sensibility and virtue</vt:lpstr>
      <vt:lpstr>The cult of sensibility</vt:lpstr>
      <vt:lpstr>PowerPoint Presentation</vt:lpstr>
      <vt:lpstr>PowerPoint Presentation</vt:lpstr>
      <vt:lpstr>Letter writing</vt:lpstr>
      <vt:lpstr>Theory and practice</vt:lpstr>
      <vt:lpstr>Rousseau’s women: Julie and Sophie</vt:lpstr>
      <vt:lpstr>Sensibility in Wollstonecraft’s vindication</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constructions</dc:title>
  <dc:creator>Imogen Peck</dc:creator>
  <cp:lastModifiedBy>Peck, Imogen</cp:lastModifiedBy>
  <cp:revision>91</cp:revision>
  <dcterms:created xsi:type="dcterms:W3CDTF">2018-09-13T10:51:17Z</dcterms:created>
  <dcterms:modified xsi:type="dcterms:W3CDTF">2018-10-04T11:22:48Z</dcterms:modified>
</cp:coreProperties>
</file>