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8" r:id="rId3"/>
    <p:sldId id="264" r:id="rId4"/>
    <p:sldId id="262" r:id="rId5"/>
    <p:sldId id="258" r:id="rId6"/>
    <p:sldId id="296" r:id="rId7"/>
    <p:sldId id="265" r:id="rId8"/>
    <p:sldId id="307" r:id="rId9"/>
    <p:sldId id="301" r:id="rId10"/>
    <p:sldId id="302" r:id="rId11"/>
    <p:sldId id="303" r:id="rId12"/>
    <p:sldId id="261" r:id="rId13"/>
    <p:sldId id="268" r:id="rId14"/>
    <p:sldId id="269" r:id="rId15"/>
    <p:sldId id="257" r:id="rId16"/>
    <p:sldId id="260" r:id="rId17"/>
    <p:sldId id="299" r:id="rId18"/>
    <p:sldId id="297" r:id="rId19"/>
    <p:sldId id="259" r:id="rId20"/>
    <p:sldId id="309" r:id="rId21"/>
    <p:sldId id="270" r:id="rId22"/>
    <p:sldId id="310" r:id="rId23"/>
    <p:sldId id="273" r:id="rId24"/>
    <p:sldId id="274" r:id="rId25"/>
    <p:sldId id="311" r:id="rId26"/>
    <p:sldId id="304" r:id="rId27"/>
    <p:sldId id="298" r:id="rId28"/>
    <p:sldId id="290" r:id="rId29"/>
    <p:sldId id="267" r:id="rId30"/>
    <p:sldId id="272"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AC67002-ED61-4136-943C-72D0CC708DA7}" type="datetimeFigureOut">
              <a:rPr lang="en-GB" smtClean="0"/>
              <a:t>02/12/2019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1071131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C67002-ED61-4136-943C-72D0CC708DA7}" type="datetimeFigureOut">
              <a:rPr lang="en-GB" smtClean="0"/>
              <a:t>02/12/2019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115442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C67002-ED61-4136-943C-72D0CC708DA7}" type="datetimeFigureOut">
              <a:rPr lang="en-GB" smtClean="0"/>
              <a:t>02/12/2019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2772761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C67002-ED61-4136-943C-72D0CC708DA7}" type="datetimeFigureOut">
              <a:rPr lang="en-GB" smtClean="0"/>
              <a:t>02/12/2019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211408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67002-ED61-4136-943C-72D0CC708DA7}" type="datetimeFigureOut">
              <a:rPr lang="en-GB" smtClean="0"/>
              <a:t>02/12/2019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1946881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AC67002-ED61-4136-943C-72D0CC708DA7}" type="datetimeFigureOut">
              <a:rPr lang="en-GB" smtClean="0"/>
              <a:t>02/12/2019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825394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AC67002-ED61-4136-943C-72D0CC708DA7}" type="datetimeFigureOut">
              <a:rPr lang="en-GB" smtClean="0"/>
              <a:t>02/12/2019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1375123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C67002-ED61-4136-943C-72D0CC708DA7}" type="datetimeFigureOut">
              <a:rPr lang="en-GB" smtClean="0"/>
              <a:t>02/12/2019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597239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67002-ED61-4136-943C-72D0CC708DA7}" type="datetimeFigureOut">
              <a:rPr lang="en-GB" smtClean="0"/>
              <a:t>02/12/2019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2065932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C67002-ED61-4136-943C-72D0CC708DA7}" type="datetimeFigureOut">
              <a:rPr lang="en-GB" smtClean="0"/>
              <a:t>02/12/2019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3042612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C67002-ED61-4136-943C-72D0CC708DA7}" type="datetimeFigureOut">
              <a:rPr lang="en-GB" smtClean="0"/>
              <a:t>02/12/2019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D3F955-DE2B-4630-A0AA-549FC1103E7E}" type="slidenum">
              <a:rPr lang="en-GB" smtClean="0"/>
              <a:t>‹#›</a:t>
            </a:fld>
            <a:endParaRPr lang="en-GB"/>
          </a:p>
        </p:txBody>
      </p:sp>
    </p:spTree>
    <p:extLst>
      <p:ext uri="{BB962C8B-B14F-4D97-AF65-F5344CB8AC3E}">
        <p14:creationId xmlns:p14="http://schemas.microsoft.com/office/powerpoint/2010/main" val="414558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67002-ED61-4136-943C-72D0CC708DA7}" type="datetimeFigureOut">
              <a:rPr lang="en-GB" smtClean="0"/>
              <a:t>02/12/2019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3F955-DE2B-4630-A0AA-549FC1103E7E}" type="slidenum">
              <a:rPr lang="en-GB" smtClean="0"/>
              <a:t>‹#›</a:t>
            </a:fld>
            <a:endParaRPr lang="en-GB"/>
          </a:p>
        </p:txBody>
      </p:sp>
    </p:spTree>
    <p:extLst>
      <p:ext uri="{BB962C8B-B14F-4D97-AF65-F5344CB8AC3E}">
        <p14:creationId xmlns:p14="http://schemas.microsoft.com/office/powerpoint/2010/main" val="1759648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godwin.oucs.ox.ac.uk:8081/diary/1796-04-23.html" TargetMode="External"/><Relationship Id="rId2" Type="http://schemas.openxmlformats.org/officeDocument/2006/relationships/hyperlink" Target="http://godwin.oucs.ox.ac.uk:8081/diary/1796-04-22.html" TargetMode="Externa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13" Type="http://schemas.openxmlformats.org/officeDocument/2006/relationships/hyperlink" Target="http://godwindiary.bodleian.ox.ac.uk/people/unidentified/misswalsh.html" TargetMode="External"/><Relationship Id="rId18" Type="http://schemas.openxmlformats.org/officeDocument/2006/relationships/hyperlink" Target="http://godwindiary.bodleian.ox.ac.uk/people/ROW01.html" TargetMode="External"/><Relationship Id="rId26" Type="http://schemas.openxmlformats.org/officeDocument/2006/relationships/hyperlink" Target="http://godwindiary.bodleian.ox.ac.uk/people/SMI11.html" TargetMode="External"/><Relationship Id="rId39" Type="http://schemas.openxmlformats.org/officeDocument/2006/relationships/hyperlink" Target="http://godwindiary.bodleian.ox.ac.uk/people/unidentified/neal.html" TargetMode="External"/><Relationship Id="rId21" Type="http://schemas.openxmlformats.org/officeDocument/2006/relationships/hyperlink" Target="http://godwindiary.bodleian.ox.ac.uk/people/WES06.html" TargetMode="External"/><Relationship Id="rId34" Type="http://schemas.openxmlformats.org/officeDocument/2006/relationships/hyperlink" Target="http://godwindiary.bodleian.ox.ac.uk/people/unidentified/themaid.html" TargetMode="External"/><Relationship Id="rId42" Type="http://schemas.openxmlformats.org/officeDocument/2006/relationships/hyperlink" Target="http://godwindiary.bodleian.ox.ac.uk/people/unidentified/colwall.html" TargetMode="External"/><Relationship Id="rId47" Type="http://schemas.openxmlformats.org/officeDocument/2006/relationships/hyperlink" Target="http://godwindiary.bodleian.ox.ac.uk/people/unidentified/day.html" TargetMode="External"/><Relationship Id="rId50" Type="http://schemas.openxmlformats.org/officeDocument/2006/relationships/hyperlink" Target="http://godwindiary.bodleian.ox.ac.uk/people/TAY06.html" TargetMode="External"/><Relationship Id="rId55" Type="http://schemas.openxmlformats.org/officeDocument/2006/relationships/hyperlink" Target="http://godwindiary.bodleian.ox.ac.uk/people/HOL05.html" TargetMode="External"/><Relationship Id="rId63" Type="http://schemas.openxmlformats.org/officeDocument/2006/relationships/hyperlink" Target="http://godwindiary.bodleian.ox.ac.uk/people/COL01.html" TargetMode="External"/><Relationship Id="rId68" Type="http://schemas.openxmlformats.org/officeDocument/2006/relationships/hyperlink" Target="http://godwindiary.bodleian.ox.ac.uk/diary/1804-03-05.html" TargetMode="External"/><Relationship Id="rId7" Type="http://schemas.openxmlformats.org/officeDocument/2006/relationships/hyperlink" Target="http://godwindiary.bodleian.ox.ac.uk/people/GOD02.html" TargetMode="External"/><Relationship Id="rId2" Type="http://schemas.openxmlformats.org/officeDocument/2006/relationships/hyperlink" Target="http://godwindiary.bodleian.ox.ac.uk/diary/1804-02-21.html" TargetMode="External"/><Relationship Id="rId16" Type="http://schemas.openxmlformats.org/officeDocument/2006/relationships/hyperlink" Target="http://godwindiary.bodleian.ox.ac.uk/events/ex0120.html" TargetMode="External"/><Relationship Id="rId29" Type="http://schemas.openxmlformats.org/officeDocument/2006/relationships/hyperlink" Target="http://godwindiary.bodleian.ox.ac.uk/people/unidentified/hooper.html" TargetMode="External"/><Relationship Id="rId1" Type="http://schemas.openxmlformats.org/officeDocument/2006/relationships/slideLayout" Target="../slideLayouts/slideLayout2.xml"/><Relationship Id="rId6" Type="http://schemas.openxmlformats.org/officeDocument/2006/relationships/hyperlink" Target="http://godwindiary.bodleian.ox.ac.uk/people/MAR01.html" TargetMode="External"/><Relationship Id="rId11" Type="http://schemas.openxmlformats.org/officeDocument/2006/relationships/hyperlink" Target="http://godwindiary.bodleian.ox.ac.uk/people/unidentified/perrault.html" TargetMode="External"/><Relationship Id="rId24" Type="http://schemas.openxmlformats.org/officeDocument/2006/relationships/hyperlink" Target="http://godwindiary.bodleian.ox.ac.uk/people/unidentified/do.html" TargetMode="External"/><Relationship Id="rId32" Type="http://schemas.openxmlformats.org/officeDocument/2006/relationships/hyperlink" Target="http://godwindiary.bodleian.ox.ac.uk/diary/1804-02-26.html" TargetMode="External"/><Relationship Id="rId37" Type="http://schemas.openxmlformats.org/officeDocument/2006/relationships/hyperlink" Target="http://godwindiary.bodleian.ox.ac.uk/diary/1804-02-27.html" TargetMode="External"/><Relationship Id="rId40" Type="http://schemas.openxmlformats.org/officeDocument/2006/relationships/hyperlink" Target="http://godwindiary.bodleian.ox.ac.uk/people/KEL01.html" TargetMode="External"/><Relationship Id="rId45" Type="http://schemas.openxmlformats.org/officeDocument/2006/relationships/hyperlink" Target="http://godwindiary.bodleian.ox.ac.uk/people/unidentified/revhudson.html" TargetMode="External"/><Relationship Id="rId53" Type="http://schemas.openxmlformats.org/officeDocument/2006/relationships/hyperlink" Target="http://godwindiary.bodleian.ox.ac.uk/people/unidentified/judgegrose.html" TargetMode="External"/><Relationship Id="rId58" Type="http://schemas.openxmlformats.org/officeDocument/2006/relationships/hyperlink" Target="http://godwindiary.bodleian.ox.ac.uk/people/DAL02.html" TargetMode="External"/><Relationship Id="rId66" Type="http://schemas.openxmlformats.org/officeDocument/2006/relationships/hyperlink" Target="http://godwindiary.bodleian.ox.ac.uk/people/unidentified/monpere.html" TargetMode="External"/><Relationship Id="rId5" Type="http://schemas.openxmlformats.org/officeDocument/2006/relationships/hyperlink" Target="http://godwindiary.bodleian.ox.ac.uk/people/KEM03.html" TargetMode="External"/><Relationship Id="rId15" Type="http://schemas.openxmlformats.org/officeDocument/2006/relationships/hyperlink" Target="http://godwindiary.bodleian.ox.ac.uk/people/CLA01.html" TargetMode="External"/><Relationship Id="rId23" Type="http://schemas.openxmlformats.org/officeDocument/2006/relationships/hyperlink" Target="http://godwindiary.bodleian.ox.ac.uk/events/pe0136.html" TargetMode="External"/><Relationship Id="rId28" Type="http://schemas.openxmlformats.org/officeDocument/2006/relationships/hyperlink" Target="http://godwindiary.bodleian.ox.ac.uk/people/GOD06.html" TargetMode="External"/><Relationship Id="rId36" Type="http://schemas.openxmlformats.org/officeDocument/2006/relationships/hyperlink" Target="http://godwindiary.bodleian.ox.ac.uk/people/unidentified/mrsneal.html" TargetMode="External"/><Relationship Id="rId49" Type="http://schemas.openxmlformats.org/officeDocument/2006/relationships/hyperlink" Target="http://godwindiary.bodleian.ox.ac.uk/diary/1804-02-29.html" TargetMode="External"/><Relationship Id="rId57" Type="http://schemas.openxmlformats.org/officeDocument/2006/relationships/hyperlink" Target="http://godwindiary.bodleian.ox.ac.uk/diary/1804-03-03.html" TargetMode="External"/><Relationship Id="rId61" Type="http://schemas.openxmlformats.org/officeDocument/2006/relationships/hyperlink" Target="http://godwindiary.bodleian.ox.ac.uk/people/ROW01|ROW02.html" TargetMode="External"/><Relationship Id="rId10" Type="http://schemas.openxmlformats.org/officeDocument/2006/relationships/hyperlink" Target="http://godwindiary.bodleian.ox.ac.uk/people/PHI01.html" TargetMode="External"/><Relationship Id="rId19" Type="http://schemas.openxmlformats.org/officeDocument/2006/relationships/hyperlink" Target="http://godwindiary.bodleian.ox.ac.uk/people/unidentified/castlebrown.html" TargetMode="External"/><Relationship Id="rId31" Type="http://schemas.openxmlformats.org/officeDocument/2006/relationships/hyperlink" Target="http://godwindiary.bodleian.ox.ac.uk/people/unidentified/neale.html" TargetMode="External"/><Relationship Id="rId44" Type="http://schemas.openxmlformats.org/officeDocument/2006/relationships/hyperlink" Target="http://godwindiary.bodleian.ox.ac.uk/diary/1804-02-28.html" TargetMode="External"/><Relationship Id="rId52" Type="http://schemas.openxmlformats.org/officeDocument/2006/relationships/hyperlink" Target="http://godwindiary.bodleian.ox.ac.uk/people/DAM01.html" TargetMode="External"/><Relationship Id="rId60" Type="http://schemas.openxmlformats.org/officeDocument/2006/relationships/hyperlink" Target="http://godwindiary.bodleian.ox.ac.uk/people/unidentified/goodyersexton.html" TargetMode="External"/><Relationship Id="rId65" Type="http://schemas.openxmlformats.org/officeDocument/2006/relationships/hyperlink" Target="http://godwindiary.bodleian.ox.ac.uk/people/unidentified/rawlins.html" TargetMode="External"/><Relationship Id="rId4" Type="http://schemas.openxmlformats.org/officeDocument/2006/relationships/hyperlink" Target="http://godwindiary.bodleian.ox.ac.uk/people/HAR03.html" TargetMode="External"/><Relationship Id="rId9" Type="http://schemas.openxmlformats.org/officeDocument/2006/relationships/hyperlink" Target="http://godwindiary.bodleian.ox.ac.uk/diary/1804-02-22.html" TargetMode="External"/><Relationship Id="rId14" Type="http://schemas.openxmlformats.org/officeDocument/2006/relationships/hyperlink" Target="http://godwindiary.bodleian.ox.ac.uk/people/LOF01|LOF03.html" TargetMode="External"/><Relationship Id="rId22" Type="http://schemas.openxmlformats.org/officeDocument/2006/relationships/hyperlink" Target="http://godwindiary.bodleian.ox.ac.uk/diary/1804-02-24.html" TargetMode="External"/><Relationship Id="rId27" Type="http://schemas.openxmlformats.org/officeDocument/2006/relationships/hyperlink" Target="http://godwindiary.bodleian.ox.ac.uk/people/unidentified/nealedallasaliasdallison.html" TargetMode="External"/><Relationship Id="rId30" Type="http://schemas.openxmlformats.org/officeDocument/2006/relationships/hyperlink" Target="http://godwindiary.bodleian.ox.ac.uk/people/unidentified/spiring.html" TargetMode="External"/><Relationship Id="rId35" Type="http://schemas.openxmlformats.org/officeDocument/2006/relationships/hyperlink" Target="http://godwindiary.bodleian.ox.ac.uk/people/STE07.html" TargetMode="External"/><Relationship Id="rId43" Type="http://schemas.openxmlformats.org/officeDocument/2006/relationships/hyperlink" Target="http://godwindiary.bodleian.ox.ac.uk/people/CRA01.html" TargetMode="External"/><Relationship Id="rId48" Type="http://schemas.openxmlformats.org/officeDocument/2006/relationships/hyperlink" Target="http://godwindiary.bodleian.ox.ac.uk/people/WOR05.html" TargetMode="External"/><Relationship Id="rId56" Type="http://schemas.openxmlformats.org/officeDocument/2006/relationships/hyperlink" Target="http://godwindiary.bodleian.ox.ac.uk/people/FEN03.html" TargetMode="External"/><Relationship Id="rId64" Type="http://schemas.openxmlformats.org/officeDocument/2006/relationships/hyperlink" Target="http://godwindiary.bodleian.ox.ac.uk/diary/1804-03-04.html" TargetMode="External"/><Relationship Id="rId69" Type="http://schemas.openxmlformats.org/officeDocument/2006/relationships/hyperlink" Target="http://godwindiary.bodleian.ox.ac.uk/bibl/te1448.html" TargetMode="External"/><Relationship Id="rId8" Type="http://schemas.openxmlformats.org/officeDocument/2006/relationships/hyperlink" Target="http://godwindiary.bodleian.ox.ac.uk/people/unidentified/em.html" TargetMode="External"/><Relationship Id="rId51" Type="http://schemas.openxmlformats.org/officeDocument/2006/relationships/hyperlink" Target="http://godwindiary.bodleian.ox.ac.uk/people/LOF01.html" TargetMode="External"/><Relationship Id="rId3" Type="http://schemas.openxmlformats.org/officeDocument/2006/relationships/hyperlink" Target="http://godwindiary.bodleian.ox.ac.uk/works/faul02.html" TargetMode="External"/><Relationship Id="rId12" Type="http://schemas.openxmlformats.org/officeDocument/2006/relationships/hyperlink" Target="http://godwindiary.bodleian.ox.ac.uk/people/unidentified/ctpool.html" TargetMode="External"/><Relationship Id="rId17" Type="http://schemas.openxmlformats.org/officeDocument/2006/relationships/hyperlink" Target="http://godwindiary.bodleian.ox.ac.uk/people/FOU01.html" TargetMode="External"/><Relationship Id="rId25" Type="http://schemas.openxmlformats.org/officeDocument/2006/relationships/hyperlink" Target="http://godwindiary.bodleian.ox.ac.uk/diary/1804-02-25.html" TargetMode="External"/><Relationship Id="rId33" Type="http://schemas.openxmlformats.org/officeDocument/2006/relationships/hyperlink" Target="http://godwindiary.bodleian.ox.ac.uk/people/LAN11.html" TargetMode="External"/><Relationship Id="rId38" Type="http://schemas.openxmlformats.org/officeDocument/2006/relationships/hyperlink" Target="http://godwindiary.bodleian.ox.ac.uk/people/unidentified/alfeck.html" TargetMode="External"/><Relationship Id="rId46" Type="http://schemas.openxmlformats.org/officeDocument/2006/relationships/hyperlink" Target="http://godwindiary.bodleian.ox.ac.uk/people/unidentified/tomlins.html" TargetMode="External"/><Relationship Id="rId59" Type="http://schemas.openxmlformats.org/officeDocument/2006/relationships/hyperlink" Target="http://godwindiary.bodleian.ox.ac.uk/events/pe0139.html" TargetMode="External"/><Relationship Id="rId67" Type="http://schemas.openxmlformats.org/officeDocument/2006/relationships/hyperlink" Target="http://godwindiary.bodleian.ox.ac.uk/events/pe0140.html" TargetMode="External"/><Relationship Id="rId20" Type="http://schemas.openxmlformats.org/officeDocument/2006/relationships/hyperlink" Target="http://godwindiary.bodleian.ox.ac.uk/diary/1804-02-23.html" TargetMode="External"/><Relationship Id="rId41" Type="http://schemas.openxmlformats.org/officeDocument/2006/relationships/hyperlink" Target="http://godwindiary.bodleian.ox.ac.uk/people/unidentified/wolgerconstable.html" TargetMode="External"/><Relationship Id="rId54" Type="http://schemas.openxmlformats.org/officeDocument/2006/relationships/hyperlink" Target="http://godwindiary.bodleian.ox.ac.uk/events/pe0137.html" TargetMode="External"/><Relationship Id="rId62" Type="http://schemas.openxmlformats.org/officeDocument/2006/relationships/hyperlink" Target="http://godwindiary.bodleian.ox.ac.uk/people/CAR01.html" TargetMode="External"/><Relationship Id="rId70" Type="http://schemas.openxmlformats.org/officeDocument/2006/relationships/hyperlink" Target="http://godwindiary.bodleian.ox.ac.uk/bibl/te1449.html"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Godwin and Malthus</a:t>
            </a:r>
          </a:p>
        </p:txBody>
      </p:sp>
      <p:sp>
        <p:nvSpPr>
          <p:cNvPr id="3" name="Subtitle 2"/>
          <p:cNvSpPr>
            <a:spLocks noGrp="1"/>
          </p:cNvSpPr>
          <p:nvPr>
            <p:ph type="subTitle" idx="1"/>
          </p:nvPr>
        </p:nvSpPr>
        <p:spPr/>
        <p:txBody>
          <a:bodyPr/>
          <a:lstStyle/>
          <a:p>
            <a:r>
              <a:rPr lang="en-GB" dirty="0"/>
              <a:t>Mark Philp</a:t>
            </a:r>
          </a:p>
        </p:txBody>
      </p:sp>
    </p:spTree>
    <p:extLst>
      <p:ext uri="{BB962C8B-B14F-4D97-AF65-F5344CB8AC3E}">
        <p14:creationId xmlns:p14="http://schemas.microsoft.com/office/powerpoint/2010/main" val="676043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Enquiry….(2)</a:t>
            </a:r>
          </a:p>
        </p:txBody>
      </p:sp>
      <p:sp>
        <p:nvSpPr>
          <p:cNvPr id="3" name="Content Placeholder 2"/>
          <p:cNvSpPr>
            <a:spLocks noGrp="1"/>
          </p:cNvSpPr>
          <p:nvPr>
            <p:ph idx="1"/>
          </p:nvPr>
        </p:nvSpPr>
        <p:spPr>
          <a:xfrm>
            <a:off x="457200" y="1417638"/>
            <a:ext cx="8229600" cy="4708525"/>
          </a:xfrm>
        </p:spPr>
        <p:txBody>
          <a:bodyPr>
            <a:normAutofit fontScale="92500" lnSpcReduction="20000"/>
          </a:bodyPr>
          <a:lstStyle/>
          <a:p>
            <a:r>
              <a:rPr lang="en-GB" dirty="0"/>
              <a:t>II (6) On the exercise of Private Judgment</a:t>
            </a:r>
          </a:p>
          <a:p>
            <a:endParaRPr lang="en-GB" dirty="0"/>
          </a:p>
          <a:p>
            <a:r>
              <a:rPr lang="en-GB" dirty="0"/>
              <a:t>To a rational being there can be but one rule of conduct, justice, and one mode of ascertaining that rule, the exercise of his understanding.</a:t>
            </a:r>
          </a:p>
          <a:p>
            <a:endParaRPr lang="en-GB" dirty="0"/>
          </a:p>
          <a:p>
            <a:r>
              <a:rPr lang="en-GB" dirty="0"/>
              <a:t>In contrast to force and fraud, and in contrast to fear of punishment or hope of reward.</a:t>
            </a:r>
          </a:p>
          <a:p>
            <a:endParaRPr lang="en-GB" dirty="0"/>
          </a:p>
          <a:p>
            <a:r>
              <a:rPr lang="en-GB" dirty="0"/>
              <a:t>Relationship to consequentialism</a:t>
            </a:r>
          </a:p>
          <a:p>
            <a:endParaRPr lang="en-GB" dirty="0"/>
          </a:p>
        </p:txBody>
      </p:sp>
    </p:spTree>
    <p:extLst>
      <p:ext uri="{BB962C8B-B14F-4D97-AF65-F5344CB8AC3E}">
        <p14:creationId xmlns:p14="http://schemas.microsoft.com/office/powerpoint/2010/main" val="4185498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Enquiry (3)</a:t>
            </a:r>
          </a:p>
        </p:txBody>
      </p:sp>
      <p:sp>
        <p:nvSpPr>
          <p:cNvPr id="3" name="Content Placeholder 2"/>
          <p:cNvSpPr>
            <a:spLocks noGrp="1"/>
          </p:cNvSpPr>
          <p:nvPr>
            <p:ph idx="1"/>
          </p:nvPr>
        </p:nvSpPr>
        <p:spPr/>
        <p:txBody>
          <a:bodyPr>
            <a:normAutofit fontScale="92500" lnSpcReduction="20000"/>
          </a:bodyPr>
          <a:lstStyle/>
          <a:p>
            <a:r>
              <a:rPr lang="en-GB" dirty="0" smtClean="0"/>
              <a:t>Each individual </a:t>
            </a:r>
            <a:r>
              <a:rPr lang="en-GB" dirty="0"/>
              <a:t>is included in the calculation of justice, but </a:t>
            </a:r>
            <a:r>
              <a:rPr lang="en-GB" dirty="0" smtClean="0"/>
              <a:t>each needs </a:t>
            </a:r>
            <a:r>
              <a:rPr lang="en-GB" dirty="0"/>
              <a:t>to judge impartially </a:t>
            </a:r>
            <a:r>
              <a:rPr lang="en-GB" dirty="0" smtClean="0"/>
              <a:t>his or her </a:t>
            </a:r>
            <a:r>
              <a:rPr lang="en-GB" dirty="0"/>
              <a:t>own claims.</a:t>
            </a:r>
          </a:p>
          <a:p>
            <a:r>
              <a:rPr lang="en-GB" dirty="0"/>
              <a:t>Positive institution furnishes additional motives to the mind and thereby corrupts the judgment of the agent.  Have to respond to intrinsic properties of a case, and be moved by intrinsic merits.</a:t>
            </a:r>
          </a:p>
          <a:p>
            <a:r>
              <a:rPr lang="en-GB" dirty="0"/>
              <a:t>Every man is bound to the exertion of his faculties in the discovery of right, and to carrying into effect all the right with which he is acquainted.</a:t>
            </a:r>
          </a:p>
        </p:txBody>
      </p:sp>
    </p:spTree>
    <p:extLst>
      <p:ext uri="{BB962C8B-B14F-4D97-AF65-F5344CB8AC3E}">
        <p14:creationId xmlns:p14="http://schemas.microsoft.com/office/powerpoint/2010/main" val="356188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75040" cy="490066"/>
          </a:xfrm>
        </p:spPr>
        <p:txBody>
          <a:bodyPr>
            <a:normAutofit/>
          </a:bodyPr>
          <a:lstStyle/>
          <a:p>
            <a:r>
              <a:rPr lang="en-GB" sz="2400" dirty="0"/>
              <a:t>Godwin on Marriage</a:t>
            </a:r>
          </a:p>
        </p:txBody>
      </p:sp>
      <p:sp>
        <p:nvSpPr>
          <p:cNvPr id="3" name="Content Placeholder 2"/>
          <p:cNvSpPr>
            <a:spLocks noGrp="1"/>
          </p:cNvSpPr>
          <p:nvPr>
            <p:ph sz="half" idx="1"/>
          </p:nvPr>
        </p:nvSpPr>
        <p:spPr>
          <a:xfrm>
            <a:off x="457200" y="980728"/>
            <a:ext cx="4042792" cy="5400600"/>
          </a:xfrm>
        </p:spPr>
        <p:txBody>
          <a:bodyPr>
            <a:normAutofit fontScale="92500" lnSpcReduction="10000"/>
          </a:bodyPr>
          <a:lstStyle/>
          <a:p>
            <a:pPr marL="0" indent="0">
              <a:buNone/>
            </a:pPr>
            <a:endParaRPr lang="en-GB" dirty="0"/>
          </a:p>
          <a:p>
            <a:pPr marL="0" indent="0">
              <a:buNone/>
            </a:pPr>
            <a:r>
              <a:rPr lang="en-GB" dirty="0"/>
              <a:t>‘The institution of marriage is a system of fraud…add to this, that marriage is a system of property, and the worst of all properties … so long as I engross one woman to myself, and to prohibit my neighbour from proving his superior desert and reaping the fruits of it, I am guilty of the most odious of all monopolies.’ VIII, vi.</a:t>
            </a:r>
          </a:p>
        </p:txBody>
      </p:sp>
      <p:sp>
        <p:nvSpPr>
          <p:cNvPr id="4" name="Content Placeholder 3"/>
          <p:cNvSpPr>
            <a:spLocks noGrp="1"/>
          </p:cNvSpPr>
          <p:nvPr>
            <p:ph sz="half" idx="2"/>
          </p:nvPr>
        </p:nvSpPr>
        <p:spPr>
          <a:xfrm>
            <a:off x="5220072" y="764704"/>
            <a:ext cx="3915544" cy="5351911"/>
          </a:xfrm>
        </p:spPr>
        <p:txBody>
          <a:bodyPr>
            <a:normAutofit fontScale="92500" lnSpcReduction="10000"/>
          </a:bodyPr>
          <a:lstStyle/>
          <a:p>
            <a:pPr marL="0" indent="0">
              <a:buNone/>
            </a:pPr>
            <a:endParaRPr lang="en-GB" dirty="0"/>
          </a:p>
          <a:p>
            <a:pPr marL="0" indent="0">
              <a:buNone/>
            </a:pPr>
            <a:r>
              <a:rPr lang="en-GB" dirty="0"/>
              <a:t>‘The habit is, for a thoughtless and romantic youth of each sex to come together, to see each other a few times and under circumstances full of delusion, and then to avow to each other eternal attachment. In almost every instance the find themselves deceived.’ </a:t>
            </a:r>
          </a:p>
          <a:p>
            <a:pPr marL="0" indent="0">
              <a:buNone/>
            </a:pPr>
            <a:r>
              <a:rPr lang="en-GB" dirty="0" smtClean="0"/>
              <a:t>VIII</a:t>
            </a:r>
            <a:r>
              <a:rPr lang="en-GB" dirty="0"/>
              <a:t>, vi </a:t>
            </a:r>
          </a:p>
          <a:p>
            <a:pPr marL="0" indent="0">
              <a:buNone/>
            </a:pPr>
            <a:endParaRPr lang="en-GB" dirty="0"/>
          </a:p>
        </p:txBody>
      </p:sp>
    </p:spTree>
    <p:extLst>
      <p:ext uri="{BB962C8B-B14F-4D97-AF65-F5344CB8AC3E}">
        <p14:creationId xmlns:p14="http://schemas.microsoft.com/office/powerpoint/2010/main" val="1379623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Marriage, Property, and Population</a:t>
            </a:r>
          </a:p>
        </p:txBody>
      </p:sp>
      <p:sp>
        <p:nvSpPr>
          <p:cNvPr id="3" name="Content Placeholder 2"/>
          <p:cNvSpPr>
            <a:spLocks noGrp="1"/>
          </p:cNvSpPr>
          <p:nvPr>
            <p:ph idx="1"/>
          </p:nvPr>
        </p:nvSpPr>
        <p:spPr/>
        <p:txBody>
          <a:bodyPr>
            <a:normAutofit fontScale="92500" lnSpcReduction="20000"/>
          </a:bodyPr>
          <a:lstStyle/>
          <a:p>
            <a:r>
              <a:rPr lang="en-GB" dirty="0"/>
              <a:t>Principle of private judgment</a:t>
            </a:r>
          </a:p>
          <a:p>
            <a:r>
              <a:rPr lang="en-GB" dirty="0"/>
              <a:t>Reason and motive – utility as criteria</a:t>
            </a:r>
          </a:p>
          <a:p>
            <a:r>
              <a:rPr lang="en-GB" dirty="0"/>
              <a:t>All coercion is a violation of judgment </a:t>
            </a:r>
          </a:p>
          <a:p>
            <a:pPr marL="0" indent="0">
              <a:buNone/>
            </a:pPr>
            <a:r>
              <a:rPr lang="en-GB" dirty="0"/>
              <a:t>Final speculative Book VIII</a:t>
            </a:r>
          </a:p>
          <a:p>
            <a:pPr marL="0" indent="0">
              <a:buNone/>
            </a:pPr>
            <a:r>
              <a:rPr lang="en-GB" dirty="0"/>
              <a:t>property – marriage as a form of property</a:t>
            </a:r>
          </a:p>
          <a:p>
            <a:pPr marL="0" indent="0">
              <a:buNone/>
            </a:pPr>
            <a:r>
              <a:rPr lang="en-GB" dirty="0"/>
              <a:t>Impact on population – </a:t>
            </a:r>
          </a:p>
          <a:p>
            <a:pPr marL="0" indent="0">
              <a:buNone/>
            </a:pPr>
            <a:r>
              <a:rPr lang="en-GB" dirty="0"/>
              <a:t>	rational versus sensual pleasure</a:t>
            </a:r>
          </a:p>
          <a:p>
            <a:pPr marL="0" indent="0">
              <a:buNone/>
            </a:pPr>
            <a:r>
              <a:rPr lang="en-GB" dirty="0"/>
              <a:t>	judgment of utility</a:t>
            </a:r>
          </a:p>
          <a:p>
            <a:pPr marL="0" indent="0">
              <a:buNone/>
            </a:pPr>
            <a:r>
              <a:rPr lang="en-GB" dirty="0"/>
              <a:t>	immortality</a:t>
            </a:r>
          </a:p>
        </p:txBody>
      </p:sp>
    </p:spTree>
    <p:extLst>
      <p:ext uri="{BB962C8B-B14F-4D97-AF65-F5344CB8AC3E}">
        <p14:creationId xmlns:p14="http://schemas.microsoft.com/office/powerpoint/2010/main" val="5382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Rational relations</a:t>
            </a:r>
          </a:p>
        </p:txBody>
      </p:sp>
      <p:sp>
        <p:nvSpPr>
          <p:cNvPr id="3" name="Content Placeholder 2"/>
          <p:cNvSpPr>
            <a:spLocks noGrp="1"/>
          </p:cNvSpPr>
          <p:nvPr>
            <p:ph idx="1"/>
          </p:nvPr>
        </p:nvSpPr>
        <p:spPr/>
        <p:txBody>
          <a:bodyPr>
            <a:normAutofit fontScale="55000" lnSpcReduction="20000"/>
          </a:bodyPr>
          <a:lstStyle/>
          <a:p>
            <a:r>
              <a:rPr lang="en-GB" dirty="0"/>
              <a:t>The men therefore who exist when the earth shall refuse itself to a more extended population, will cease to propagate, for they will no longer have any motive, either of error or duty, to induce them. In addition to this they will perhaps be immortal. The whole will be a people of men, and not of children. Generation will not succeed generation, nor truth have in a certain degree to recommence her career at the end of every thirty years. There will be no war, no crimes, no administration of justice as it is called, and no government. These latter articles are at no great distance; and it is not impossible that some of the present race of men may live to see them in part accomplished. But beside this, there will be no disease, no anguish, no melancholy and no resentment. Every man will seek with ineffable ardour the good of all. Mind will be active and eager, yet never disappointed. Men will see the progressive advancement of virtue and good, and feel that, if things occasionally happen contrary to their hopes, the miscarriage itself was a necessary part of that progress. They will know, that they are members of the chain, that each has his several utility, and they will not feel indifferent to that utility. They will be eager to enquire into the good that already exists, the means by which it was produced, and the greater good that is yet in store. They will never want motives for exertion; for that benefit which a man thoroughly understands and earnestly loves, he cannot refrain from endeavouring to promote.</a:t>
            </a:r>
          </a:p>
        </p:txBody>
      </p:sp>
    </p:spTree>
    <p:extLst>
      <p:ext uri="{BB962C8B-B14F-4D97-AF65-F5344CB8AC3E}">
        <p14:creationId xmlns:p14="http://schemas.microsoft.com/office/powerpoint/2010/main" val="4081694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394720" cy="2146250"/>
          </a:xfrm>
        </p:spPr>
        <p:txBody>
          <a:bodyPr>
            <a:normAutofit fontScale="90000"/>
          </a:bodyPr>
          <a:lstStyle/>
          <a:p>
            <a:r>
              <a:rPr lang="en-GB" dirty="0"/>
              <a:t>Mary </a:t>
            </a:r>
            <a:br>
              <a:rPr lang="en-GB" dirty="0"/>
            </a:br>
            <a:r>
              <a:rPr lang="en-GB" dirty="0"/>
              <a:t>Wollstonecraft </a:t>
            </a:r>
            <a:br>
              <a:rPr lang="en-GB" dirty="0"/>
            </a:br>
            <a:r>
              <a:rPr lang="en-GB" dirty="0"/>
              <a:t>(1759-1797)</a:t>
            </a:r>
            <a:br>
              <a:rPr lang="en-GB" dirty="0"/>
            </a:br>
            <a:endParaRPr lang="en-GB" dirty="0"/>
          </a:p>
        </p:txBody>
      </p:sp>
      <p:pic>
        <p:nvPicPr>
          <p:cNvPr id="5"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401" y="2852936"/>
            <a:ext cx="2804333" cy="3366507"/>
          </a:xfrm>
          <a:prstGeom prst="rect">
            <a:avLst/>
          </a:prstGeom>
        </p:spPr>
      </p:pic>
      <p:pic>
        <p:nvPicPr>
          <p:cNvPr id="6" name="Picture 5"/>
          <p:cNvPicPr>
            <a:picLocks noChangeAspect="1"/>
          </p:cNvPicPr>
          <p:nvPr/>
        </p:nvPicPr>
        <p:blipFill>
          <a:blip r:embed="rId3"/>
          <a:stretch>
            <a:fillRect/>
          </a:stretch>
        </p:blipFill>
        <p:spPr>
          <a:xfrm>
            <a:off x="4499992" y="93354"/>
            <a:ext cx="3907300" cy="6126089"/>
          </a:xfrm>
          <a:prstGeom prst="rect">
            <a:avLst/>
          </a:prstGeom>
        </p:spPr>
      </p:pic>
    </p:spTree>
    <p:extLst>
      <p:ext uri="{BB962C8B-B14F-4D97-AF65-F5344CB8AC3E}">
        <p14:creationId xmlns:p14="http://schemas.microsoft.com/office/powerpoint/2010/main" val="2854969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Theory and Practice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844824"/>
            <a:ext cx="285750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21" y="1988840"/>
            <a:ext cx="2366609"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289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Memoirs (1798)</a:t>
            </a:r>
          </a:p>
        </p:txBody>
      </p:sp>
      <p:sp>
        <p:nvSpPr>
          <p:cNvPr id="4" name="Rectangle 3"/>
          <p:cNvSpPr/>
          <p:nvPr/>
        </p:nvSpPr>
        <p:spPr>
          <a:xfrm>
            <a:off x="2286000" y="1720840"/>
            <a:ext cx="4572000" cy="3416320"/>
          </a:xfrm>
          <a:prstGeom prst="rect">
            <a:avLst/>
          </a:prstGeom>
        </p:spPr>
        <p:txBody>
          <a:bodyPr>
            <a:spAutoFit/>
          </a:bodyPr>
          <a:lstStyle/>
          <a:p>
            <a:r>
              <a:rPr lang="en-GB" dirty="0"/>
              <a:t>‘It was friendship melting into love. Previously to our mutual declaration, each felt half assured, yet each felt a certain trembling anxiety to have assurance complete. Mary rested her head on the shoulder of her lover, hoping to find a heart with which she might safely treasure her world of affection. … I had never loved </a:t>
            </a:r>
            <a:r>
              <a:rPr lang="en-GB" dirty="0" err="1"/>
              <a:t>til</a:t>
            </a:r>
            <a:r>
              <a:rPr lang="en-GB" dirty="0"/>
              <a:t> now; or, at least, had never nourished a passion to the same growth, or met with an object so consummately worthy.  We did not marry.’ </a:t>
            </a:r>
          </a:p>
          <a:p>
            <a:r>
              <a:rPr lang="en-GB" dirty="0"/>
              <a:t>Memoirs 153</a:t>
            </a:r>
          </a:p>
        </p:txBody>
      </p:sp>
    </p:spTree>
    <p:extLst>
      <p:ext uri="{BB962C8B-B14F-4D97-AF65-F5344CB8AC3E}">
        <p14:creationId xmlns:p14="http://schemas.microsoft.com/office/powerpoint/2010/main" val="3179344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Godwin’s relationships</a:t>
            </a:r>
          </a:p>
        </p:txBody>
      </p:sp>
      <p:sp>
        <p:nvSpPr>
          <p:cNvPr id="4" name="Text Placeholder 3"/>
          <p:cNvSpPr>
            <a:spLocks noGrp="1"/>
          </p:cNvSpPr>
          <p:nvPr>
            <p:ph type="body" sz="half" idx="2"/>
          </p:nvPr>
        </p:nvSpPr>
        <p:spPr/>
        <p:txBody>
          <a:bodyPr>
            <a:normAutofit fontScale="85000" lnSpcReduction="20000"/>
          </a:bodyPr>
          <a:lstStyle/>
          <a:p>
            <a:r>
              <a:rPr lang="en-GB" dirty="0"/>
              <a:t>Godwin meets MW in November 1791</a:t>
            </a:r>
          </a:p>
          <a:p>
            <a:endParaRPr lang="en-GB" dirty="0"/>
          </a:p>
          <a:p>
            <a:r>
              <a:rPr lang="en-GB" dirty="0"/>
              <a:t>1793-6  Friendships with Maria </a:t>
            </a:r>
            <a:r>
              <a:rPr lang="en-GB" dirty="0" err="1"/>
              <a:t>Reveley</a:t>
            </a:r>
            <a:r>
              <a:rPr lang="en-GB" dirty="0"/>
              <a:t>, Amelia Alderson, Elizabeth </a:t>
            </a:r>
            <a:r>
              <a:rPr lang="en-GB" dirty="0" err="1"/>
              <a:t>Inchbald</a:t>
            </a:r>
            <a:r>
              <a:rPr lang="en-GB" dirty="0"/>
              <a:t>, Mary Hays and Sarah Parr</a:t>
            </a:r>
          </a:p>
          <a:p>
            <a:endParaRPr lang="en-GB" dirty="0"/>
          </a:p>
          <a:p>
            <a:r>
              <a:rPr lang="en-GB" dirty="0"/>
              <a:t>Godwin and Wollstonecraft re-introduced in January 1796 by Mary Hays</a:t>
            </a:r>
          </a:p>
          <a:p>
            <a:r>
              <a:rPr lang="en-GB" dirty="0"/>
              <a:t>Begin their affair August 1796</a:t>
            </a:r>
          </a:p>
          <a:p>
            <a:r>
              <a:rPr lang="en-GB" dirty="0"/>
              <a:t>She becomes pregnant c December 1796</a:t>
            </a:r>
          </a:p>
          <a:p>
            <a:r>
              <a:rPr lang="en-GB" dirty="0"/>
              <a:t>They marry March 1797</a:t>
            </a:r>
          </a:p>
          <a:p>
            <a:r>
              <a:rPr lang="en-GB" dirty="0"/>
              <a:t>She dies in September 10 days after the birth of her daughter Mary.</a:t>
            </a:r>
          </a:p>
          <a:p>
            <a:endParaRPr lang="en-GB" dirty="0"/>
          </a:p>
          <a:p>
            <a:r>
              <a:rPr lang="en-GB" dirty="0"/>
              <a:t>Memoirs – Southey ‘he stripped his dead wife naked’</a:t>
            </a:r>
          </a:p>
          <a:p>
            <a:endParaRPr lang="en-GB" dirty="0"/>
          </a:p>
          <a:p>
            <a:r>
              <a:rPr lang="en-GB" dirty="0"/>
              <a:t>Godwin proposes to Harriet Lee, A Bath schoolmistress in 1798</a:t>
            </a:r>
          </a:p>
          <a:p>
            <a:endParaRPr lang="en-GB" dirty="0"/>
          </a:p>
          <a:p>
            <a:r>
              <a:rPr lang="en-GB" dirty="0"/>
              <a:t>Godwin proposes to Maria </a:t>
            </a:r>
            <a:r>
              <a:rPr lang="en-GB" dirty="0" err="1"/>
              <a:t>Reveley</a:t>
            </a:r>
            <a:r>
              <a:rPr lang="en-GB" dirty="0"/>
              <a:t> after the death of her husband in August 1799</a:t>
            </a:r>
          </a:p>
          <a:p>
            <a:endParaRPr lang="en-GB" dirty="0"/>
          </a:p>
          <a:p>
            <a:r>
              <a:rPr lang="en-GB" dirty="0"/>
              <a:t>He meets Mary Jane </a:t>
            </a:r>
            <a:r>
              <a:rPr lang="en-GB" dirty="0" err="1"/>
              <a:t>Clairmont</a:t>
            </a:r>
            <a:r>
              <a:rPr lang="en-GB" dirty="0"/>
              <a:t> in May  1801 and they marry in December 1801</a:t>
            </a: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11675" y="637381"/>
            <a:ext cx="3238500" cy="512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7989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Robert Malthus 1766-1834</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556792"/>
            <a:ext cx="3800475"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556792"/>
            <a:ext cx="2614562" cy="4559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63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Rousseau/Federalists  Godwin/Malthus</a:t>
            </a:r>
          </a:p>
        </p:txBody>
      </p:sp>
      <p:sp>
        <p:nvSpPr>
          <p:cNvPr id="3" name="Content Placeholder 2"/>
          <p:cNvSpPr>
            <a:spLocks noGrp="1"/>
          </p:cNvSpPr>
          <p:nvPr>
            <p:ph idx="1"/>
          </p:nvPr>
        </p:nvSpPr>
        <p:spPr/>
        <p:txBody>
          <a:bodyPr/>
          <a:lstStyle/>
          <a:p>
            <a:r>
              <a:rPr lang="en-GB" dirty="0"/>
              <a:t>The limits and possibilities of </a:t>
            </a:r>
            <a:r>
              <a:rPr lang="en-GB" dirty="0" smtClean="0"/>
              <a:t>morality/politics</a:t>
            </a:r>
            <a:endParaRPr lang="en-GB" dirty="0"/>
          </a:p>
          <a:p>
            <a:r>
              <a:rPr lang="en-GB" dirty="0" smtClean="0"/>
              <a:t>Human design </a:t>
            </a:r>
            <a:r>
              <a:rPr lang="en-GB" dirty="0"/>
              <a:t>vs nature</a:t>
            </a:r>
          </a:p>
          <a:p>
            <a:r>
              <a:rPr lang="en-GB" dirty="0"/>
              <a:t>Causality vs agency</a:t>
            </a:r>
          </a:p>
          <a:p>
            <a:endParaRPr lang="en-GB" dirty="0"/>
          </a:p>
          <a:p>
            <a:endParaRPr lang="en-GB" dirty="0"/>
          </a:p>
        </p:txBody>
      </p:sp>
    </p:spTree>
    <p:extLst>
      <p:ext uri="{BB962C8B-B14F-4D97-AF65-F5344CB8AC3E}">
        <p14:creationId xmlns:p14="http://schemas.microsoft.com/office/powerpoint/2010/main" val="3535523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 R. Malthus1766-1834</a:t>
            </a:r>
            <a:endParaRPr lang="en-GB" dirty="0"/>
          </a:p>
        </p:txBody>
      </p:sp>
      <p:sp>
        <p:nvSpPr>
          <p:cNvPr id="3" name="Content Placeholder 2"/>
          <p:cNvSpPr>
            <a:spLocks noGrp="1"/>
          </p:cNvSpPr>
          <p:nvPr>
            <p:ph idx="1"/>
          </p:nvPr>
        </p:nvSpPr>
        <p:spPr/>
        <p:txBody>
          <a:bodyPr/>
          <a:lstStyle/>
          <a:p>
            <a:r>
              <a:rPr lang="en-GB" dirty="0" smtClean="0"/>
              <a:t>Cambridge Graduate (i.e., orthodox churchman)</a:t>
            </a:r>
          </a:p>
          <a:p>
            <a:r>
              <a:rPr lang="en-GB" dirty="0" smtClean="0"/>
              <a:t>Takes a living as a church of England clergyman</a:t>
            </a:r>
          </a:p>
          <a:p>
            <a:r>
              <a:rPr lang="en-GB" dirty="0" smtClean="0"/>
              <a:t>An Essay on the Principle of Population (1798)</a:t>
            </a:r>
          </a:p>
          <a:p>
            <a:endParaRPr lang="en-GB" dirty="0"/>
          </a:p>
          <a:p>
            <a:r>
              <a:rPr lang="en-GB" dirty="0" smtClean="0"/>
              <a:t>Development of Political Economy</a:t>
            </a:r>
            <a:endParaRPr lang="en-GB" dirty="0"/>
          </a:p>
        </p:txBody>
      </p:sp>
    </p:spTree>
    <p:extLst>
      <p:ext uri="{BB962C8B-B14F-4D97-AF65-F5344CB8AC3E}">
        <p14:creationId xmlns:p14="http://schemas.microsoft.com/office/powerpoint/2010/main" val="3289726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634082"/>
          </a:xfrm>
        </p:spPr>
        <p:txBody>
          <a:bodyPr>
            <a:normAutofit fontScale="90000"/>
          </a:bodyPr>
          <a:lstStyle/>
          <a:p>
            <a:r>
              <a:rPr lang="en-GB" dirty="0"/>
              <a:t>Syllogism of poverty</a:t>
            </a:r>
          </a:p>
        </p:txBody>
      </p:sp>
      <p:sp>
        <p:nvSpPr>
          <p:cNvPr id="3" name="Content Placeholder 2"/>
          <p:cNvSpPr>
            <a:spLocks noGrp="1"/>
          </p:cNvSpPr>
          <p:nvPr>
            <p:ph idx="1"/>
          </p:nvPr>
        </p:nvSpPr>
        <p:spPr>
          <a:xfrm>
            <a:off x="323528" y="980728"/>
            <a:ext cx="8424936" cy="5688632"/>
          </a:xfrm>
        </p:spPr>
        <p:txBody>
          <a:bodyPr>
            <a:normAutofit fontScale="47500" lnSpcReduction="20000"/>
          </a:bodyPr>
          <a:lstStyle/>
          <a:p>
            <a:r>
              <a:rPr lang="en-GB" dirty="0"/>
              <a:t>That food is necessary  and the passions between the sexes is necessary and will remain nearly in the present state (no evidence that there has been any alteration in them)</a:t>
            </a:r>
          </a:p>
          <a:p>
            <a:r>
              <a:rPr lang="en-GB" dirty="0"/>
              <a:t>Population, when unchecked, progresses in geometric ratio – subsistence in arithmetic.  That is, where means of subsistence are abundant then there is no check on providing for a family, people marry earlier and keep producing children. When unchecked Malthus calculates the population doubles every 25 years (assuming, implicitly, each woman producing about 8 children). </a:t>
            </a:r>
          </a:p>
          <a:p>
            <a:r>
              <a:rPr lang="en-GB" dirty="0"/>
              <a:t>In contrast, agricultural expansion is limited and grows by arithmetic ration (moreover, as more land taken into cultivation the output </a:t>
            </a:r>
            <a:r>
              <a:rPr lang="en-GB" dirty="0" smtClean="0"/>
              <a:t>falls, because the land is less productive). </a:t>
            </a:r>
            <a:endParaRPr lang="en-GB" dirty="0"/>
          </a:p>
          <a:p>
            <a:r>
              <a:rPr lang="en-GB" dirty="0"/>
              <a:t>The effects of these two unequal powers must be kept equal – which implies a constant and strong operating check on population from the difficulty of subsistence.  </a:t>
            </a:r>
          </a:p>
          <a:p>
            <a:r>
              <a:rPr lang="en-GB" dirty="0"/>
              <a:t>The ‘passion between the sexes’ is a constant (31) but the foresight of the difficulties of rearing a family act as a </a:t>
            </a:r>
            <a:r>
              <a:rPr lang="en-GB" b="1" dirty="0"/>
              <a:t>preventative</a:t>
            </a:r>
            <a:r>
              <a:rPr lang="en-GB" dirty="0"/>
              <a:t> check; and the actual distresses of some of the lower classes acts as a </a:t>
            </a:r>
            <a:r>
              <a:rPr lang="en-GB" b="1" dirty="0"/>
              <a:t>positive</a:t>
            </a:r>
            <a:r>
              <a:rPr lang="en-GB" dirty="0"/>
              <a:t> check to the natural increase in population. </a:t>
            </a:r>
          </a:p>
          <a:p>
            <a:endParaRPr lang="en-GB" dirty="0"/>
          </a:p>
          <a:p>
            <a:r>
              <a:rPr lang="en-GB" dirty="0"/>
              <a:t>Positive checks = one that represses an increase already begun  mortality, want and distress</a:t>
            </a:r>
          </a:p>
          <a:p>
            <a:endParaRPr lang="en-GB" dirty="0"/>
          </a:p>
          <a:p>
            <a:r>
              <a:rPr lang="en-GB" dirty="0"/>
              <a:t>Necessity is the great restrictive law: the two great constraints are misery and vice.  Misery is absolutely necessary consequence; vice is less necessary – it is the ordeal of virtue to resist all temptation to evil. </a:t>
            </a:r>
          </a:p>
          <a:p>
            <a:endParaRPr lang="en-GB" dirty="0"/>
          </a:p>
          <a:p>
            <a:r>
              <a:rPr lang="en-GB" dirty="0"/>
              <a:t>‘The mighty law of self-preservation expels all the softer and more exalted passions of the soul. The temptations to evil are too strong for human nature to resist…   benevolence…makes some faint expiring struggles, </a:t>
            </a:r>
            <a:r>
              <a:rPr lang="en-GB" dirty="0" err="1"/>
              <a:t>til</a:t>
            </a:r>
            <a:r>
              <a:rPr lang="en-GB" dirty="0"/>
              <a:t> at length self-love resumes his wonted empire and lords it triumphant over the world.’</a:t>
            </a:r>
          </a:p>
          <a:p>
            <a:endParaRPr lang="en-GB" dirty="0"/>
          </a:p>
        </p:txBody>
      </p:sp>
    </p:spTree>
    <p:extLst>
      <p:ext uri="{BB962C8B-B14F-4D97-AF65-F5344CB8AC3E}">
        <p14:creationId xmlns:p14="http://schemas.microsoft.com/office/powerpoint/2010/main" val="1325907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mortality and procreation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..in all old states the marriages and births depend principally upon the deaths…to act consistently we should facilitate this mortality</a:t>
            </a:r>
          </a:p>
          <a:p>
            <a:r>
              <a:rPr lang="en-GB" dirty="0" smtClean="0"/>
              <a:t>We should reprobate specific remedies for ravaging diseases</a:t>
            </a:r>
          </a:p>
          <a:p>
            <a:r>
              <a:rPr lang="en-GB" dirty="0" smtClean="0"/>
              <a:t>If by these and similar means, the annual mortality were increased from 1 in 36 or40, to 1 in 18 or 20, we might probably every one of us marry at the age of puberty, and yet few be absolutely starved  (1803, </a:t>
            </a:r>
            <a:r>
              <a:rPr lang="en-GB" dirty="0" err="1" smtClean="0"/>
              <a:t>IV,v</a:t>
            </a:r>
            <a:r>
              <a:rPr lang="en-GB" dirty="0" smtClean="0"/>
              <a:t>)</a:t>
            </a:r>
            <a:endParaRPr lang="en-GB" dirty="0"/>
          </a:p>
        </p:txBody>
      </p:sp>
    </p:spTree>
    <p:extLst>
      <p:ext uri="{BB962C8B-B14F-4D97-AF65-F5344CB8AC3E}">
        <p14:creationId xmlns:p14="http://schemas.microsoft.com/office/powerpoint/2010/main" val="2365610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1803 </a:t>
            </a:r>
            <a:r>
              <a:rPr lang="en-GB" dirty="0"/>
              <a:t>edition of Malthus’s Essay</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t>‘if a child is born into a world already possessed, if he cannot get subsistence from his parents, on whom he has a just demand, and if the society do not want his labour, he has no claim of right to the smallest portion of food, and in fact no business to be where he is. At nature’s feast there is no vacant cover for him; she tells him to be gone, and will quickly execute her orders, if he do not work on the compassion of some of her guests; if these guests get up and make room for him, other intruders immediately appear, demanding the same favour.</a:t>
            </a:r>
          </a:p>
        </p:txBody>
      </p:sp>
    </p:spTree>
    <p:extLst>
      <p:ext uri="{BB962C8B-B14F-4D97-AF65-F5344CB8AC3E}">
        <p14:creationId xmlns:p14="http://schemas.microsoft.com/office/powerpoint/2010/main" val="601572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Reformation of manners</a:t>
            </a:r>
          </a:p>
        </p:txBody>
      </p:sp>
      <p:sp>
        <p:nvSpPr>
          <p:cNvPr id="3" name="Content Placeholder 2"/>
          <p:cNvSpPr>
            <a:spLocks noGrp="1"/>
          </p:cNvSpPr>
          <p:nvPr>
            <p:ph idx="1"/>
          </p:nvPr>
        </p:nvSpPr>
        <p:spPr/>
        <p:txBody>
          <a:bodyPr>
            <a:normAutofit fontScale="92500" lnSpcReduction="10000"/>
          </a:bodyPr>
          <a:lstStyle/>
          <a:p>
            <a:r>
              <a:rPr lang="en-GB" dirty="0"/>
              <a:t>Shift in attitudes to sex and marriage, closely linked to political conflicts.</a:t>
            </a:r>
          </a:p>
          <a:p>
            <a:r>
              <a:rPr lang="en-GB" dirty="0"/>
              <a:t>1790s reformers and aristocratic </a:t>
            </a:r>
            <a:r>
              <a:rPr lang="en-GB" dirty="0" err="1"/>
              <a:t>moeurs</a:t>
            </a:r>
            <a:endParaRPr lang="en-GB" dirty="0"/>
          </a:p>
          <a:p>
            <a:r>
              <a:rPr lang="en-GB" dirty="0"/>
              <a:t>Hannah More and cheap repository tracts</a:t>
            </a:r>
          </a:p>
          <a:p>
            <a:r>
              <a:rPr lang="en-GB" dirty="0"/>
              <a:t>Reaction to Godwin’s Memoirs incl. Malthus</a:t>
            </a:r>
          </a:p>
          <a:p>
            <a:r>
              <a:rPr lang="en-GB" dirty="0"/>
              <a:t>Paris and London radical circles at the end of 1790s</a:t>
            </a:r>
          </a:p>
          <a:p>
            <a:r>
              <a:rPr lang="en-GB" dirty="0"/>
              <a:t>Francis Place and eradication of customary practice and pleasures</a:t>
            </a:r>
          </a:p>
        </p:txBody>
      </p:sp>
    </p:spTree>
    <p:extLst>
      <p:ext uri="{BB962C8B-B14F-4D97-AF65-F5344CB8AC3E}">
        <p14:creationId xmlns:p14="http://schemas.microsoft.com/office/powerpoint/2010/main" val="3568412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 classes</a:t>
            </a:r>
            <a:endParaRPr lang="en-GB" dirty="0"/>
          </a:p>
        </p:txBody>
      </p:sp>
      <p:sp>
        <p:nvSpPr>
          <p:cNvPr id="3" name="Content Placeholder 2"/>
          <p:cNvSpPr>
            <a:spLocks noGrp="1"/>
          </p:cNvSpPr>
          <p:nvPr>
            <p:ph idx="1"/>
          </p:nvPr>
        </p:nvSpPr>
        <p:spPr/>
        <p:txBody>
          <a:bodyPr/>
          <a:lstStyle/>
          <a:p>
            <a:pPr marL="0" indent="0">
              <a:buNone/>
            </a:pPr>
            <a:r>
              <a:rPr lang="en-GB" dirty="0" smtClean="0"/>
              <a:t>The middle regions of society seem to be best suited to intellectual improvement, but it is contrary to the analogy of all nature to expect that the whole of society can be a middle region. The temperate zones of the earth seem to be the most favourable to the </a:t>
            </a:r>
            <a:r>
              <a:rPr lang="en-GB" dirty="0" err="1" smtClean="0"/>
              <a:t>mentaland</a:t>
            </a:r>
            <a:r>
              <a:rPr lang="en-GB" dirty="0" smtClean="0"/>
              <a:t> corporeal energies of man; but all cannot be temperate zones. 1798  </a:t>
            </a:r>
            <a:r>
              <a:rPr lang="en-GB" dirty="0" err="1" smtClean="0"/>
              <a:t>ch.</a:t>
            </a:r>
            <a:r>
              <a:rPr lang="en-GB" dirty="0" smtClean="0"/>
              <a:t> xviii</a:t>
            </a:r>
            <a:endParaRPr lang="en-GB" dirty="0"/>
          </a:p>
        </p:txBody>
      </p:sp>
    </p:spTree>
    <p:extLst>
      <p:ext uri="{BB962C8B-B14F-4D97-AF65-F5344CB8AC3E}">
        <p14:creationId xmlns:p14="http://schemas.microsoft.com/office/powerpoint/2010/main" val="3847880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Godwin and Malthus</a:t>
            </a:r>
          </a:p>
        </p:txBody>
      </p:sp>
      <p:sp>
        <p:nvSpPr>
          <p:cNvPr id="3" name="Content Placeholder 2"/>
          <p:cNvSpPr>
            <a:spLocks noGrp="1"/>
          </p:cNvSpPr>
          <p:nvPr>
            <p:ph idx="1"/>
          </p:nvPr>
        </p:nvSpPr>
        <p:spPr/>
        <p:txBody>
          <a:bodyPr/>
          <a:lstStyle/>
          <a:p>
            <a:r>
              <a:rPr lang="en-GB" dirty="0"/>
              <a:t>Necessity vs determinism</a:t>
            </a:r>
          </a:p>
          <a:p>
            <a:r>
              <a:rPr lang="en-GB" dirty="0"/>
              <a:t>Individual agency and virtue vs Malthus’s laws of nature </a:t>
            </a:r>
          </a:p>
          <a:p>
            <a:r>
              <a:rPr lang="en-GB" dirty="0"/>
              <a:t>Godwin’s moralism vs Malthus’s laws of society</a:t>
            </a:r>
          </a:p>
          <a:p>
            <a:r>
              <a:rPr lang="en-GB" dirty="0"/>
              <a:t>Judgment vs incentives and disincentives (preventive checks) </a:t>
            </a:r>
          </a:p>
          <a:p>
            <a:r>
              <a:rPr lang="en-GB" dirty="0"/>
              <a:t>Dissent vs </a:t>
            </a:r>
            <a:r>
              <a:rPr lang="en-GB" dirty="0" err="1"/>
              <a:t>anglicanism</a:t>
            </a:r>
            <a:endParaRPr lang="en-GB" dirty="0"/>
          </a:p>
        </p:txBody>
      </p:sp>
    </p:spTree>
    <p:extLst>
      <p:ext uri="{BB962C8B-B14F-4D97-AF65-F5344CB8AC3E}">
        <p14:creationId xmlns:p14="http://schemas.microsoft.com/office/powerpoint/2010/main" val="2479085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036496" cy="1754326"/>
          </a:xfrm>
          <a:prstGeom prst="rect">
            <a:avLst/>
          </a:prstGeom>
          <a:ln>
            <a:solidFill>
              <a:srgbClr val="FF0000"/>
            </a:solidFill>
          </a:ln>
        </p:spPr>
        <p:txBody>
          <a:bodyPr wrap="square">
            <a:spAutoFit/>
          </a:bodyPr>
          <a:lstStyle/>
          <a:p>
            <a:r>
              <a:rPr lang="en-GB" b="1" dirty="0">
                <a:hlinkClick r:id="rId2"/>
              </a:rPr>
              <a:t>1796-04-22</a:t>
            </a:r>
            <a:endParaRPr lang="en-GB" b="1" dirty="0"/>
          </a:p>
          <a:p>
            <a:r>
              <a:rPr lang="en-GB" dirty="0"/>
              <a:t>22. F. </a:t>
            </a:r>
            <a:r>
              <a:rPr lang="en-GB" dirty="0">
                <a:hlinkClick r:id="rId2"/>
              </a:rPr>
              <a:t>Imlay</a:t>
            </a:r>
            <a:r>
              <a:rPr lang="en-GB" dirty="0"/>
              <a:t> calls : call on </a:t>
            </a:r>
            <a:r>
              <a:rPr lang="en-GB" dirty="0" err="1"/>
              <a:t>mrs</a:t>
            </a:r>
            <a:r>
              <a:rPr lang="en-GB" dirty="0"/>
              <a:t> Mackintosh : Dinner, 3 </a:t>
            </a:r>
            <a:r>
              <a:rPr lang="en-GB" dirty="0" err="1"/>
              <a:t>Parrs</a:t>
            </a:r>
            <a:r>
              <a:rPr lang="en-GB" dirty="0"/>
              <a:t> , 4 </a:t>
            </a:r>
            <a:r>
              <a:rPr lang="en-GB" dirty="0" err="1"/>
              <a:t>Mackintoshs</a:t>
            </a:r>
            <a:r>
              <a:rPr lang="en-GB" dirty="0"/>
              <a:t> , </a:t>
            </a:r>
            <a:r>
              <a:rPr lang="en-GB" dirty="0" err="1"/>
              <a:t>Inchbald</a:t>
            </a:r>
            <a:r>
              <a:rPr lang="en-GB" dirty="0"/>
              <a:t> , Imlay , </a:t>
            </a:r>
            <a:r>
              <a:rPr lang="en-GB" dirty="0" err="1"/>
              <a:t>Dealtry</a:t>
            </a:r>
            <a:r>
              <a:rPr lang="en-GB" dirty="0"/>
              <a:t> &amp; </a:t>
            </a:r>
            <a:r>
              <a:rPr lang="en-GB" dirty="0" err="1"/>
              <a:t>Ht</a:t>
            </a:r>
            <a:r>
              <a:rPr lang="en-GB" dirty="0"/>
              <a:t> : sup at </a:t>
            </a:r>
            <a:r>
              <a:rPr lang="en-GB" dirty="0" err="1"/>
              <a:t>Smirke's</a:t>
            </a:r>
            <a:r>
              <a:rPr lang="en-GB" dirty="0"/>
              <a:t> : call on A </a:t>
            </a:r>
            <a:r>
              <a:rPr lang="en-GB" dirty="0" err="1"/>
              <a:t>A</a:t>
            </a:r>
            <a:r>
              <a:rPr lang="en-GB" dirty="0"/>
              <a:t> n &amp; </a:t>
            </a:r>
            <a:r>
              <a:rPr lang="en-GB" dirty="0" err="1"/>
              <a:t>Foulkes</a:t>
            </a:r>
            <a:r>
              <a:rPr lang="en-GB" dirty="0"/>
              <a:t> n .</a:t>
            </a:r>
          </a:p>
          <a:p>
            <a:r>
              <a:rPr lang="en-GB" b="1" dirty="0">
                <a:hlinkClick r:id="rId3"/>
              </a:rPr>
              <a:t>1796-04-23</a:t>
            </a:r>
            <a:endParaRPr lang="en-GB" b="1" dirty="0"/>
          </a:p>
          <a:p>
            <a:r>
              <a:rPr lang="en-GB" dirty="0"/>
              <a:t>23. Sa. Merry &amp; M call : call on </a:t>
            </a:r>
            <a:r>
              <a:rPr lang="en-GB" dirty="0">
                <a:hlinkClick r:id="rId3"/>
              </a:rPr>
              <a:t>Imlay</a:t>
            </a:r>
            <a:r>
              <a:rPr lang="en-GB" dirty="0"/>
              <a:t> ( adv. Hayes ) ; Christie , w. Imlay ; &amp; H G ; &amp; Dyson : Dyson at tea .</a:t>
            </a: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9752" y="1805119"/>
            <a:ext cx="4835943" cy="5052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6870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Harriet G </a:t>
            </a:r>
            <a:r>
              <a:rPr lang="en-GB" i="1" dirty="0"/>
              <a:t>qua</a:t>
            </a:r>
            <a:r>
              <a:rPr lang="en-GB" dirty="0"/>
              <a:t> Lydia 1804</a:t>
            </a:r>
          </a:p>
        </p:txBody>
      </p:sp>
      <p:sp>
        <p:nvSpPr>
          <p:cNvPr id="3" name="Content Placeholder 2"/>
          <p:cNvSpPr>
            <a:spLocks noGrp="1"/>
          </p:cNvSpPr>
          <p:nvPr>
            <p:ph idx="1"/>
          </p:nvPr>
        </p:nvSpPr>
        <p:spPr/>
        <p:txBody>
          <a:bodyPr>
            <a:normAutofit fontScale="40000" lnSpcReduction="20000"/>
          </a:bodyPr>
          <a:lstStyle/>
          <a:p>
            <a:r>
              <a:rPr lang="en-GB" u="sng" dirty="0">
                <a:hlinkClick r:id="rId2"/>
              </a:rPr>
              <a:t>21. </a:t>
            </a:r>
            <a:r>
              <a:rPr lang="en-GB" u="sng" dirty="0" err="1">
                <a:hlinkClick r:id="rId2"/>
              </a:rPr>
              <a:t>Tu.</a:t>
            </a:r>
            <a:r>
              <a:rPr lang="en-GB" u="sng" dirty="0" err="1">
                <a:hlinkClick r:id="rId3"/>
              </a:rPr>
              <a:t>Camilla</a:t>
            </a:r>
            <a:r>
              <a:rPr lang="en-GB" u="sng" dirty="0">
                <a:hlinkClick r:id="rId3"/>
              </a:rPr>
              <a:t>, revise</a:t>
            </a:r>
            <a:r>
              <a:rPr lang="en-GB" dirty="0"/>
              <a:t>. Write to </a:t>
            </a:r>
            <a:r>
              <a:rPr lang="en-GB" u="sng" dirty="0">
                <a:hlinkClick r:id="rId4"/>
              </a:rPr>
              <a:t>Harris</a:t>
            </a:r>
            <a:r>
              <a:rPr lang="en-GB" dirty="0"/>
              <a:t> &amp; </a:t>
            </a:r>
            <a:r>
              <a:rPr lang="en-GB" u="sng" dirty="0">
                <a:hlinkClick r:id="rId5"/>
              </a:rPr>
              <a:t>Kemble</a:t>
            </a:r>
            <a:r>
              <a:rPr lang="en-GB" dirty="0"/>
              <a:t>. </a:t>
            </a:r>
            <a:r>
              <a:rPr lang="en-GB" u="sng" dirty="0">
                <a:hlinkClick r:id="rId6"/>
              </a:rPr>
              <a:t>M</a:t>
            </a:r>
            <a:r>
              <a:rPr lang="en-GB" dirty="0"/>
              <a:t> dines; adv. </a:t>
            </a:r>
            <a:r>
              <a:rPr lang="en-GB" dirty="0">
                <a:hlinkClick r:id="rId7"/>
              </a:rPr>
              <a:t>Jo G</a:t>
            </a:r>
            <a:r>
              <a:rPr lang="en-GB" dirty="0"/>
              <a:t>. </a:t>
            </a:r>
            <a:r>
              <a:rPr lang="en-GB" u="sng" dirty="0">
                <a:hlinkClick r:id="rId8"/>
              </a:rPr>
              <a:t>E M</a:t>
            </a:r>
            <a:r>
              <a:rPr lang="en-GB" dirty="0"/>
              <a:t>.</a:t>
            </a:r>
          </a:p>
          <a:p>
            <a:r>
              <a:rPr lang="en-GB" u="sng" dirty="0">
                <a:hlinkClick r:id="rId9"/>
              </a:rPr>
              <a:t>22. </a:t>
            </a:r>
            <a:r>
              <a:rPr lang="en-GB" u="sng" dirty="0" err="1">
                <a:hlinkClick r:id="rId9"/>
              </a:rPr>
              <a:t>W.</a:t>
            </a:r>
            <a:r>
              <a:rPr lang="en-GB" dirty="0" err="1"/>
              <a:t>Write</a:t>
            </a:r>
            <a:r>
              <a:rPr lang="en-GB" dirty="0"/>
              <a:t> to </a:t>
            </a:r>
            <a:r>
              <a:rPr lang="en-GB" u="sng" dirty="0">
                <a:hlinkClick r:id="rId10"/>
              </a:rPr>
              <a:t>Philips</a:t>
            </a:r>
            <a:r>
              <a:rPr lang="en-GB" dirty="0"/>
              <a:t>, on </a:t>
            </a:r>
            <a:r>
              <a:rPr lang="en-GB" u="sng" dirty="0">
                <a:hlinkClick r:id="rId11"/>
              </a:rPr>
              <a:t>Perrault</a:t>
            </a:r>
            <a:r>
              <a:rPr lang="en-GB" dirty="0"/>
              <a:t>. </a:t>
            </a:r>
            <a:r>
              <a:rPr lang="en-GB" u="sng" dirty="0">
                <a:hlinkClick r:id="rId12"/>
              </a:rPr>
              <a:t>C</a:t>
            </a:r>
            <a:r>
              <a:rPr lang="en-GB" u="sng" baseline="30000" dirty="0">
                <a:hlinkClick r:id="rId12"/>
              </a:rPr>
              <a:t>t</a:t>
            </a:r>
            <a:r>
              <a:rPr lang="en-GB" u="sng" dirty="0">
                <a:hlinkClick r:id="rId12"/>
              </a:rPr>
              <a:t> Pool</a:t>
            </a:r>
            <a:r>
              <a:rPr lang="en-GB" dirty="0"/>
              <a:t> &amp; </a:t>
            </a:r>
            <a:r>
              <a:rPr lang="en-GB" u="sng" dirty="0">
                <a:hlinkClick r:id="rId13"/>
              </a:rPr>
              <a:t>miss Walsh</a:t>
            </a:r>
            <a:r>
              <a:rPr lang="en-GB" dirty="0"/>
              <a:t> call: </a:t>
            </a:r>
            <a:r>
              <a:rPr lang="en-GB" dirty="0" err="1"/>
              <a:t>Truchsess</a:t>
            </a:r>
            <a:r>
              <a:rPr lang="en-GB" dirty="0"/>
              <a:t> Gallery, w. </a:t>
            </a:r>
            <a:r>
              <a:rPr lang="en-GB" u="sng" dirty="0" err="1">
                <a:hlinkClick r:id="rId14"/>
              </a:rPr>
              <a:t>Loffts</a:t>
            </a:r>
            <a:r>
              <a:rPr lang="en-GB" dirty="0"/>
              <a:t> &amp; </a:t>
            </a:r>
            <a:r>
              <a:rPr lang="en-GB" u="sng" dirty="0">
                <a:hlinkClick r:id="rId15"/>
              </a:rPr>
              <a:t>M J</a:t>
            </a:r>
            <a:r>
              <a:rPr lang="en-GB" u="sng" baseline="30000" dirty="0">
                <a:hlinkClick r:id="rId16"/>
              </a:rPr>
              <a:t>e</a:t>
            </a:r>
            <a:r>
              <a:rPr lang="en-GB" dirty="0"/>
              <a:t>: call on </a:t>
            </a:r>
            <a:r>
              <a:rPr lang="en-GB" u="sng" dirty="0">
                <a:hlinkClick r:id="rId17"/>
              </a:rPr>
              <a:t>Foulkes</a:t>
            </a:r>
            <a:r>
              <a:rPr lang="en-GB" dirty="0"/>
              <a:t> &amp; </a:t>
            </a:r>
            <a:r>
              <a:rPr lang="en-GB" u="sng" dirty="0">
                <a:hlinkClick r:id="rId5"/>
              </a:rPr>
              <a:t>Kemble</a:t>
            </a:r>
            <a:r>
              <a:rPr lang="en-GB" dirty="0"/>
              <a:t>: sup at </a:t>
            </a:r>
            <a:r>
              <a:rPr lang="en-GB" u="sng" dirty="0">
                <a:hlinkClick r:id="rId7"/>
              </a:rPr>
              <a:t>Jo G's</a:t>
            </a:r>
            <a:r>
              <a:rPr lang="en-GB" dirty="0"/>
              <a:t>, w. </a:t>
            </a:r>
            <a:r>
              <a:rPr lang="en-GB" u="sng" dirty="0">
                <a:hlinkClick r:id="rId6"/>
              </a:rPr>
              <a:t>M</a:t>
            </a:r>
            <a:r>
              <a:rPr lang="en-GB" dirty="0"/>
              <a:t>. meet </a:t>
            </a:r>
            <a:r>
              <a:rPr lang="en-GB" u="sng" dirty="0">
                <a:hlinkClick r:id="rId18"/>
              </a:rPr>
              <a:t>H Rowan</a:t>
            </a:r>
            <a:r>
              <a:rPr lang="en-GB" dirty="0"/>
              <a:t> &amp; </a:t>
            </a:r>
            <a:r>
              <a:rPr lang="en-GB" u="sng" dirty="0">
                <a:hlinkClick r:id="rId19"/>
              </a:rPr>
              <a:t>Castle Brown</a:t>
            </a:r>
            <a:r>
              <a:rPr lang="en-GB" dirty="0"/>
              <a:t>.</a:t>
            </a:r>
          </a:p>
          <a:p>
            <a:r>
              <a:rPr lang="en-GB" u="sng" dirty="0">
                <a:hlinkClick r:id="rId20"/>
              </a:rPr>
              <a:t>23. </a:t>
            </a:r>
            <a:r>
              <a:rPr lang="en-GB" u="sng" dirty="0" err="1">
                <a:hlinkClick r:id="rId20"/>
              </a:rPr>
              <a:t>Th.</a:t>
            </a:r>
            <a:r>
              <a:rPr lang="en-GB" dirty="0" err="1"/>
              <a:t>Coach</a:t>
            </a:r>
            <a:r>
              <a:rPr lang="en-GB" dirty="0"/>
              <a:t>, Golden Cross, C </a:t>
            </a:r>
            <a:r>
              <a:rPr lang="en-GB" dirty="0" err="1"/>
              <a:t>C</a:t>
            </a:r>
            <a:r>
              <a:rPr lang="en-GB" dirty="0"/>
              <a:t>, w. </a:t>
            </a:r>
            <a:r>
              <a:rPr lang="en-GB" u="sng" dirty="0">
                <a:hlinkClick r:id="rId7"/>
              </a:rPr>
              <a:t>Jo G</a:t>
            </a:r>
            <a:r>
              <a:rPr lang="en-GB" dirty="0"/>
              <a:t>: breakfast at </a:t>
            </a:r>
            <a:r>
              <a:rPr lang="en-GB" dirty="0" err="1"/>
              <a:t>Godstone</a:t>
            </a:r>
            <a:r>
              <a:rPr lang="en-GB" dirty="0"/>
              <a:t>: dine at Lewes, Bear: call on </a:t>
            </a:r>
            <a:r>
              <a:rPr lang="en-GB" u="sng" dirty="0" err="1">
                <a:hlinkClick r:id="rId21"/>
              </a:rPr>
              <a:t>West</a:t>
            </a:r>
            <a:r>
              <a:rPr lang="en-GB" baseline="30000" dirty="0" err="1"/>
              <a:t>n</a:t>
            </a:r>
            <a:r>
              <a:rPr lang="en-GB" dirty="0"/>
              <a:t>: Coffee house; note to </a:t>
            </a:r>
            <a:r>
              <a:rPr lang="en-GB" u="sng" dirty="0">
                <a:hlinkClick r:id="rId21"/>
              </a:rPr>
              <a:t>West</a:t>
            </a:r>
            <a:r>
              <a:rPr lang="en-GB" dirty="0"/>
              <a:t>: write to </a:t>
            </a:r>
            <a:r>
              <a:rPr lang="en-GB" u="sng" dirty="0">
                <a:hlinkClick r:id="rId15"/>
              </a:rPr>
              <a:t>M J</a:t>
            </a:r>
            <a:r>
              <a:rPr lang="en-GB" dirty="0"/>
              <a:t>: sleep.[Not in London]</a:t>
            </a:r>
          </a:p>
          <a:p>
            <a:r>
              <a:rPr lang="en-GB" u="sng" dirty="0">
                <a:hlinkClick r:id="rId22"/>
              </a:rPr>
              <a:t>24. </a:t>
            </a:r>
            <a:r>
              <a:rPr lang="en-GB" u="sng" dirty="0" err="1">
                <a:hlinkClick r:id="rId22"/>
              </a:rPr>
              <a:t>F.</a:t>
            </a:r>
            <a:r>
              <a:rPr lang="en-GB" dirty="0" err="1"/>
              <a:t>Barracks</a:t>
            </a:r>
            <a:r>
              <a:rPr lang="en-GB" dirty="0"/>
              <a:t>, </a:t>
            </a:r>
            <a:r>
              <a:rPr lang="en-GB" dirty="0" err="1"/>
              <a:t>Malling</a:t>
            </a:r>
            <a:r>
              <a:rPr lang="en-GB" dirty="0"/>
              <a:t> Hill, &amp; Castle: enquiries, Post Office, &amp;</a:t>
            </a:r>
            <a:r>
              <a:rPr lang="en-GB" dirty="0" err="1"/>
              <a:t>c</a:t>
            </a:r>
            <a:r>
              <a:rPr lang="en-GB" u="sng" baseline="30000" dirty="0" err="1">
                <a:hlinkClick r:id="rId23"/>
              </a:rPr>
              <a:t>e</a:t>
            </a:r>
            <a:r>
              <a:rPr lang="en-GB" dirty="0"/>
              <a:t>: call on </a:t>
            </a:r>
            <a:r>
              <a:rPr lang="en-GB" u="sng" dirty="0" err="1">
                <a:hlinkClick r:id="rId21"/>
              </a:rPr>
              <a:t>West</a:t>
            </a:r>
            <a:r>
              <a:rPr lang="en-GB" baseline="30000" dirty="0" err="1"/>
              <a:t>n</a:t>
            </a:r>
            <a:r>
              <a:rPr lang="en-GB" dirty="0"/>
              <a:t>: note from </a:t>
            </a:r>
            <a:r>
              <a:rPr lang="en-GB" u="sng" dirty="0">
                <a:hlinkClick r:id="rId24"/>
              </a:rPr>
              <a:t>d</a:t>
            </a:r>
            <a:r>
              <a:rPr lang="en-GB" u="sng" baseline="30000" dirty="0">
                <a:hlinkClick r:id="rId24"/>
              </a:rPr>
              <a:t>o</a:t>
            </a:r>
            <a:r>
              <a:rPr lang="en-GB" dirty="0"/>
              <a:t>: write to </a:t>
            </a:r>
            <a:r>
              <a:rPr lang="en-GB" u="sng" dirty="0">
                <a:hlinkClick r:id="rId24"/>
              </a:rPr>
              <a:t>d</a:t>
            </a:r>
            <a:r>
              <a:rPr lang="en-GB" u="sng" baseline="30000" dirty="0">
                <a:hlinkClick r:id="rId24"/>
              </a:rPr>
              <a:t>o</a:t>
            </a:r>
            <a:r>
              <a:rPr lang="en-GB" dirty="0"/>
              <a:t>, &amp; </a:t>
            </a:r>
            <a:r>
              <a:rPr lang="en-GB" u="sng" dirty="0">
                <a:hlinkClick r:id="rId15"/>
              </a:rPr>
              <a:t>M J</a:t>
            </a:r>
            <a:r>
              <a:rPr lang="en-GB" dirty="0"/>
              <a:t>.[Not in London]</a:t>
            </a:r>
          </a:p>
          <a:p>
            <a:r>
              <a:rPr lang="en-GB" u="sng" dirty="0">
                <a:hlinkClick r:id="rId25"/>
              </a:rPr>
              <a:t>25. </a:t>
            </a:r>
            <a:r>
              <a:rPr lang="en-GB" u="sng" dirty="0" err="1">
                <a:hlinkClick r:id="rId25"/>
              </a:rPr>
              <a:t>Sa.</a:t>
            </a:r>
            <a:r>
              <a:rPr lang="en-GB" dirty="0" err="1"/>
              <a:t>Call</a:t>
            </a:r>
            <a:r>
              <a:rPr lang="en-GB" dirty="0"/>
              <a:t> on </a:t>
            </a:r>
            <a:r>
              <a:rPr lang="en-GB" u="sng" dirty="0">
                <a:hlinkClick r:id="rId26"/>
              </a:rPr>
              <a:t>Smith</a:t>
            </a:r>
            <a:r>
              <a:rPr lang="en-GB" dirty="0"/>
              <a:t>, </a:t>
            </a:r>
            <a:r>
              <a:rPr lang="en-GB" u="sng" dirty="0">
                <a:hlinkClick r:id="rId27"/>
              </a:rPr>
              <a:t>Neale (Dallas, alias </a:t>
            </a:r>
            <a:r>
              <a:rPr lang="en-GB" u="sng" dirty="0" err="1">
                <a:hlinkClick r:id="rId27"/>
              </a:rPr>
              <a:t>Dallison</a:t>
            </a:r>
            <a:r>
              <a:rPr lang="en-GB" dirty="0"/>
              <a:t>: write to </a:t>
            </a:r>
            <a:r>
              <a:rPr lang="en-GB" u="sng" dirty="0">
                <a:hlinkClick r:id="rId28"/>
              </a:rPr>
              <a:t>Harriet</a:t>
            </a:r>
            <a:r>
              <a:rPr lang="en-GB" dirty="0"/>
              <a:t>) &amp; </a:t>
            </a:r>
            <a:r>
              <a:rPr lang="en-GB" u="sng" dirty="0">
                <a:hlinkClick r:id="rId29"/>
              </a:rPr>
              <a:t>Hooper</a:t>
            </a:r>
            <a:r>
              <a:rPr lang="en-GB" dirty="0"/>
              <a:t>: walk to Brighton; dine at White Horse; adv. </a:t>
            </a:r>
            <a:r>
              <a:rPr lang="en-GB" u="sng" dirty="0" err="1">
                <a:hlinkClick r:id="rId30"/>
              </a:rPr>
              <a:t>Spiring</a:t>
            </a:r>
            <a:r>
              <a:rPr lang="en-GB" dirty="0"/>
              <a:t>: </a:t>
            </a:r>
            <a:r>
              <a:rPr lang="en-GB" u="sng" dirty="0">
                <a:hlinkClick r:id="rId31"/>
              </a:rPr>
              <a:t>Neale</a:t>
            </a:r>
            <a:r>
              <a:rPr lang="en-GB" dirty="0"/>
              <a:t> calls: sleep at Lewes. Letter from </a:t>
            </a:r>
            <a:r>
              <a:rPr lang="en-GB" u="sng" dirty="0">
                <a:hlinkClick r:id="rId21"/>
              </a:rPr>
              <a:t>West</a:t>
            </a:r>
            <a:r>
              <a:rPr lang="en-GB" dirty="0"/>
              <a:t>.[Not in London]</a:t>
            </a:r>
          </a:p>
          <a:p>
            <a:r>
              <a:rPr lang="en-GB" u="sng" dirty="0">
                <a:hlinkClick r:id="rId32"/>
              </a:rPr>
              <a:t>Feb. 26. </a:t>
            </a:r>
            <a:r>
              <a:rPr lang="en-GB" u="sng" dirty="0" err="1">
                <a:hlinkClick r:id="rId32"/>
              </a:rPr>
              <a:t>Su.</a:t>
            </a:r>
            <a:r>
              <a:rPr lang="en-GB" dirty="0" err="1"/>
              <a:t>Call</a:t>
            </a:r>
            <a:r>
              <a:rPr lang="en-GB" dirty="0"/>
              <a:t> on </a:t>
            </a:r>
            <a:r>
              <a:rPr lang="en-GB" u="sng" dirty="0">
                <a:hlinkClick r:id="rId33"/>
              </a:rPr>
              <a:t>Langridge</a:t>
            </a:r>
            <a:r>
              <a:rPr lang="en-GB" dirty="0"/>
              <a:t>: letter to </a:t>
            </a:r>
            <a:r>
              <a:rPr lang="en-GB" u="sng" dirty="0" err="1">
                <a:hlinkClick r:id="rId28"/>
              </a:rPr>
              <a:t>Ht</a:t>
            </a:r>
            <a:r>
              <a:rPr lang="en-GB" dirty="0"/>
              <a:t>, sent delivered by </a:t>
            </a:r>
            <a:r>
              <a:rPr lang="en-GB" u="sng" dirty="0">
                <a:hlinkClick r:id="rId34"/>
              </a:rPr>
              <a:t>the maid</a:t>
            </a:r>
            <a:r>
              <a:rPr lang="en-GB" dirty="0"/>
              <a:t>: </a:t>
            </a:r>
            <a:r>
              <a:rPr lang="en-GB" u="sng" dirty="0">
                <a:hlinkClick r:id="rId35"/>
              </a:rPr>
              <a:t>Steel, baker</a:t>
            </a:r>
            <a:r>
              <a:rPr lang="en-GB" dirty="0"/>
              <a:t>, calls: call on </a:t>
            </a:r>
            <a:r>
              <a:rPr lang="en-GB" u="sng" dirty="0">
                <a:hlinkClick r:id="rId35"/>
              </a:rPr>
              <a:t>Steel</a:t>
            </a:r>
            <a:r>
              <a:rPr lang="en-GB" dirty="0"/>
              <a:t> &amp; </a:t>
            </a:r>
            <a:r>
              <a:rPr lang="en-GB" u="sng" dirty="0" err="1">
                <a:hlinkClick r:id="rId36"/>
              </a:rPr>
              <a:t>mrs</a:t>
            </a:r>
            <a:r>
              <a:rPr lang="en-GB" u="sng" dirty="0">
                <a:hlinkClick r:id="rId36"/>
              </a:rPr>
              <a:t> Neal</a:t>
            </a:r>
            <a:r>
              <a:rPr lang="en-GB" dirty="0"/>
              <a:t>: </a:t>
            </a:r>
            <a:r>
              <a:rPr lang="en-GB" u="sng" dirty="0">
                <a:hlinkClick r:id="rId33"/>
              </a:rPr>
              <a:t>Langridge</a:t>
            </a:r>
            <a:r>
              <a:rPr lang="en-GB" dirty="0"/>
              <a:t> writes to </a:t>
            </a:r>
            <a:r>
              <a:rPr lang="en-GB" u="sng" dirty="0">
                <a:hlinkClick r:id="rId21"/>
              </a:rPr>
              <a:t>West</a:t>
            </a:r>
            <a:r>
              <a:rPr lang="en-GB" dirty="0"/>
              <a:t>: write to </a:t>
            </a:r>
            <a:r>
              <a:rPr lang="en-GB" u="sng" dirty="0">
                <a:hlinkClick r:id="rId15"/>
              </a:rPr>
              <a:t>M J</a:t>
            </a:r>
            <a:r>
              <a:rPr lang="en-GB" dirty="0"/>
              <a:t>. Letter from </a:t>
            </a:r>
            <a:r>
              <a:rPr lang="en-GB" u="sng" dirty="0">
                <a:hlinkClick r:id="rId21"/>
              </a:rPr>
              <a:t>West</a:t>
            </a:r>
            <a:r>
              <a:rPr lang="en-GB" dirty="0"/>
              <a:t>.[Not in London]</a:t>
            </a:r>
          </a:p>
          <a:p>
            <a:r>
              <a:rPr lang="en-GB" u="sng" dirty="0">
                <a:hlinkClick r:id="rId37"/>
              </a:rPr>
              <a:t>27. </a:t>
            </a:r>
            <a:r>
              <a:rPr lang="en-GB" u="sng" dirty="0" err="1">
                <a:hlinkClick r:id="rId37"/>
              </a:rPr>
              <a:t>M.</a:t>
            </a:r>
            <a:r>
              <a:rPr lang="en-GB" dirty="0" err="1"/>
              <a:t>Call</a:t>
            </a:r>
            <a:r>
              <a:rPr lang="en-GB" dirty="0"/>
              <a:t> on </a:t>
            </a:r>
            <a:r>
              <a:rPr lang="en-GB" u="sng" dirty="0" err="1">
                <a:hlinkClick r:id="rId35"/>
              </a:rPr>
              <a:t>mrs</a:t>
            </a:r>
            <a:r>
              <a:rPr lang="en-GB" u="sng" dirty="0">
                <a:hlinkClick r:id="rId35"/>
              </a:rPr>
              <a:t> Steel</a:t>
            </a:r>
            <a:r>
              <a:rPr lang="en-GB" dirty="0"/>
              <a:t>, </a:t>
            </a:r>
            <a:r>
              <a:rPr lang="en-GB" u="sng" dirty="0" err="1">
                <a:hlinkClick r:id="rId38"/>
              </a:rPr>
              <a:t>Alfeck</a:t>
            </a:r>
            <a:r>
              <a:rPr lang="en-GB" baseline="30000" dirty="0" err="1"/>
              <a:t>na</a:t>
            </a:r>
            <a:r>
              <a:rPr lang="en-GB" dirty="0"/>
              <a:t>, </a:t>
            </a:r>
            <a:r>
              <a:rPr lang="en-GB" u="sng" dirty="0">
                <a:hlinkClick r:id="rId39"/>
              </a:rPr>
              <a:t>Neal</a:t>
            </a:r>
            <a:r>
              <a:rPr lang="en-GB" dirty="0"/>
              <a:t>, </a:t>
            </a:r>
            <a:r>
              <a:rPr lang="en-GB" u="sng" dirty="0">
                <a:hlinkClick r:id="rId33"/>
              </a:rPr>
              <a:t>Langridge</a:t>
            </a:r>
            <a:r>
              <a:rPr lang="en-GB" dirty="0"/>
              <a:t> (adv. </a:t>
            </a:r>
            <a:r>
              <a:rPr lang="en-GB" u="sng" dirty="0" err="1">
                <a:hlinkClick r:id="rId40"/>
              </a:rPr>
              <a:t>Kell</a:t>
            </a:r>
            <a:r>
              <a:rPr lang="en-GB" dirty="0"/>
              <a:t>), </a:t>
            </a:r>
            <a:r>
              <a:rPr lang="en-GB" u="sng" dirty="0" err="1">
                <a:hlinkClick r:id="rId41"/>
              </a:rPr>
              <a:t>Wolger</a:t>
            </a:r>
            <a:r>
              <a:rPr lang="en-GB" u="sng" dirty="0">
                <a:hlinkClick r:id="rId41"/>
              </a:rPr>
              <a:t>, constable</a:t>
            </a:r>
            <a:r>
              <a:rPr lang="en-GB" dirty="0"/>
              <a:t>, </a:t>
            </a:r>
            <a:r>
              <a:rPr lang="en-GB" u="sng" dirty="0">
                <a:hlinkClick r:id="rId42"/>
              </a:rPr>
              <a:t>col. Wall</a:t>
            </a:r>
            <a:r>
              <a:rPr lang="en-GB" dirty="0"/>
              <a:t> &amp; </a:t>
            </a:r>
            <a:r>
              <a:rPr lang="en-GB" u="sng" dirty="0">
                <a:hlinkClick r:id="rId43"/>
              </a:rPr>
              <a:t>lord Craven</a:t>
            </a:r>
            <a:r>
              <a:rPr lang="en-GB" dirty="0"/>
              <a:t>; adv. </a:t>
            </a:r>
            <a:r>
              <a:rPr lang="en-GB" u="sng" dirty="0">
                <a:hlinkClick r:id="rId21"/>
              </a:rPr>
              <a:t>West</a:t>
            </a:r>
            <a:r>
              <a:rPr lang="en-GB" dirty="0"/>
              <a:t>: adieux, </a:t>
            </a:r>
            <a:r>
              <a:rPr lang="en-GB" u="sng" dirty="0">
                <a:hlinkClick r:id="rId39"/>
              </a:rPr>
              <a:t>Neal</a:t>
            </a:r>
            <a:r>
              <a:rPr lang="en-GB" dirty="0"/>
              <a:t> &amp; </a:t>
            </a:r>
            <a:r>
              <a:rPr lang="en-GB" u="sng" dirty="0">
                <a:hlinkClick r:id="rId33"/>
              </a:rPr>
              <a:t>Langridge</a:t>
            </a:r>
            <a:r>
              <a:rPr lang="en-GB" dirty="0"/>
              <a:t>: dine at White Horse, Brighton; adv. </a:t>
            </a:r>
            <a:r>
              <a:rPr lang="en-GB" u="sng" dirty="0" err="1">
                <a:hlinkClick r:id="rId30"/>
              </a:rPr>
              <a:t>Spiring</a:t>
            </a:r>
            <a:r>
              <a:rPr lang="en-GB" dirty="0"/>
              <a:t>: write to </a:t>
            </a:r>
            <a:r>
              <a:rPr lang="en-GB" u="sng" dirty="0">
                <a:hlinkClick r:id="rId15"/>
              </a:rPr>
              <a:t>M J</a:t>
            </a:r>
            <a:r>
              <a:rPr lang="en-GB" dirty="0"/>
              <a:t> &amp; </a:t>
            </a:r>
            <a:r>
              <a:rPr lang="en-GB" u="sng" dirty="0">
                <a:hlinkClick r:id="rId35"/>
              </a:rPr>
              <a:t>Steel</a:t>
            </a:r>
            <a:r>
              <a:rPr lang="en-GB" dirty="0"/>
              <a:t>.[Not in London]</a:t>
            </a:r>
          </a:p>
          <a:p>
            <a:r>
              <a:rPr lang="en-GB" u="sng" dirty="0">
                <a:hlinkClick r:id="rId44"/>
              </a:rPr>
              <a:t>28. </a:t>
            </a:r>
            <a:r>
              <a:rPr lang="en-GB" u="sng" dirty="0" err="1">
                <a:hlinkClick r:id="rId44"/>
              </a:rPr>
              <a:t>Tu.</a:t>
            </a:r>
            <a:r>
              <a:rPr lang="en-GB" dirty="0" err="1"/>
              <a:t>Coach</a:t>
            </a:r>
            <a:r>
              <a:rPr lang="en-GB" dirty="0"/>
              <a:t>, w. </a:t>
            </a:r>
            <a:r>
              <a:rPr lang="en-GB" u="sng" dirty="0">
                <a:hlinkClick r:id="rId45"/>
              </a:rPr>
              <a:t>rev. Hudson</a:t>
            </a:r>
            <a:r>
              <a:rPr lang="en-GB" dirty="0"/>
              <a:t>, </a:t>
            </a:r>
            <a:r>
              <a:rPr lang="en-GB" u="sng" dirty="0">
                <a:hlinkClick r:id="rId46"/>
              </a:rPr>
              <a:t>Tomlins</a:t>
            </a:r>
            <a:r>
              <a:rPr lang="en-GB" dirty="0"/>
              <a:t> &amp; </a:t>
            </a:r>
            <a:r>
              <a:rPr lang="en-GB" u="sng" dirty="0">
                <a:hlinkClick r:id="rId47"/>
              </a:rPr>
              <a:t>Day</a:t>
            </a:r>
            <a:r>
              <a:rPr lang="en-GB" dirty="0"/>
              <a:t>: breakfast at </a:t>
            </a:r>
            <a:r>
              <a:rPr lang="en-GB" dirty="0" err="1"/>
              <a:t>Cuckfield</a:t>
            </a:r>
            <a:r>
              <a:rPr lang="en-GB" dirty="0"/>
              <a:t>: dine at Somers Town; adv. </a:t>
            </a:r>
            <a:r>
              <a:rPr lang="en-GB" u="sng" dirty="0">
                <a:hlinkClick r:id="rId6"/>
              </a:rPr>
              <a:t>M</a:t>
            </a:r>
            <a:r>
              <a:rPr lang="en-GB" dirty="0"/>
              <a:t>: call on </a:t>
            </a:r>
            <a:r>
              <a:rPr lang="en-GB" u="sng" dirty="0">
                <a:hlinkClick r:id="rId48"/>
              </a:rPr>
              <a:t>Wordsworth</a:t>
            </a:r>
            <a:r>
              <a:rPr lang="en-GB" dirty="0"/>
              <a:t>, w. </a:t>
            </a:r>
            <a:r>
              <a:rPr lang="en-GB" u="sng" dirty="0">
                <a:hlinkClick r:id="rId7"/>
              </a:rPr>
              <a:t>Jo G</a:t>
            </a:r>
            <a:endParaRPr lang="en-GB" u="sng" dirty="0"/>
          </a:p>
          <a:p>
            <a:r>
              <a:rPr lang="en-GB" u="sng" dirty="0">
                <a:hlinkClick r:id="rId49"/>
              </a:rPr>
              <a:t>29. </a:t>
            </a:r>
            <a:r>
              <a:rPr lang="en-GB" u="sng" dirty="0" err="1">
                <a:hlinkClick r:id="rId49"/>
              </a:rPr>
              <a:t>W.</a:t>
            </a:r>
            <a:r>
              <a:rPr lang="en-GB" dirty="0" err="1"/>
              <a:t>Call</a:t>
            </a:r>
            <a:r>
              <a:rPr lang="en-GB" dirty="0"/>
              <a:t> on </a:t>
            </a:r>
            <a:r>
              <a:rPr lang="en-GB" u="sng" dirty="0">
                <a:hlinkClick r:id="rId48"/>
              </a:rPr>
              <a:t>R Wordsworth</a:t>
            </a:r>
            <a:r>
              <a:rPr lang="en-GB" dirty="0"/>
              <a:t>, </a:t>
            </a:r>
            <a:r>
              <a:rPr lang="en-GB" u="sng" dirty="0">
                <a:hlinkClick r:id="rId50"/>
              </a:rPr>
              <a:t>R </a:t>
            </a:r>
            <a:r>
              <a:rPr lang="en-GB" u="sng" dirty="0" err="1">
                <a:hlinkClick r:id="rId50"/>
              </a:rPr>
              <a:t>Taylor</a:t>
            </a:r>
            <a:r>
              <a:rPr lang="en-GB" baseline="30000" dirty="0" err="1"/>
              <a:t>n</a:t>
            </a:r>
            <a:r>
              <a:rPr lang="en-GB" dirty="0"/>
              <a:t> &amp; </a:t>
            </a:r>
            <a:r>
              <a:rPr lang="en-GB" u="sng" dirty="0" err="1">
                <a:hlinkClick r:id="rId51"/>
              </a:rPr>
              <a:t>Lofft</a:t>
            </a:r>
            <a:r>
              <a:rPr lang="en-GB" baseline="30000" dirty="0" err="1"/>
              <a:t>n</a:t>
            </a:r>
            <a:r>
              <a:rPr lang="en-GB" dirty="0"/>
              <a:t>: meet </a:t>
            </a:r>
            <a:r>
              <a:rPr lang="en-GB" u="sng" dirty="0" err="1">
                <a:hlinkClick r:id="rId52"/>
              </a:rPr>
              <a:t>Damiani</a:t>
            </a:r>
            <a:r>
              <a:rPr lang="en-GB" dirty="0"/>
              <a:t>: affidavit, bef. </a:t>
            </a:r>
            <a:r>
              <a:rPr lang="en-GB" u="sng" dirty="0">
                <a:hlinkClick r:id="rId53"/>
              </a:rPr>
              <a:t>judge </a:t>
            </a:r>
            <a:r>
              <a:rPr lang="en-GB" u="sng" dirty="0" err="1">
                <a:hlinkClick r:id="rId53"/>
              </a:rPr>
              <a:t>Grose</a:t>
            </a:r>
            <a:r>
              <a:rPr lang="en-GB" u="sng" baseline="30000" dirty="0" err="1">
                <a:hlinkClick r:id="rId54"/>
              </a:rPr>
              <a:t>e</a:t>
            </a:r>
            <a:r>
              <a:rPr lang="en-GB" dirty="0"/>
              <a:t>: call, w. </a:t>
            </a:r>
            <a:r>
              <a:rPr lang="en-GB" u="sng" dirty="0">
                <a:hlinkClick r:id="rId15"/>
              </a:rPr>
              <a:t>M J</a:t>
            </a:r>
            <a:r>
              <a:rPr lang="en-GB" dirty="0"/>
              <a:t>, on </a:t>
            </a:r>
            <a:r>
              <a:rPr lang="en-GB" u="sng" dirty="0">
                <a:hlinkClick r:id="rId55"/>
              </a:rPr>
              <a:t>L </a:t>
            </a:r>
            <a:r>
              <a:rPr lang="en-GB" u="sng" dirty="0" err="1">
                <a:hlinkClick r:id="rId55"/>
              </a:rPr>
              <a:t>Ht</a:t>
            </a:r>
            <a:r>
              <a:rPr lang="en-GB" dirty="0"/>
              <a:t> &amp; </a:t>
            </a:r>
            <a:r>
              <a:rPr lang="en-GB" u="sng" dirty="0">
                <a:hlinkClick r:id="rId56"/>
              </a:rPr>
              <a:t>E </a:t>
            </a:r>
            <a:r>
              <a:rPr lang="en-GB" u="sng" dirty="0" err="1">
                <a:hlinkClick r:id="rId56"/>
              </a:rPr>
              <a:t>Fk</a:t>
            </a:r>
            <a:endParaRPr lang="en-GB" u="sng" dirty="0"/>
          </a:p>
          <a:p>
            <a:r>
              <a:rPr lang="en-GB" u="sng" dirty="0">
                <a:hlinkClick r:id="rId57"/>
              </a:rPr>
              <a:t>………</a:t>
            </a:r>
          </a:p>
          <a:p>
            <a:r>
              <a:rPr lang="en-GB" u="sng" dirty="0">
                <a:hlinkClick r:id="rId57"/>
              </a:rPr>
              <a:t>3. </a:t>
            </a:r>
            <a:r>
              <a:rPr lang="en-GB" u="sng" dirty="0" err="1">
                <a:hlinkClick r:id="rId57"/>
              </a:rPr>
              <a:t>Sa.</a:t>
            </a:r>
            <a:r>
              <a:rPr lang="en-GB" dirty="0" err="1"/>
              <a:t>Write</a:t>
            </a:r>
            <a:r>
              <a:rPr lang="en-GB" dirty="0"/>
              <a:t> to </a:t>
            </a:r>
            <a:r>
              <a:rPr lang="en-GB" u="sng" dirty="0">
                <a:hlinkClick r:id="rId5"/>
              </a:rPr>
              <a:t>Kemble</a:t>
            </a:r>
            <a:r>
              <a:rPr lang="en-GB" dirty="0"/>
              <a:t> &amp; </a:t>
            </a:r>
            <a:r>
              <a:rPr lang="en-GB" u="sng" dirty="0">
                <a:hlinkClick r:id="rId58"/>
              </a:rPr>
              <a:t>Dallas</a:t>
            </a:r>
            <a:r>
              <a:rPr lang="en-GB" dirty="0"/>
              <a:t>. Letters (to </a:t>
            </a:r>
            <a:r>
              <a:rPr lang="en-GB" u="sng" dirty="0">
                <a:hlinkClick r:id="rId7"/>
              </a:rPr>
              <a:t>Jo G</a:t>
            </a:r>
            <a:r>
              <a:rPr lang="en-GB" dirty="0"/>
              <a:t>) </a:t>
            </a:r>
            <a:r>
              <a:rPr lang="en-GB" dirty="0" err="1"/>
              <a:t>fm</a:t>
            </a:r>
            <a:r>
              <a:rPr lang="en-GB" dirty="0"/>
              <a:t> </a:t>
            </a:r>
            <a:r>
              <a:rPr lang="en-GB" u="sng" dirty="0">
                <a:hlinkClick r:id="rId21"/>
              </a:rPr>
              <a:t>West</a:t>
            </a:r>
            <a:r>
              <a:rPr lang="en-GB" dirty="0"/>
              <a:t> &amp; </a:t>
            </a:r>
            <a:r>
              <a:rPr lang="en-GB" u="sng" dirty="0" err="1">
                <a:hlinkClick r:id="rId28"/>
              </a:rPr>
              <a:t>Harriet</a:t>
            </a:r>
            <a:r>
              <a:rPr lang="en-GB" u="sng" baseline="30000" dirty="0" err="1">
                <a:hlinkClick r:id="rId59"/>
              </a:rPr>
              <a:t>e</a:t>
            </a:r>
            <a:r>
              <a:rPr lang="en-GB" dirty="0"/>
              <a:t>. </a:t>
            </a:r>
            <a:r>
              <a:rPr lang="en-GB" u="sng" dirty="0">
                <a:hlinkClick r:id="rId7"/>
              </a:rPr>
              <a:t>Jo G</a:t>
            </a:r>
            <a:r>
              <a:rPr lang="en-GB" dirty="0"/>
              <a:t> &amp; </a:t>
            </a:r>
            <a:r>
              <a:rPr lang="en-GB" u="sng" dirty="0">
                <a:hlinkClick r:id="rId26"/>
              </a:rPr>
              <a:t>Smith</a:t>
            </a:r>
            <a:r>
              <a:rPr lang="en-GB" dirty="0"/>
              <a:t> call: call on </a:t>
            </a:r>
            <a:r>
              <a:rPr lang="en-GB" u="sng" dirty="0">
                <a:hlinkClick r:id="rId48"/>
              </a:rPr>
              <a:t>Wordsworth</a:t>
            </a:r>
            <a:r>
              <a:rPr lang="en-GB" dirty="0"/>
              <a:t>, &amp; </a:t>
            </a:r>
            <a:r>
              <a:rPr lang="en-GB" u="sng" dirty="0" err="1">
                <a:hlinkClick r:id="rId60"/>
              </a:rPr>
              <a:t>Goodyer</a:t>
            </a:r>
            <a:r>
              <a:rPr lang="en-GB" u="sng" dirty="0">
                <a:hlinkClick r:id="rId60"/>
              </a:rPr>
              <a:t>, sexton</a:t>
            </a:r>
            <a:r>
              <a:rPr lang="en-GB" dirty="0"/>
              <a:t>, Chelsea: dine at </a:t>
            </a:r>
            <a:r>
              <a:rPr lang="en-GB" u="sng" dirty="0">
                <a:hlinkClick r:id="rId61"/>
              </a:rPr>
              <a:t>H Rowan's</a:t>
            </a:r>
            <a:r>
              <a:rPr lang="en-GB" dirty="0"/>
              <a:t>: call on </a:t>
            </a:r>
            <a:r>
              <a:rPr lang="en-GB" u="sng" dirty="0" err="1">
                <a:hlinkClick r:id="rId62"/>
              </a:rPr>
              <a:t>Carlisle</a:t>
            </a:r>
            <a:r>
              <a:rPr lang="en-GB" baseline="30000" dirty="0" err="1"/>
              <a:t>n</a:t>
            </a:r>
            <a:r>
              <a:rPr lang="en-GB" dirty="0"/>
              <a:t>. Letters </a:t>
            </a:r>
            <a:r>
              <a:rPr lang="en-GB" dirty="0" err="1"/>
              <a:t>fm</a:t>
            </a:r>
            <a:r>
              <a:rPr lang="en-GB" dirty="0"/>
              <a:t> </a:t>
            </a:r>
            <a:r>
              <a:rPr lang="en-GB" u="sng" dirty="0">
                <a:hlinkClick r:id="rId5"/>
              </a:rPr>
              <a:t>Kemble</a:t>
            </a:r>
            <a:r>
              <a:rPr lang="en-GB" dirty="0"/>
              <a:t> &amp; </a:t>
            </a:r>
            <a:r>
              <a:rPr lang="en-GB" u="sng" dirty="0">
                <a:hlinkClick r:id="rId63"/>
              </a:rPr>
              <a:t>Coleridge</a:t>
            </a:r>
            <a:r>
              <a:rPr lang="en-GB" dirty="0"/>
              <a:t>.</a:t>
            </a:r>
          </a:p>
          <a:p>
            <a:r>
              <a:rPr lang="en-GB" u="sng" dirty="0">
                <a:hlinkClick r:id="rId64"/>
              </a:rPr>
              <a:t>Mar. 4. </a:t>
            </a:r>
            <a:r>
              <a:rPr lang="en-GB" u="sng" dirty="0" err="1">
                <a:hlinkClick r:id="rId64"/>
              </a:rPr>
              <a:t>Su.</a:t>
            </a:r>
            <a:r>
              <a:rPr lang="en-GB" dirty="0" err="1"/>
              <a:t>Letter</a:t>
            </a:r>
            <a:r>
              <a:rPr lang="en-GB" dirty="0"/>
              <a:t> from </a:t>
            </a:r>
            <a:r>
              <a:rPr lang="en-GB" u="sng" dirty="0">
                <a:hlinkClick r:id="rId58"/>
              </a:rPr>
              <a:t>Dallas</a:t>
            </a:r>
            <a:r>
              <a:rPr lang="en-GB" dirty="0"/>
              <a:t>. </a:t>
            </a:r>
            <a:r>
              <a:rPr lang="en-GB" u="sng" dirty="0">
                <a:hlinkClick r:id="rId26"/>
              </a:rPr>
              <a:t>Smith</a:t>
            </a:r>
            <a:r>
              <a:rPr lang="en-GB" dirty="0"/>
              <a:t> dines; adv. </a:t>
            </a:r>
            <a:r>
              <a:rPr lang="en-GB" u="sng" dirty="0">
                <a:hlinkClick r:id="rId13"/>
              </a:rPr>
              <a:t>miss Walsh</a:t>
            </a:r>
            <a:r>
              <a:rPr lang="en-GB" dirty="0"/>
              <a:t> &amp; </a:t>
            </a:r>
            <a:r>
              <a:rPr lang="en-GB" u="sng" dirty="0">
                <a:hlinkClick r:id="rId65"/>
              </a:rPr>
              <a:t>Rawlins</a:t>
            </a:r>
            <a:r>
              <a:rPr lang="en-GB" dirty="0"/>
              <a:t>. </a:t>
            </a:r>
            <a:r>
              <a:rPr lang="en-GB" dirty="0" err="1"/>
              <a:t>Cherche</a:t>
            </a:r>
            <a:r>
              <a:rPr lang="en-GB" dirty="0"/>
              <a:t> </a:t>
            </a:r>
            <a:r>
              <a:rPr lang="en-GB" u="sng" dirty="0">
                <a:hlinkClick r:id="rId66"/>
              </a:rPr>
              <a:t>mon </a:t>
            </a:r>
            <a:r>
              <a:rPr lang="en-GB" u="sng" dirty="0" err="1">
                <a:hlinkClick r:id="rId66"/>
              </a:rPr>
              <a:t>Pere</a:t>
            </a:r>
            <a:r>
              <a:rPr lang="en-GB" u="sng" baseline="30000" dirty="0" err="1">
                <a:hlinkClick r:id="rId67"/>
              </a:rPr>
              <a:t>e</a:t>
            </a:r>
            <a:r>
              <a:rPr lang="en-GB" dirty="0"/>
              <a:t>.</a:t>
            </a:r>
          </a:p>
          <a:p>
            <a:r>
              <a:rPr lang="en-GB" u="sng" dirty="0">
                <a:hlinkClick r:id="rId68"/>
              </a:rPr>
              <a:t>5. </a:t>
            </a:r>
            <a:r>
              <a:rPr lang="en-GB" u="sng" dirty="0" err="1">
                <a:hlinkClick r:id="rId68"/>
              </a:rPr>
              <a:t>M.</a:t>
            </a:r>
            <a:r>
              <a:rPr lang="en-GB" dirty="0" err="1"/>
              <a:t>Write</a:t>
            </a:r>
            <a:r>
              <a:rPr lang="en-GB" dirty="0"/>
              <a:t> to </a:t>
            </a:r>
            <a:r>
              <a:rPr lang="en-GB" u="sng" dirty="0">
                <a:hlinkClick r:id="rId58"/>
              </a:rPr>
              <a:t>Dallas</a:t>
            </a:r>
            <a:r>
              <a:rPr lang="en-GB" dirty="0"/>
              <a:t> &amp; </a:t>
            </a:r>
            <a:r>
              <a:rPr lang="en-GB" u="sng" dirty="0">
                <a:hlinkClick r:id="rId5"/>
              </a:rPr>
              <a:t>Kemble</a:t>
            </a:r>
            <a:r>
              <a:rPr lang="en-GB" dirty="0"/>
              <a:t>. </a:t>
            </a:r>
            <a:r>
              <a:rPr lang="en-GB" u="sng" dirty="0">
                <a:hlinkClick r:id="rId69"/>
              </a:rPr>
              <a:t>Petite Ville</a:t>
            </a:r>
            <a:r>
              <a:rPr lang="en-GB" dirty="0"/>
              <a:t>, &amp; </a:t>
            </a:r>
            <a:r>
              <a:rPr lang="en-GB" u="sng" dirty="0" err="1">
                <a:hlinkClick r:id="rId70"/>
              </a:rPr>
              <a:t>Udolphe</a:t>
            </a:r>
            <a:r>
              <a:rPr lang="en-GB" dirty="0"/>
              <a:t>. </a:t>
            </a:r>
            <a:r>
              <a:rPr lang="en-GB" u="sng" dirty="0">
                <a:hlinkClick r:id="rId18"/>
              </a:rPr>
              <a:t>H Rowan</a:t>
            </a:r>
            <a:r>
              <a:rPr lang="en-GB" dirty="0"/>
              <a:t> calls. </a:t>
            </a:r>
            <a:r>
              <a:rPr lang="en-GB" u="sng" dirty="0">
                <a:hlinkClick r:id="rId28"/>
              </a:rPr>
              <a:t>Harriet</a:t>
            </a:r>
            <a:r>
              <a:rPr lang="en-GB" dirty="0"/>
              <a:t> in town</a:t>
            </a:r>
          </a:p>
          <a:p>
            <a:endParaRPr lang="en-GB" u="sng" dirty="0"/>
          </a:p>
          <a:p>
            <a:endParaRPr lang="en-GB" dirty="0"/>
          </a:p>
          <a:p>
            <a:endParaRPr lang="en-GB" dirty="0"/>
          </a:p>
        </p:txBody>
      </p:sp>
    </p:spTree>
    <p:extLst>
      <p:ext uri="{BB962C8B-B14F-4D97-AF65-F5344CB8AC3E}">
        <p14:creationId xmlns:p14="http://schemas.microsoft.com/office/powerpoint/2010/main" val="2687406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714202"/>
          </a:xfrm>
        </p:spPr>
        <p:txBody>
          <a:bodyPr>
            <a:normAutofit fontScale="90000"/>
          </a:bodyPr>
          <a:lstStyle/>
          <a:p>
            <a:r>
              <a:rPr lang="en-GB" dirty="0"/>
              <a:t/>
            </a:r>
            <a:br>
              <a:rPr lang="en-GB" dirty="0"/>
            </a:br>
            <a:r>
              <a:rPr lang="en-GB" dirty="0"/>
              <a:t>Mary Wollstonecraft Shelley (1797-1851)</a:t>
            </a:r>
          </a:p>
        </p:txBody>
      </p:sp>
      <p:pic>
        <p:nvPicPr>
          <p:cNvPr id="6"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8635" y="2204864"/>
            <a:ext cx="3216935" cy="3888432"/>
          </a:xfrm>
          <a:prstGeom prst="rect">
            <a:avLst/>
          </a:prstGeom>
        </p:spPr>
      </p:pic>
      <p:pic>
        <p:nvPicPr>
          <p:cNvPr id="3" name="Picture 2"/>
          <p:cNvPicPr>
            <a:picLocks noChangeAspect="1"/>
          </p:cNvPicPr>
          <p:nvPr/>
        </p:nvPicPr>
        <p:blipFill>
          <a:blip r:embed="rId3"/>
          <a:stretch>
            <a:fillRect/>
          </a:stretch>
        </p:blipFill>
        <p:spPr>
          <a:xfrm>
            <a:off x="827584" y="1700808"/>
            <a:ext cx="2957200" cy="4676006"/>
          </a:xfrm>
          <a:prstGeom prst="rect">
            <a:avLst/>
          </a:prstGeom>
        </p:spPr>
      </p:pic>
    </p:spTree>
    <p:extLst>
      <p:ext uri="{BB962C8B-B14F-4D97-AF65-F5344CB8AC3E}">
        <p14:creationId xmlns:p14="http://schemas.microsoft.com/office/powerpoint/2010/main" val="1732998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1789</a:t>
            </a:r>
          </a:p>
        </p:txBody>
      </p:sp>
      <p:sp>
        <p:nvSpPr>
          <p:cNvPr id="3" name="Content Placeholder 2"/>
          <p:cNvSpPr>
            <a:spLocks noGrp="1"/>
          </p:cNvSpPr>
          <p:nvPr>
            <p:ph idx="1"/>
          </p:nvPr>
        </p:nvSpPr>
        <p:spPr/>
        <p:txBody>
          <a:bodyPr>
            <a:normAutofit fontScale="92500" lnSpcReduction="20000"/>
          </a:bodyPr>
          <a:lstStyle/>
          <a:p>
            <a:r>
              <a:rPr lang="en-GB" dirty="0"/>
              <a:t>Wordsworth: Bliss was it in that dawn to be alive; But to be young was very heaven..</a:t>
            </a:r>
          </a:p>
          <a:p>
            <a:r>
              <a:rPr lang="en-GB" dirty="0"/>
              <a:t>Charles James Fox: ‘How much the greatest event that has happened in the history of the world, and how much the best.’</a:t>
            </a:r>
          </a:p>
          <a:p>
            <a:r>
              <a:rPr lang="en-GB" dirty="0"/>
              <a:t>Richard Price ‘…methinks I see the ardour for liberty catching and spreading ; a general amendment beginning in human affairs; the dominion of kings changed for the dominion of laws, and the dominion of priests giving way to the dominion of reason and conscience.’</a:t>
            </a:r>
          </a:p>
          <a:p>
            <a:endParaRPr lang="en-GB" dirty="0"/>
          </a:p>
          <a:p>
            <a:endParaRPr lang="en-GB" dirty="0"/>
          </a:p>
        </p:txBody>
      </p:sp>
    </p:spTree>
    <p:extLst>
      <p:ext uri="{BB962C8B-B14F-4D97-AF65-F5344CB8AC3E}">
        <p14:creationId xmlns:p14="http://schemas.microsoft.com/office/powerpoint/2010/main" val="1250953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979721" y="332656"/>
            <a:ext cx="3648325" cy="6264696"/>
          </a:xfrm>
          <a:prstGeom prst="rect">
            <a:avLst/>
          </a:prstGeom>
        </p:spPr>
      </p:pic>
    </p:spTree>
    <p:extLst>
      <p:ext uri="{BB962C8B-B14F-4D97-AF65-F5344CB8AC3E}">
        <p14:creationId xmlns:p14="http://schemas.microsoft.com/office/powerpoint/2010/main" val="3125591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1790s</a:t>
            </a:r>
          </a:p>
        </p:txBody>
      </p:sp>
      <p:sp>
        <p:nvSpPr>
          <p:cNvPr id="3" name="Content Placeholder 2"/>
          <p:cNvSpPr>
            <a:spLocks noGrp="1"/>
          </p:cNvSpPr>
          <p:nvPr>
            <p:ph sz="half" idx="1"/>
          </p:nvPr>
        </p:nvSpPr>
        <p:spPr/>
        <p:txBody>
          <a:bodyPr>
            <a:normAutofit fontScale="77500" lnSpcReduction="20000"/>
          </a:bodyPr>
          <a:lstStyle/>
          <a:p>
            <a:r>
              <a:rPr lang="en-GB" dirty="0"/>
              <a:t>1789 April Estates General; May Tennis Court Oath; 14 July Storming of the Bastille</a:t>
            </a:r>
          </a:p>
          <a:p>
            <a:r>
              <a:rPr lang="en-GB" dirty="0"/>
              <a:t>November 1789 Richard Price’s Discourse on the Love of Our Country</a:t>
            </a:r>
          </a:p>
          <a:p>
            <a:r>
              <a:rPr lang="en-GB" dirty="0"/>
              <a:t>November 1790 Edmund Burke’s Reflections on the Revolution in France</a:t>
            </a:r>
          </a:p>
          <a:p>
            <a:r>
              <a:rPr lang="en-GB" dirty="0"/>
              <a:t>December 1790 Wollstonecraft Vindication of the rights of Men</a:t>
            </a:r>
          </a:p>
          <a:p>
            <a:endParaRPr lang="en-GB" dirty="0"/>
          </a:p>
        </p:txBody>
      </p:sp>
      <p:sp>
        <p:nvSpPr>
          <p:cNvPr id="4" name="Content Placeholder 3"/>
          <p:cNvSpPr>
            <a:spLocks noGrp="1"/>
          </p:cNvSpPr>
          <p:nvPr>
            <p:ph sz="half" idx="2"/>
          </p:nvPr>
        </p:nvSpPr>
        <p:spPr/>
        <p:txBody>
          <a:bodyPr>
            <a:normAutofit fontScale="77500" lnSpcReduction="20000"/>
          </a:bodyPr>
          <a:lstStyle/>
          <a:p>
            <a:r>
              <a:rPr lang="en-GB" dirty="0"/>
              <a:t>March 1791 Paine’s Rights of Man Pt 1 (</a:t>
            </a:r>
            <a:r>
              <a:rPr lang="en-GB" dirty="0" err="1"/>
              <a:t>pt</a:t>
            </a:r>
            <a:r>
              <a:rPr lang="en-GB" dirty="0"/>
              <a:t> 2 March 1792)</a:t>
            </a:r>
          </a:p>
          <a:p>
            <a:r>
              <a:rPr lang="en-GB" dirty="0"/>
              <a:t>May 1792 Royal Proclamation against seditious writings</a:t>
            </a:r>
          </a:p>
          <a:p>
            <a:r>
              <a:rPr lang="en-GB" dirty="0"/>
              <a:t>May Prosecution of Paine</a:t>
            </a:r>
          </a:p>
          <a:p>
            <a:r>
              <a:rPr lang="en-GB" dirty="0"/>
              <a:t>August, Paine leaves for France</a:t>
            </a:r>
          </a:p>
          <a:p>
            <a:r>
              <a:rPr lang="en-GB" dirty="0"/>
              <a:t>September 1792 September Massacres</a:t>
            </a:r>
          </a:p>
          <a:p>
            <a:r>
              <a:rPr lang="en-GB" dirty="0"/>
              <a:t>January 1793, execution of Louis XVI. Britain declares war on France. </a:t>
            </a:r>
          </a:p>
        </p:txBody>
      </p:sp>
    </p:spTree>
    <p:extLst>
      <p:ext uri="{BB962C8B-B14F-4D97-AF65-F5344CB8AC3E}">
        <p14:creationId xmlns:p14="http://schemas.microsoft.com/office/powerpoint/2010/main" val="1596029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William Godwin 1756-1836</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14471" y="1976968"/>
            <a:ext cx="2915057" cy="3772427"/>
          </a:xfrm>
        </p:spPr>
      </p:pic>
    </p:spTree>
    <p:extLst>
      <p:ext uri="{BB962C8B-B14F-4D97-AF65-F5344CB8AC3E}">
        <p14:creationId xmlns:p14="http://schemas.microsoft.com/office/powerpoint/2010/main" val="4224962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Godwin Diary Project</a:t>
            </a:r>
            <a:br>
              <a:rPr lang="en-GB" dirty="0"/>
            </a:br>
            <a:endParaRPr lang="en-GB" dirty="0"/>
          </a:p>
        </p:txBody>
      </p:sp>
      <p:sp>
        <p:nvSpPr>
          <p:cNvPr id="3" name="Content Placeholder 2"/>
          <p:cNvSpPr>
            <a:spLocks noGrp="1"/>
          </p:cNvSpPr>
          <p:nvPr>
            <p:ph idx="1"/>
          </p:nvPr>
        </p:nvSpPr>
        <p:spPr/>
        <p:txBody>
          <a:bodyPr/>
          <a:lstStyle/>
          <a:p>
            <a:endParaRPr lang="en-GB" dirty="0"/>
          </a:p>
          <a:p>
            <a:endParaRPr lang="en-GB" dirty="0"/>
          </a:p>
          <a:p>
            <a:endParaRPr lang="en-GB" dirty="0"/>
          </a:p>
          <a:p>
            <a:pPr>
              <a:buNone/>
            </a:pPr>
            <a:r>
              <a:rPr lang="en-GB" dirty="0"/>
              <a:t>		http://godwindiary.bodleian.ox.ac.uk</a:t>
            </a:r>
          </a:p>
        </p:txBody>
      </p:sp>
    </p:spTree>
    <p:extLst>
      <p:ext uri="{BB962C8B-B14F-4D97-AF65-F5344CB8AC3E}">
        <p14:creationId xmlns:p14="http://schemas.microsoft.com/office/powerpoint/2010/main" val="4078380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May – July 1791                    </a:t>
            </a:r>
          </a:p>
        </p:txBody>
      </p:sp>
      <p:pic>
        <p:nvPicPr>
          <p:cNvPr id="4" name="Content Placeholder 3"/>
          <p:cNvPicPr>
            <a:picLocks noGrp="1" noChangeAspect="1"/>
          </p:cNvPicPr>
          <p:nvPr>
            <p:ph idx="1"/>
          </p:nvPr>
        </p:nvPicPr>
        <p:blipFill>
          <a:blip r:embed="rId2"/>
          <a:stretch>
            <a:fillRect/>
          </a:stretch>
        </p:blipFill>
        <p:spPr>
          <a:xfrm>
            <a:off x="251520" y="1628800"/>
            <a:ext cx="3067050" cy="4248150"/>
          </a:xfrm>
          <a:prstGeom prst="rect">
            <a:avLst/>
          </a:prstGeom>
        </p:spPr>
      </p:pic>
      <p:pic>
        <p:nvPicPr>
          <p:cNvPr id="5" name="Picture 4"/>
          <p:cNvPicPr>
            <a:picLocks noChangeAspect="1"/>
          </p:cNvPicPr>
          <p:nvPr/>
        </p:nvPicPr>
        <p:blipFill>
          <a:blip r:embed="rId3"/>
          <a:stretch>
            <a:fillRect/>
          </a:stretch>
        </p:blipFill>
        <p:spPr>
          <a:xfrm>
            <a:off x="6200774" y="1628800"/>
            <a:ext cx="2486025" cy="4171950"/>
          </a:xfrm>
          <a:prstGeom prst="rect">
            <a:avLst/>
          </a:prstGeom>
        </p:spPr>
      </p:pic>
      <p:pic>
        <p:nvPicPr>
          <p:cNvPr id="6" name="Picture 5"/>
          <p:cNvPicPr>
            <a:picLocks noChangeAspect="1"/>
          </p:cNvPicPr>
          <p:nvPr/>
        </p:nvPicPr>
        <p:blipFill>
          <a:blip r:embed="rId4"/>
          <a:stretch>
            <a:fillRect/>
          </a:stretch>
        </p:blipFill>
        <p:spPr>
          <a:xfrm>
            <a:off x="3559522" y="1628800"/>
            <a:ext cx="2400300" cy="4248150"/>
          </a:xfrm>
          <a:prstGeom prst="rect">
            <a:avLst/>
          </a:prstGeom>
        </p:spPr>
      </p:pic>
    </p:spTree>
    <p:extLst>
      <p:ext uri="{BB962C8B-B14F-4D97-AF65-F5344CB8AC3E}">
        <p14:creationId xmlns:p14="http://schemas.microsoft.com/office/powerpoint/2010/main" val="2860749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July 1791                      September 1791</a:t>
            </a:r>
          </a:p>
        </p:txBody>
      </p:sp>
      <p:pic>
        <p:nvPicPr>
          <p:cNvPr id="5" name="Content Placeholder 3"/>
          <p:cNvPicPr>
            <a:picLocks noGrp="1" noChangeAspect="1"/>
          </p:cNvPicPr>
          <p:nvPr>
            <p:ph sz="half" idx="1"/>
          </p:nvPr>
        </p:nvPicPr>
        <p:blipFill>
          <a:blip r:embed="rId2"/>
          <a:stretch>
            <a:fillRect/>
          </a:stretch>
        </p:blipFill>
        <p:spPr>
          <a:xfrm>
            <a:off x="611560" y="1152870"/>
            <a:ext cx="3209594" cy="5516490"/>
          </a:xfrm>
          <a:prstGeom prst="rect">
            <a:avLst/>
          </a:prstGeom>
        </p:spPr>
      </p:pic>
      <p:pic>
        <p:nvPicPr>
          <p:cNvPr id="6" name="Content Placeholder 5"/>
          <p:cNvPicPr>
            <a:picLocks noGrp="1" noChangeAspect="1"/>
          </p:cNvPicPr>
          <p:nvPr>
            <p:ph sz="half" idx="2"/>
          </p:nvPr>
        </p:nvPicPr>
        <p:blipFill>
          <a:blip r:embed="rId3"/>
          <a:stretch>
            <a:fillRect/>
          </a:stretch>
        </p:blipFill>
        <p:spPr>
          <a:xfrm>
            <a:off x="4912251" y="1152870"/>
            <a:ext cx="3620189" cy="5589998"/>
          </a:xfrm>
          <a:prstGeom prst="rect">
            <a:avLst/>
          </a:prstGeom>
        </p:spPr>
      </p:pic>
    </p:spTree>
    <p:extLst>
      <p:ext uri="{BB962C8B-B14F-4D97-AF65-F5344CB8AC3E}">
        <p14:creationId xmlns:p14="http://schemas.microsoft.com/office/powerpoint/2010/main" val="2582188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9222"/>
            <a:ext cx="8229600" cy="1143000"/>
          </a:xfrm>
        </p:spPr>
        <p:txBody>
          <a:bodyPr/>
          <a:lstStyle/>
          <a:p>
            <a:r>
              <a:rPr lang="en-GB" dirty="0"/>
              <a:t>Enquiry Concerning Political Justice</a:t>
            </a:r>
          </a:p>
        </p:txBody>
      </p:sp>
      <p:sp>
        <p:nvSpPr>
          <p:cNvPr id="3" name="Content Placeholder 2"/>
          <p:cNvSpPr>
            <a:spLocks noGrp="1"/>
          </p:cNvSpPr>
          <p:nvPr>
            <p:ph idx="1"/>
          </p:nvPr>
        </p:nvSpPr>
        <p:spPr>
          <a:xfrm>
            <a:off x="457200" y="1484784"/>
            <a:ext cx="8229600" cy="4525963"/>
          </a:xfrm>
        </p:spPr>
        <p:txBody>
          <a:bodyPr/>
          <a:lstStyle/>
          <a:p>
            <a:r>
              <a:rPr lang="en-GB" dirty="0"/>
              <a:t>Principles of society:</a:t>
            </a:r>
          </a:p>
          <a:p>
            <a:pPr lvl="1"/>
            <a:r>
              <a:rPr lang="en-GB" dirty="0"/>
              <a:t>Chap 2 Of Justice: </a:t>
            </a:r>
          </a:p>
          <a:p>
            <a:pPr lvl="2"/>
            <a:r>
              <a:rPr lang="en-GB" dirty="0"/>
              <a:t>Fenelon</a:t>
            </a:r>
          </a:p>
          <a:p>
            <a:pPr lvl="2"/>
            <a:r>
              <a:rPr lang="en-GB" dirty="0"/>
              <a:t>Reciprocity of rights  and duties</a:t>
            </a:r>
          </a:p>
          <a:p>
            <a:pPr lvl="2"/>
            <a:r>
              <a:rPr lang="en-GB" dirty="0"/>
              <a:t>Duty is a term …to describe the mode in which any being may best be employed for the general good.</a:t>
            </a:r>
          </a:p>
          <a:p>
            <a:pPr lvl="2"/>
            <a:r>
              <a:rPr lang="en-GB" dirty="0"/>
              <a:t>I have no right to omit what my duty prescribes - it inevitably follows that men have no rights (understood as discretionary)</a:t>
            </a:r>
          </a:p>
          <a:p>
            <a:pPr lvl="1"/>
            <a:endParaRPr lang="en-GB" dirty="0"/>
          </a:p>
        </p:txBody>
      </p:sp>
    </p:spTree>
    <p:extLst>
      <p:ext uri="{BB962C8B-B14F-4D97-AF65-F5344CB8AC3E}">
        <p14:creationId xmlns:p14="http://schemas.microsoft.com/office/powerpoint/2010/main" val="1038182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511</TotalTime>
  <Words>2427</Words>
  <Application>Microsoft Office PowerPoint</Application>
  <PresentationFormat>On-screen Show (4:3)</PresentationFormat>
  <Paragraphs>149</Paragraphs>
  <Slides>30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Godwin and Malthus</vt:lpstr>
      <vt:lpstr>Rousseau/Federalists  Godwin/Malthus</vt:lpstr>
      <vt:lpstr>1789</vt:lpstr>
      <vt:lpstr>1790s</vt:lpstr>
      <vt:lpstr>William Godwin 1756-1836</vt:lpstr>
      <vt:lpstr>Godwin Diary Project </vt:lpstr>
      <vt:lpstr>May – July 1791                    </vt:lpstr>
      <vt:lpstr>July 1791                      September 1791</vt:lpstr>
      <vt:lpstr>Enquiry Concerning Political Justice</vt:lpstr>
      <vt:lpstr>Enquiry….(2)</vt:lpstr>
      <vt:lpstr>Enquiry (3)</vt:lpstr>
      <vt:lpstr>Godwin on Marriage</vt:lpstr>
      <vt:lpstr>Marriage, Property, and Population</vt:lpstr>
      <vt:lpstr>Rational relations</vt:lpstr>
      <vt:lpstr>Mary  Wollstonecraft  (1759-1797) </vt:lpstr>
      <vt:lpstr>Theory and Practice</vt:lpstr>
      <vt:lpstr>Memoirs (1798)</vt:lpstr>
      <vt:lpstr>Godwin’s relationships</vt:lpstr>
      <vt:lpstr>Robert Malthus 1766-1834</vt:lpstr>
      <vt:lpstr>T. R. Malthus1766-1834</vt:lpstr>
      <vt:lpstr>Syllogism of poverty</vt:lpstr>
      <vt:lpstr>mortality and procreation</vt:lpstr>
      <vt:lpstr>1803 edition of Malthus’s Essay</vt:lpstr>
      <vt:lpstr>Reformation of manners</vt:lpstr>
      <vt:lpstr>Middle classes</vt:lpstr>
      <vt:lpstr>Godwin and Malthus</vt:lpstr>
      <vt:lpstr>PowerPoint Presentation</vt:lpstr>
      <vt:lpstr>Harriet G qua Lydia 1804</vt:lpstr>
      <vt:lpstr> Mary Wollstonecraft Shelley (1797-1851)</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Philp, Mark</dc:creator>
  <cp:lastModifiedBy>Philp, Mark</cp:lastModifiedBy>
  <cp:revision>45</cp:revision>
  <cp:lastPrinted>2019-12-01T12:45:21Z</cp:lastPrinted>
  <dcterms:created xsi:type="dcterms:W3CDTF">2016-09-24T11:53:39Z</dcterms:created>
  <dcterms:modified xsi:type="dcterms:W3CDTF">2019-12-02T10:56:56Z</dcterms:modified>
</cp:coreProperties>
</file>