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4"/>
  </p:notesMasterIdLst>
  <p:sldIdLst>
    <p:sldId id="256" r:id="rId2"/>
    <p:sldId id="257" r:id="rId3"/>
    <p:sldId id="260" r:id="rId4"/>
    <p:sldId id="261" r:id="rId5"/>
    <p:sldId id="262" r:id="rId6"/>
    <p:sldId id="274" r:id="rId7"/>
    <p:sldId id="263" r:id="rId8"/>
    <p:sldId id="264" r:id="rId9"/>
    <p:sldId id="275" r:id="rId10"/>
    <p:sldId id="265" r:id="rId11"/>
    <p:sldId id="266" r:id="rId12"/>
    <p:sldId id="273" r:id="rId13"/>
    <p:sldId id="270" r:id="rId14"/>
    <p:sldId id="271" r:id="rId15"/>
    <p:sldId id="272" r:id="rId16"/>
    <p:sldId id="276" r:id="rId17"/>
    <p:sldId id="277" r:id="rId18"/>
    <p:sldId id="278" r:id="rId19"/>
    <p:sldId id="279" r:id="rId20"/>
    <p:sldId id="280" r:id="rId21"/>
    <p:sldId id="281" r:id="rId22"/>
    <p:sldId id="282"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F6BB6C-87C2-B34F-BC21-DD674B4742B8}" type="datetimeFigureOut">
              <a:rPr lang="en-US" smtClean="0"/>
              <a:t>11/30/2018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90E0D4-251B-124A-97FE-F082E16D973C}" type="slidenum">
              <a:rPr lang="en-US" smtClean="0"/>
              <a:t>‹#›</a:t>
            </a:fld>
            <a:endParaRPr lang="en-US"/>
          </a:p>
        </p:txBody>
      </p:sp>
    </p:spTree>
    <p:extLst>
      <p:ext uri="{BB962C8B-B14F-4D97-AF65-F5344CB8AC3E}">
        <p14:creationId xmlns:p14="http://schemas.microsoft.com/office/powerpoint/2010/main" val="2162730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390E0D4-251B-124A-97FE-F082E16D973C}" type="slidenum">
              <a:rPr lang="en-US" smtClean="0"/>
              <a:t>12</a:t>
            </a:fld>
            <a:endParaRPr lang="en-US"/>
          </a:p>
        </p:txBody>
      </p:sp>
    </p:spTree>
    <p:extLst>
      <p:ext uri="{BB962C8B-B14F-4D97-AF65-F5344CB8AC3E}">
        <p14:creationId xmlns:p14="http://schemas.microsoft.com/office/powerpoint/2010/main" val="2272090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11/30/2018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11/30/2018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11/30/2018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11/30/2018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GB" dirty="0"/>
              <a:t>Improvement and its critics:</a:t>
            </a:r>
            <a:br>
              <a:rPr lang="en-GB" dirty="0"/>
            </a:br>
            <a:r>
              <a:rPr lang="en-GB" dirty="0"/>
              <a:t>William Godwin and Thomas Malthus</a:t>
            </a:r>
          </a:p>
        </p:txBody>
      </p:sp>
      <p:sp>
        <p:nvSpPr>
          <p:cNvPr id="2" name="TextBox 1">
            <a:extLst>
              <a:ext uri="{FF2B5EF4-FFF2-40B4-BE49-F238E27FC236}">
                <a16:creationId xmlns:a16="http://schemas.microsoft.com/office/drawing/2014/main" xmlns="" id="{CE129F35-CE6E-A142-866D-A066AE843786}"/>
              </a:ext>
            </a:extLst>
          </p:cNvPr>
          <p:cNvSpPr txBox="1"/>
          <p:nvPr/>
        </p:nvSpPr>
        <p:spPr>
          <a:xfrm>
            <a:off x="2992876" y="4357991"/>
            <a:ext cx="6206247" cy="830997"/>
          </a:xfrm>
          <a:prstGeom prst="rect">
            <a:avLst/>
          </a:prstGeom>
          <a:noFill/>
        </p:spPr>
        <p:txBody>
          <a:bodyPr wrap="square" rtlCol="0">
            <a:spAutoFit/>
          </a:bodyPr>
          <a:lstStyle/>
          <a:p>
            <a:pPr algn="ctr"/>
            <a:r>
              <a:rPr lang="en-US" sz="2400" dirty="0"/>
              <a:t>Dr Imogen Peck</a:t>
            </a:r>
          </a:p>
          <a:p>
            <a:pPr algn="ctr"/>
            <a:r>
              <a:rPr lang="en-US" sz="2400" dirty="0"/>
              <a:t>University of Warwick</a:t>
            </a:r>
          </a:p>
        </p:txBody>
      </p:sp>
    </p:spTree>
    <p:extLst>
      <p:ext uri="{BB962C8B-B14F-4D97-AF65-F5344CB8AC3E}">
        <p14:creationId xmlns:p14="http://schemas.microsoft.com/office/powerpoint/2010/main" val="2229903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AB18E0-82B1-A544-8D1E-AFE1603375DF}"/>
              </a:ext>
            </a:extLst>
          </p:cNvPr>
          <p:cNvSpPr>
            <a:spLocks noGrp="1"/>
          </p:cNvSpPr>
          <p:nvPr>
            <p:ph type="title"/>
          </p:nvPr>
        </p:nvSpPr>
        <p:spPr/>
        <p:txBody>
          <a:bodyPr/>
          <a:lstStyle/>
          <a:p>
            <a:r>
              <a:rPr lang="en-US" dirty="0"/>
              <a:t>Godwin and the burning building</a:t>
            </a:r>
          </a:p>
        </p:txBody>
      </p:sp>
      <p:sp>
        <p:nvSpPr>
          <p:cNvPr id="3" name="Content Placeholder 2">
            <a:extLst>
              <a:ext uri="{FF2B5EF4-FFF2-40B4-BE49-F238E27FC236}">
                <a16:creationId xmlns:a16="http://schemas.microsoft.com/office/drawing/2014/main" xmlns="" id="{11AE3E86-A9F1-104E-B118-ED116D25C705}"/>
              </a:ext>
            </a:extLst>
          </p:cNvPr>
          <p:cNvSpPr>
            <a:spLocks noGrp="1"/>
          </p:cNvSpPr>
          <p:nvPr>
            <p:ph idx="1"/>
          </p:nvPr>
        </p:nvSpPr>
        <p:spPr/>
        <p:txBody>
          <a:bodyPr>
            <a:normAutofit/>
          </a:bodyPr>
          <a:lstStyle/>
          <a:p>
            <a:r>
              <a:rPr lang="en-US" sz="2400" dirty="0"/>
              <a:t>Situation 1 – Fenelon and the maid</a:t>
            </a:r>
          </a:p>
          <a:p>
            <a:endParaRPr lang="en-US" sz="2400" dirty="0"/>
          </a:p>
          <a:p>
            <a:r>
              <a:rPr lang="en-US" sz="2400" dirty="0"/>
              <a:t>Situation II – Fenelon and the maid, but the maid is your mother</a:t>
            </a:r>
          </a:p>
          <a:p>
            <a:endParaRPr lang="en-US" sz="2400" dirty="0"/>
          </a:p>
          <a:p>
            <a:r>
              <a:rPr lang="en-US" sz="2400" dirty="0"/>
              <a:t>Situation III – Fenelon and you</a:t>
            </a:r>
          </a:p>
          <a:p>
            <a:endParaRPr lang="en-US" dirty="0"/>
          </a:p>
          <a:p>
            <a:endParaRPr lang="en-US" dirty="0"/>
          </a:p>
          <a:p>
            <a:pPr marL="0" indent="0">
              <a:buNone/>
            </a:pPr>
            <a:endParaRPr lang="en-US" dirty="0"/>
          </a:p>
          <a:p>
            <a:endParaRPr lang="en-US" dirty="0"/>
          </a:p>
        </p:txBody>
      </p:sp>
      <p:pic>
        <p:nvPicPr>
          <p:cNvPr id="4" name="Picture 3">
            <a:extLst>
              <a:ext uri="{FF2B5EF4-FFF2-40B4-BE49-F238E27FC236}">
                <a16:creationId xmlns:a16="http://schemas.microsoft.com/office/drawing/2014/main" xmlns="" id="{D9DC4207-5E86-49B9-911E-D806DC2734C1}"/>
              </a:ext>
            </a:extLst>
          </p:cNvPr>
          <p:cNvPicPr>
            <a:picLocks noChangeAspect="1"/>
          </p:cNvPicPr>
          <p:nvPr/>
        </p:nvPicPr>
        <p:blipFill>
          <a:blip r:embed="rId2"/>
          <a:stretch>
            <a:fillRect/>
          </a:stretch>
        </p:blipFill>
        <p:spPr>
          <a:xfrm>
            <a:off x="9228617" y="4354254"/>
            <a:ext cx="2857500" cy="2381250"/>
          </a:xfrm>
          <a:prstGeom prst="rect">
            <a:avLst/>
          </a:prstGeom>
          <a:ln>
            <a:noFill/>
          </a:ln>
          <a:effectLst>
            <a:softEdge rad="112500"/>
          </a:effectLst>
        </p:spPr>
      </p:pic>
    </p:spTree>
    <p:extLst>
      <p:ext uri="{BB962C8B-B14F-4D97-AF65-F5344CB8AC3E}">
        <p14:creationId xmlns:p14="http://schemas.microsoft.com/office/powerpoint/2010/main" val="2980086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0CEFB2-2C9B-C647-9904-66BB4E6DC906}"/>
              </a:ext>
            </a:extLst>
          </p:cNvPr>
          <p:cNvSpPr>
            <a:spLocks noGrp="1"/>
          </p:cNvSpPr>
          <p:nvPr>
            <p:ph type="title"/>
          </p:nvPr>
        </p:nvSpPr>
        <p:spPr>
          <a:xfrm>
            <a:off x="2231136" y="225390"/>
            <a:ext cx="7729728" cy="1188720"/>
          </a:xfrm>
        </p:spPr>
        <p:txBody>
          <a:bodyPr/>
          <a:lstStyle/>
          <a:p>
            <a:r>
              <a:rPr lang="en-US" dirty="0"/>
              <a:t>First-order impartiality</a:t>
            </a:r>
          </a:p>
        </p:txBody>
      </p:sp>
      <p:sp>
        <p:nvSpPr>
          <p:cNvPr id="3" name="Content Placeholder 2">
            <a:extLst>
              <a:ext uri="{FF2B5EF4-FFF2-40B4-BE49-F238E27FC236}">
                <a16:creationId xmlns:a16="http://schemas.microsoft.com/office/drawing/2014/main" xmlns="" id="{85D17BB4-9D0D-8A4D-ABB9-DE53315D9A8A}"/>
              </a:ext>
            </a:extLst>
          </p:cNvPr>
          <p:cNvSpPr>
            <a:spLocks noGrp="1"/>
          </p:cNvSpPr>
          <p:nvPr>
            <p:ph idx="1"/>
          </p:nvPr>
        </p:nvSpPr>
        <p:spPr>
          <a:xfrm>
            <a:off x="694166" y="2023923"/>
            <a:ext cx="4568498" cy="3101983"/>
          </a:xfrm>
        </p:spPr>
        <p:txBody>
          <a:bodyPr>
            <a:noAutofit/>
          </a:bodyPr>
          <a:lstStyle/>
          <a:p>
            <a:r>
              <a:rPr lang="en-GB" sz="2200" dirty="0"/>
              <a:t>Our decisions should be impartial to our own preferences. </a:t>
            </a:r>
          </a:p>
          <a:p>
            <a:r>
              <a:rPr lang="en-GB" sz="2200" dirty="0"/>
              <a:t>Instead, they should be guided in all matters by judgments about which acts will produce the greatest value or benefits for society.</a:t>
            </a:r>
          </a:p>
          <a:p>
            <a:pPr marL="0" indent="0">
              <a:buNone/>
            </a:pPr>
            <a:endParaRPr lang="en-GB" sz="2200" dirty="0"/>
          </a:p>
        </p:txBody>
      </p:sp>
      <p:sp>
        <p:nvSpPr>
          <p:cNvPr id="4" name="TextBox 3">
            <a:extLst>
              <a:ext uri="{FF2B5EF4-FFF2-40B4-BE49-F238E27FC236}">
                <a16:creationId xmlns:a16="http://schemas.microsoft.com/office/drawing/2014/main" xmlns="" id="{78461DFC-CE6D-DE44-96B9-4D9C7C6ABA9C}"/>
              </a:ext>
            </a:extLst>
          </p:cNvPr>
          <p:cNvSpPr txBox="1"/>
          <p:nvPr/>
        </p:nvSpPr>
        <p:spPr>
          <a:xfrm>
            <a:off x="5924144" y="1916349"/>
            <a:ext cx="5778229" cy="4154984"/>
          </a:xfrm>
          <a:prstGeom prst="rect">
            <a:avLst/>
          </a:prstGeom>
          <a:noFill/>
        </p:spPr>
        <p:txBody>
          <a:bodyPr wrap="square" rtlCol="0">
            <a:spAutoFit/>
          </a:bodyPr>
          <a:lstStyle/>
          <a:p>
            <a:r>
              <a:rPr lang="en-GB" sz="2200" dirty="0"/>
              <a:t>‘In saving the life of Fenelon, suppose at the moment when he was conceiving the project of his immortal Telemachus, I should be promoting the benefit of thousands, who have been cured by the perusal of it some error, vice and consequent unhappiness. Nay, my benefit would extend father than this, for every individual thus cured has become a better member of society, and has contributed in turn to the happiness, the information, and the improvement of others’.</a:t>
            </a:r>
          </a:p>
          <a:p>
            <a:endParaRPr lang="en-GB" sz="2200" dirty="0"/>
          </a:p>
          <a:p>
            <a:r>
              <a:rPr lang="en-GB" sz="2200" dirty="0"/>
              <a:t>(PJ, Book II, </a:t>
            </a:r>
            <a:r>
              <a:rPr lang="en-GB" sz="2200" dirty="0" err="1"/>
              <a:t>ch</a:t>
            </a:r>
            <a:r>
              <a:rPr lang="en-GB" sz="2200" dirty="0"/>
              <a:t> 2)</a:t>
            </a:r>
            <a:endParaRPr lang="en-US" sz="2200" dirty="0"/>
          </a:p>
        </p:txBody>
      </p:sp>
    </p:spTree>
    <p:extLst>
      <p:ext uri="{BB962C8B-B14F-4D97-AF65-F5344CB8AC3E}">
        <p14:creationId xmlns:p14="http://schemas.microsoft.com/office/powerpoint/2010/main" val="2565266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BC3F95-1D78-EC45-9376-0872EF85009E}"/>
              </a:ext>
            </a:extLst>
          </p:cNvPr>
          <p:cNvSpPr>
            <a:spLocks noGrp="1"/>
          </p:cNvSpPr>
          <p:nvPr>
            <p:ph type="title"/>
          </p:nvPr>
        </p:nvSpPr>
        <p:spPr>
          <a:xfrm>
            <a:off x="2231136" y="259453"/>
            <a:ext cx="7729728" cy="1188720"/>
          </a:xfrm>
        </p:spPr>
        <p:txBody>
          <a:bodyPr/>
          <a:lstStyle/>
          <a:p>
            <a:r>
              <a:rPr lang="en-US" dirty="0"/>
              <a:t>Godwin and utilitarianism</a:t>
            </a:r>
          </a:p>
        </p:txBody>
      </p:sp>
      <p:sp>
        <p:nvSpPr>
          <p:cNvPr id="3" name="Content Placeholder 2">
            <a:extLst>
              <a:ext uri="{FF2B5EF4-FFF2-40B4-BE49-F238E27FC236}">
                <a16:creationId xmlns:a16="http://schemas.microsoft.com/office/drawing/2014/main" xmlns="" id="{E1315AFA-788B-BA4A-935C-E2E3352AADE8}"/>
              </a:ext>
            </a:extLst>
          </p:cNvPr>
          <p:cNvSpPr>
            <a:spLocks noGrp="1"/>
          </p:cNvSpPr>
          <p:nvPr>
            <p:ph idx="1"/>
          </p:nvPr>
        </p:nvSpPr>
        <p:spPr>
          <a:xfrm>
            <a:off x="1384829" y="1801464"/>
            <a:ext cx="4004293" cy="3784433"/>
          </a:xfrm>
        </p:spPr>
        <p:txBody>
          <a:bodyPr>
            <a:normAutofit/>
          </a:bodyPr>
          <a:lstStyle/>
          <a:p>
            <a:pPr marL="0" indent="0">
              <a:buNone/>
            </a:pPr>
            <a:r>
              <a:rPr lang="en-US" sz="2200" dirty="0"/>
              <a:t>‘actions are right in proportion as they tend to promote happiness, wrong as they tend to promote the reverse of happiness. By happiness is intended pleasure, and the absence of pain; by unhappiness pain and the privation of pleasure</a:t>
            </a:r>
            <a:r>
              <a:rPr lang="en-GB" sz="2200" dirty="0"/>
              <a:t>’.</a:t>
            </a:r>
          </a:p>
          <a:p>
            <a:pPr marL="0" indent="0">
              <a:buNone/>
            </a:pPr>
            <a:r>
              <a:rPr lang="en-GB" sz="2200" dirty="0"/>
              <a:t>(J.S. Mill, </a:t>
            </a:r>
            <a:r>
              <a:rPr lang="en-GB" sz="2200" i="1" dirty="0"/>
              <a:t>Utilitarianism)</a:t>
            </a:r>
          </a:p>
          <a:p>
            <a:endParaRPr lang="en-US" dirty="0"/>
          </a:p>
          <a:p>
            <a:endParaRPr lang="en-US" dirty="0"/>
          </a:p>
        </p:txBody>
      </p:sp>
      <p:sp>
        <p:nvSpPr>
          <p:cNvPr id="4" name="TextBox 3">
            <a:extLst>
              <a:ext uri="{FF2B5EF4-FFF2-40B4-BE49-F238E27FC236}">
                <a16:creationId xmlns:a16="http://schemas.microsoft.com/office/drawing/2014/main" xmlns="" id="{A24F0B6B-CDCF-0741-82F0-4607C5BADF1B}"/>
              </a:ext>
            </a:extLst>
          </p:cNvPr>
          <p:cNvSpPr txBox="1"/>
          <p:nvPr/>
        </p:nvSpPr>
        <p:spPr>
          <a:xfrm>
            <a:off x="6926095" y="1695924"/>
            <a:ext cx="5107020" cy="4832092"/>
          </a:xfrm>
          <a:prstGeom prst="rect">
            <a:avLst/>
          </a:prstGeom>
          <a:noFill/>
        </p:spPr>
        <p:txBody>
          <a:bodyPr wrap="square" rtlCol="0">
            <a:spAutoFit/>
          </a:bodyPr>
          <a:lstStyle/>
          <a:p>
            <a:r>
              <a:rPr lang="en-GB" dirty="0"/>
              <a:t>‘</a:t>
            </a:r>
            <a:r>
              <a:rPr lang="en-GB" sz="2200" dirty="0"/>
              <a:t>The nature of happiness and misery, pleasure and pain, is independent of all positive institution: that is, it is immutably true that whatever tends to procure a balance of the former is to be desires, and whatever tends to procure a balance of the latter is to be rejected. In like manner the promulgation of virtue, truth and political justice must always be right. There is perhaps no action of a rational being that has not some tendency to promote these objects, and consequently that has not a moral character founded in the abstract nature of things’. (PJ, Book II, </a:t>
            </a:r>
            <a:r>
              <a:rPr lang="en-GB" sz="2200" dirty="0" err="1"/>
              <a:t>ch</a:t>
            </a:r>
            <a:r>
              <a:rPr lang="en-GB" sz="2200" dirty="0"/>
              <a:t> 6)</a:t>
            </a:r>
            <a:endParaRPr lang="en-US" sz="2200" dirty="0"/>
          </a:p>
        </p:txBody>
      </p:sp>
      <p:sp>
        <p:nvSpPr>
          <p:cNvPr id="5" name="TextBox 4">
            <a:extLst>
              <a:ext uri="{FF2B5EF4-FFF2-40B4-BE49-F238E27FC236}">
                <a16:creationId xmlns:a16="http://schemas.microsoft.com/office/drawing/2014/main" xmlns="" id="{5485E7B6-B54A-7D49-AB88-56E3559DE5F5}"/>
              </a:ext>
            </a:extLst>
          </p:cNvPr>
          <p:cNvSpPr txBox="1"/>
          <p:nvPr/>
        </p:nvSpPr>
        <p:spPr>
          <a:xfrm>
            <a:off x="5593404" y="2219754"/>
            <a:ext cx="622570" cy="369332"/>
          </a:xfrm>
          <a:prstGeom prst="rect">
            <a:avLst/>
          </a:prstGeom>
          <a:noFill/>
        </p:spPr>
        <p:txBody>
          <a:bodyPr wrap="square" rtlCol="0">
            <a:spAutoFit/>
          </a:bodyPr>
          <a:lstStyle/>
          <a:p>
            <a:r>
              <a:rPr lang="en-US" dirty="0"/>
              <a:t>VS</a:t>
            </a:r>
          </a:p>
        </p:txBody>
      </p:sp>
    </p:spTree>
    <p:extLst>
      <p:ext uri="{BB962C8B-B14F-4D97-AF65-F5344CB8AC3E}">
        <p14:creationId xmlns:p14="http://schemas.microsoft.com/office/powerpoint/2010/main" val="3528740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55A36F-7013-2144-8A72-E1545B89B228}"/>
              </a:ext>
            </a:extLst>
          </p:cNvPr>
          <p:cNvSpPr>
            <a:spLocks noGrp="1"/>
          </p:cNvSpPr>
          <p:nvPr>
            <p:ph type="title"/>
          </p:nvPr>
        </p:nvSpPr>
        <p:spPr>
          <a:xfrm>
            <a:off x="2231136" y="283755"/>
            <a:ext cx="7729728" cy="1188720"/>
          </a:xfrm>
        </p:spPr>
        <p:txBody>
          <a:bodyPr/>
          <a:lstStyle/>
          <a:p>
            <a:r>
              <a:rPr lang="en-US" dirty="0"/>
              <a:t>Implications For government and law</a:t>
            </a:r>
          </a:p>
        </p:txBody>
      </p:sp>
      <p:sp>
        <p:nvSpPr>
          <p:cNvPr id="3" name="Content Placeholder 2">
            <a:extLst>
              <a:ext uri="{FF2B5EF4-FFF2-40B4-BE49-F238E27FC236}">
                <a16:creationId xmlns:a16="http://schemas.microsoft.com/office/drawing/2014/main" xmlns="" id="{AA7557EC-40A0-2749-80C6-030F13C71643}"/>
              </a:ext>
            </a:extLst>
          </p:cNvPr>
          <p:cNvSpPr>
            <a:spLocks noGrp="1"/>
          </p:cNvSpPr>
          <p:nvPr>
            <p:ph idx="1"/>
          </p:nvPr>
        </p:nvSpPr>
        <p:spPr>
          <a:xfrm>
            <a:off x="679574" y="1784616"/>
            <a:ext cx="4179392" cy="4772780"/>
          </a:xfrm>
        </p:spPr>
        <p:txBody>
          <a:bodyPr>
            <a:normAutofit lnSpcReduction="10000"/>
          </a:bodyPr>
          <a:lstStyle/>
          <a:p>
            <a:pPr marL="0" indent="0">
              <a:buNone/>
            </a:pPr>
            <a:r>
              <a:rPr lang="en-GB" sz="2400" b="1" u="sng" dirty="0"/>
              <a:t>On Law: </a:t>
            </a:r>
          </a:p>
          <a:p>
            <a:pPr marL="0" indent="0">
              <a:buNone/>
            </a:pPr>
            <a:r>
              <a:rPr lang="en-GB" sz="2400" dirty="0"/>
              <a:t>‘If I yield my opinion to his dictum [</a:t>
            </a:r>
            <a:r>
              <a:rPr lang="en-GB" sz="2400" dirty="0" err="1"/>
              <a:t>ie</a:t>
            </a:r>
            <a:r>
              <a:rPr lang="en-GB" sz="2400" dirty="0"/>
              <a:t> the dictum of government, the law], my action becomes modified, and my character too.  An influence like this is inconsistent with all generous magnanimity of spirit, all ardent impartiality in the discovery of truth, and all inflexible perseverance of assertion’. </a:t>
            </a:r>
          </a:p>
          <a:p>
            <a:pPr marL="0" indent="0">
              <a:buNone/>
            </a:pPr>
            <a:r>
              <a:rPr lang="en-GB" sz="2400" dirty="0"/>
              <a:t>(PJ, Book II, </a:t>
            </a:r>
            <a:r>
              <a:rPr lang="en-GB" sz="2400" dirty="0" err="1"/>
              <a:t>ch</a:t>
            </a:r>
            <a:r>
              <a:rPr lang="en-GB" sz="2400" dirty="0"/>
              <a:t> 6)</a:t>
            </a:r>
          </a:p>
          <a:p>
            <a:pPr marL="0" indent="0">
              <a:buNone/>
            </a:pPr>
            <a:endParaRPr lang="en-GB" sz="2600" dirty="0"/>
          </a:p>
          <a:p>
            <a:pPr marL="0" indent="0">
              <a:buNone/>
            </a:pPr>
            <a:endParaRPr lang="en-GB" sz="2600" dirty="0"/>
          </a:p>
          <a:p>
            <a:pPr marL="0" indent="0">
              <a:buNone/>
            </a:pPr>
            <a:endParaRPr lang="en-US" dirty="0"/>
          </a:p>
        </p:txBody>
      </p:sp>
      <p:sp>
        <p:nvSpPr>
          <p:cNvPr id="4" name="TextBox 3">
            <a:extLst>
              <a:ext uri="{FF2B5EF4-FFF2-40B4-BE49-F238E27FC236}">
                <a16:creationId xmlns:a16="http://schemas.microsoft.com/office/drawing/2014/main" xmlns="" id="{FBB0DA1B-D88A-5C4A-A8D4-2FBF83438278}"/>
              </a:ext>
            </a:extLst>
          </p:cNvPr>
          <p:cNvSpPr txBox="1"/>
          <p:nvPr/>
        </p:nvSpPr>
        <p:spPr>
          <a:xfrm>
            <a:off x="5211594" y="1793525"/>
            <a:ext cx="3161489" cy="3477875"/>
          </a:xfrm>
          <a:prstGeom prst="rect">
            <a:avLst/>
          </a:prstGeom>
          <a:noFill/>
        </p:spPr>
        <p:txBody>
          <a:bodyPr wrap="square" rtlCol="0">
            <a:spAutoFit/>
          </a:bodyPr>
          <a:lstStyle/>
          <a:p>
            <a:r>
              <a:rPr lang="en-GB" sz="2200" b="1" u="sng" dirty="0"/>
              <a:t>On Justice: </a:t>
            </a:r>
          </a:p>
          <a:p>
            <a:r>
              <a:rPr lang="en-GB" sz="2200" dirty="0"/>
              <a:t>‘Strictly speaking no two men were ever guilty of the same crime but here come the positive law with its </a:t>
            </a:r>
            <a:r>
              <a:rPr lang="en-GB" sz="2200" dirty="0" err="1"/>
              <a:t>Proscrutes</a:t>
            </a:r>
            <a:r>
              <a:rPr lang="en-GB" sz="2200" dirty="0"/>
              <a:t>’ bed, and levels all characters , and tramples upon all distinctions’. </a:t>
            </a:r>
          </a:p>
          <a:p>
            <a:r>
              <a:rPr lang="en-GB" sz="2200" dirty="0"/>
              <a:t>(PJ, Book II, </a:t>
            </a:r>
            <a:r>
              <a:rPr lang="en-GB" sz="2200" dirty="0" err="1"/>
              <a:t>ch</a:t>
            </a:r>
            <a:r>
              <a:rPr lang="en-GB" sz="2200" dirty="0"/>
              <a:t> 6)</a:t>
            </a:r>
          </a:p>
        </p:txBody>
      </p:sp>
      <p:sp>
        <p:nvSpPr>
          <p:cNvPr id="5" name="TextBox 4">
            <a:extLst>
              <a:ext uri="{FF2B5EF4-FFF2-40B4-BE49-F238E27FC236}">
                <a16:creationId xmlns:a16="http://schemas.microsoft.com/office/drawing/2014/main" xmlns="" id="{0F00FD59-1D64-6447-9C49-BA382A8AF21C}"/>
              </a:ext>
            </a:extLst>
          </p:cNvPr>
          <p:cNvSpPr txBox="1"/>
          <p:nvPr/>
        </p:nvSpPr>
        <p:spPr>
          <a:xfrm>
            <a:off x="8725711" y="1750160"/>
            <a:ext cx="3161489" cy="4154984"/>
          </a:xfrm>
          <a:prstGeom prst="rect">
            <a:avLst/>
          </a:prstGeom>
          <a:noFill/>
        </p:spPr>
        <p:txBody>
          <a:bodyPr wrap="square" rtlCol="0">
            <a:spAutoFit/>
          </a:bodyPr>
          <a:lstStyle/>
          <a:p>
            <a:r>
              <a:rPr lang="en-GB" sz="2200" b="1" u="sng" dirty="0"/>
              <a:t>On Government: </a:t>
            </a:r>
            <a:r>
              <a:rPr lang="en-GB" sz="2200" dirty="0"/>
              <a:t>‘private judgement and public deliberation are not themselves the standard of right and wrong; they are only the means of discovering right and wrong, and of comparing particular propositions with the standard of eternal truth’. </a:t>
            </a:r>
          </a:p>
          <a:p>
            <a:r>
              <a:rPr lang="en-GB" sz="2200" dirty="0"/>
              <a:t>(PJ, Book III, </a:t>
            </a:r>
            <a:r>
              <a:rPr lang="en-GB" sz="2200" dirty="0" err="1"/>
              <a:t>ch</a:t>
            </a:r>
            <a:r>
              <a:rPr lang="en-GB" sz="2200" dirty="0"/>
              <a:t> 4)</a:t>
            </a:r>
            <a:endParaRPr lang="en-US" sz="2200" dirty="0"/>
          </a:p>
        </p:txBody>
      </p:sp>
    </p:spTree>
    <p:extLst>
      <p:ext uri="{BB962C8B-B14F-4D97-AF65-F5344CB8AC3E}">
        <p14:creationId xmlns:p14="http://schemas.microsoft.com/office/powerpoint/2010/main" val="3570787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12C74F-5D0B-ED40-8D4E-0F58B02D0894}"/>
              </a:ext>
            </a:extLst>
          </p:cNvPr>
          <p:cNvSpPr>
            <a:spLocks noGrp="1"/>
          </p:cNvSpPr>
          <p:nvPr>
            <p:ph type="title"/>
          </p:nvPr>
        </p:nvSpPr>
        <p:spPr>
          <a:xfrm>
            <a:off x="2308958" y="274028"/>
            <a:ext cx="7729728" cy="1188720"/>
          </a:xfrm>
        </p:spPr>
        <p:txBody>
          <a:bodyPr/>
          <a:lstStyle/>
          <a:p>
            <a:r>
              <a:rPr lang="en-US" dirty="0"/>
              <a:t>On population</a:t>
            </a:r>
          </a:p>
        </p:txBody>
      </p:sp>
      <p:sp>
        <p:nvSpPr>
          <p:cNvPr id="3" name="Content Placeholder 2">
            <a:extLst>
              <a:ext uri="{FF2B5EF4-FFF2-40B4-BE49-F238E27FC236}">
                <a16:creationId xmlns:a16="http://schemas.microsoft.com/office/drawing/2014/main" xmlns="" id="{830318FA-284F-FF47-9C29-C64392F24A92}"/>
              </a:ext>
            </a:extLst>
          </p:cNvPr>
          <p:cNvSpPr>
            <a:spLocks noGrp="1"/>
          </p:cNvSpPr>
          <p:nvPr>
            <p:ph idx="1"/>
          </p:nvPr>
        </p:nvSpPr>
        <p:spPr>
          <a:xfrm>
            <a:off x="2021861" y="1801466"/>
            <a:ext cx="8148277" cy="3101983"/>
          </a:xfrm>
        </p:spPr>
        <p:txBody>
          <a:bodyPr>
            <a:noAutofit/>
          </a:bodyPr>
          <a:lstStyle/>
          <a:p>
            <a:r>
              <a:rPr lang="en-GB" sz="2400" dirty="0"/>
              <a:t>As reason expands and develops luxury will disappear.</a:t>
            </a:r>
          </a:p>
          <a:p>
            <a:r>
              <a:rPr lang="en-GB" sz="2400" dirty="0"/>
              <a:t>Progress will mean that here will be adequate resources available for minimal labour and no man will withhold from another what is necessary to his need.</a:t>
            </a:r>
          </a:p>
          <a:p>
            <a:r>
              <a:rPr lang="en-GB" sz="2400" dirty="0"/>
              <a:t> As a result, a dramatically more egalitarian order will ensue. </a:t>
            </a:r>
          </a:p>
          <a:p>
            <a:r>
              <a:rPr lang="en-GB" sz="2400" dirty="0"/>
              <a:t>One objection: that in these conditions, the human population would expand, eventually reintroducing want as pressure on resources superseded what was available. </a:t>
            </a:r>
          </a:p>
          <a:p>
            <a:r>
              <a:rPr lang="en-GB" sz="2400" dirty="0"/>
              <a:t>Godwin’s response: men will ‘cease to propagate, for they will no longer have any motive, either of error or duty, to induce them’. (PJ, Book VIII, </a:t>
            </a:r>
            <a:r>
              <a:rPr lang="en-GB" sz="2400" dirty="0" err="1"/>
              <a:t>ch</a:t>
            </a:r>
            <a:r>
              <a:rPr lang="en-GB" sz="2400" dirty="0"/>
              <a:t> 7).</a:t>
            </a:r>
            <a:endParaRPr lang="en-US" sz="2400" dirty="0"/>
          </a:p>
        </p:txBody>
      </p:sp>
    </p:spTree>
    <p:extLst>
      <p:ext uri="{BB962C8B-B14F-4D97-AF65-F5344CB8AC3E}">
        <p14:creationId xmlns:p14="http://schemas.microsoft.com/office/powerpoint/2010/main" val="1156024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A22362-CC4B-B84B-9218-57D8CD2D5A0A}"/>
              </a:ext>
            </a:extLst>
          </p:cNvPr>
          <p:cNvSpPr>
            <a:spLocks noGrp="1"/>
          </p:cNvSpPr>
          <p:nvPr>
            <p:ph type="title"/>
          </p:nvPr>
        </p:nvSpPr>
        <p:spPr>
          <a:xfrm>
            <a:off x="2231135" y="464962"/>
            <a:ext cx="7729728" cy="1188720"/>
          </a:xfrm>
        </p:spPr>
        <p:txBody>
          <a:bodyPr/>
          <a:lstStyle/>
          <a:p>
            <a:r>
              <a:rPr lang="en-US" dirty="0"/>
              <a:t>Thomas </a:t>
            </a:r>
            <a:r>
              <a:rPr lang="en-US" dirty="0" err="1"/>
              <a:t>malthus</a:t>
            </a:r>
            <a:r>
              <a:rPr lang="en-US" dirty="0"/>
              <a:t> (1766-1834)</a:t>
            </a:r>
          </a:p>
        </p:txBody>
      </p:sp>
      <p:pic>
        <p:nvPicPr>
          <p:cNvPr id="4" name="Picture 3">
            <a:extLst>
              <a:ext uri="{FF2B5EF4-FFF2-40B4-BE49-F238E27FC236}">
                <a16:creationId xmlns:a16="http://schemas.microsoft.com/office/drawing/2014/main" xmlns="" id="{7D9E2853-F877-4FAD-B2E4-D7A0544A1662}"/>
              </a:ext>
            </a:extLst>
          </p:cNvPr>
          <p:cNvPicPr>
            <a:picLocks noChangeAspect="1"/>
          </p:cNvPicPr>
          <p:nvPr/>
        </p:nvPicPr>
        <p:blipFill>
          <a:blip r:embed="rId2"/>
          <a:stretch>
            <a:fillRect/>
          </a:stretch>
        </p:blipFill>
        <p:spPr>
          <a:xfrm>
            <a:off x="1377470" y="2119312"/>
            <a:ext cx="3329048" cy="4068837"/>
          </a:xfrm>
          <a:prstGeom prst="rect">
            <a:avLst/>
          </a:prstGeom>
          <a:ln w="19050">
            <a:solidFill>
              <a:schemeClr val="tx1"/>
            </a:solidFill>
          </a:ln>
        </p:spPr>
      </p:pic>
      <p:pic>
        <p:nvPicPr>
          <p:cNvPr id="5" name="Picture 4">
            <a:extLst>
              <a:ext uri="{FF2B5EF4-FFF2-40B4-BE49-F238E27FC236}">
                <a16:creationId xmlns:a16="http://schemas.microsoft.com/office/drawing/2014/main" xmlns="" id="{166A94F5-0DCA-4337-B891-31F17FE33ED6}"/>
              </a:ext>
            </a:extLst>
          </p:cNvPr>
          <p:cNvPicPr>
            <a:picLocks noChangeAspect="1"/>
          </p:cNvPicPr>
          <p:nvPr/>
        </p:nvPicPr>
        <p:blipFill rotWithShape="1">
          <a:blip r:embed="rId3"/>
          <a:srcRect b="35294"/>
          <a:stretch/>
        </p:blipFill>
        <p:spPr>
          <a:xfrm>
            <a:off x="7057120" y="2071465"/>
            <a:ext cx="3757410" cy="4321573"/>
          </a:xfrm>
          <a:prstGeom prst="rect">
            <a:avLst/>
          </a:prstGeom>
          <a:ln w="19050">
            <a:solidFill>
              <a:schemeClr val="tx1"/>
            </a:solidFill>
          </a:ln>
        </p:spPr>
      </p:pic>
    </p:spTree>
    <p:extLst>
      <p:ext uri="{BB962C8B-B14F-4D97-AF65-F5344CB8AC3E}">
        <p14:creationId xmlns:p14="http://schemas.microsoft.com/office/powerpoint/2010/main" val="1471077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859D56-80AD-406A-9034-AA083A71CA38}"/>
              </a:ext>
            </a:extLst>
          </p:cNvPr>
          <p:cNvSpPr>
            <a:spLocks noGrp="1"/>
          </p:cNvSpPr>
          <p:nvPr>
            <p:ph type="title"/>
          </p:nvPr>
        </p:nvSpPr>
        <p:spPr>
          <a:xfrm>
            <a:off x="2231135" y="475595"/>
            <a:ext cx="7729728" cy="1188720"/>
          </a:xfrm>
        </p:spPr>
        <p:txBody>
          <a:bodyPr/>
          <a:lstStyle/>
          <a:p>
            <a:r>
              <a:rPr lang="en-GB" dirty="0"/>
              <a:t>Against improvement</a:t>
            </a:r>
          </a:p>
        </p:txBody>
      </p:sp>
      <p:sp>
        <p:nvSpPr>
          <p:cNvPr id="3" name="Content Placeholder 2">
            <a:extLst>
              <a:ext uri="{FF2B5EF4-FFF2-40B4-BE49-F238E27FC236}">
                <a16:creationId xmlns:a16="http://schemas.microsoft.com/office/drawing/2014/main" xmlns="" id="{A90A4066-FEE7-4846-A77C-1797507E994E}"/>
              </a:ext>
            </a:extLst>
          </p:cNvPr>
          <p:cNvSpPr>
            <a:spLocks noGrp="1"/>
          </p:cNvSpPr>
          <p:nvPr>
            <p:ph idx="1"/>
          </p:nvPr>
        </p:nvSpPr>
        <p:spPr>
          <a:xfrm>
            <a:off x="2156707" y="2191477"/>
            <a:ext cx="8114343" cy="4060468"/>
          </a:xfrm>
        </p:spPr>
        <p:txBody>
          <a:bodyPr>
            <a:normAutofit/>
          </a:bodyPr>
          <a:lstStyle/>
          <a:p>
            <a:pPr marL="0" indent="0">
              <a:buNone/>
            </a:pPr>
            <a:r>
              <a:rPr lang="en-GB" sz="2200" dirty="0"/>
              <a:t>‘It has been said that the great question is now at issue, whether man shall henceforth start forwards with accelerated velocity towards illimitable, and hitherto unconceived improvement; or be condemned to a perpetual oscillation between happiness and misery […]</a:t>
            </a:r>
          </a:p>
          <a:p>
            <a:pPr marL="0" indent="0">
              <a:buNone/>
            </a:pPr>
            <a:r>
              <a:rPr lang="en-GB" sz="2200" dirty="0"/>
              <a:t>I have read some of the speculations on the perfectibility of man and of society with great pleasure. I have been warmed and delighted with the enchanting picture which they hold forth. I ardently wish for such improvements. But I see great and, to my understanding, unconquerable difficulties in the way to them’. </a:t>
            </a:r>
          </a:p>
          <a:p>
            <a:pPr marL="0" indent="0">
              <a:buNone/>
            </a:pPr>
            <a:r>
              <a:rPr lang="en-GB" sz="2200" dirty="0"/>
              <a:t>(</a:t>
            </a:r>
            <a:r>
              <a:rPr lang="en-GB" sz="2200" i="1" dirty="0"/>
              <a:t>An Essay on the Principle of Population</a:t>
            </a:r>
            <a:r>
              <a:rPr lang="en-GB" sz="2200" dirty="0"/>
              <a:t>, </a:t>
            </a:r>
            <a:r>
              <a:rPr lang="en-GB" sz="2200" dirty="0" err="1"/>
              <a:t>ch</a:t>
            </a:r>
            <a:r>
              <a:rPr lang="en-GB" sz="2200" dirty="0"/>
              <a:t> 1)</a:t>
            </a:r>
          </a:p>
          <a:p>
            <a:endParaRPr lang="en-GB" dirty="0"/>
          </a:p>
        </p:txBody>
      </p:sp>
    </p:spTree>
    <p:extLst>
      <p:ext uri="{BB962C8B-B14F-4D97-AF65-F5344CB8AC3E}">
        <p14:creationId xmlns:p14="http://schemas.microsoft.com/office/powerpoint/2010/main" val="3454065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5C846D-5F91-4F74-AA5D-9642123BF604}"/>
              </a:ext>
            </a:extLst>
          </p:cNvPr>
          <p:cNvSpPr>
            <a:spLocks noGrp="1"/>
          </p:cNvSpPr>
          <p:nvPr>
            <p:ph type="title"/>
          </p:nvPr>
        </p:nvSpPr>
        <p:spPr/>
        <p:txBody>
          <a:bodyPr/>
          <a:lstStyle/>
          <a:p>
            <a:r>
              <a:rPr lang="en-GB" dirty="0"/>
              <a:t>Malthus’ two </a:t>
            </a:r>
            <a:r>
              <a:rPr lang="en-GB" dirty="0" err="1"/>
              <a:t>postulata</a:t>
            </a:r>
            <a:endParaRPr lang="en-GB" dirty="0"/>
          </a:p>
        </p:txBody>
      </p:sp>
      <p:sp>
        <p:nvSpPr>
          <p:cNvPr id="3" name="Content Placeholder 2">
            <a:extLst>
              <a:ext uri="{FF2B5EF4-FFF2-40B4-BE49-F238E27FC236}">
                <a16:creationId xmlns:a16="http://schemas.microsoft.com/office/drawing/2014/main" xmlns="" id="{B52E3D9F-1D76-4D85-B4F6-4DDD2AE4C6DC}"/>
              </a:ext>
            </a:extLst>
          </p:cNvPr>
          <p:cNvSpPr>
            <a:spLocks noGrp="1"/>
          </p:cNvSpPr>
          <p:nvPr>
            <p:ph idx="1"/>
          </p:nvPr>
        </p:nvSpPr>
        <p:spPr/>
        <p:txBody>
          <a:bodyPr>
            <a:normAutofit fontScale="92500" lnSpcReduction="10000"/>
          </a:bodyPr>
          <a:lstStyle/>
          <a:p>
            <a:pPr marL="0" indent="0">
              <a:buNone/>
            </a:pPr>
            <a:r>
              <a:rPr lang="en-GB" sz="2400" dirty="0"/>
              <a:t>‘First, That food is necessary to the existence of man. </a:t>
            </a:r>
          </a:p>
          <a:p>
            <a:pPr marL="0" indent="0">
              <a:buNone/>
            </a:pPr>
            <a:r>
              <a:rPr lang="en-GB" sz="2400" dirty="0"/>
              <a:t>Second, That the passion between the sexes is necessary, and will remain nearly in its present state. </a:t>
            </a:r>
          </a:p>
          <a:p>
            <a:pPr marL="0" indent="0">
              <a:buNone/>
            </a:pPr>
            <a:r>
              <a:rPr lang="en-GB" sz="2400" dirty="0"/>
              <a:t>These two laws ever since we have had any knowledge of mankind, appear to have been fixed laws of our nature; and, as we have not hitherto seen any alterations in them, we have no right to conclude that they will ever cease to be what they now are…’. </a:t>
            </a:r>
          </a:p>
          <a:p>
            <a:r>
              <a:rPr lang="en-GB" sz="2400" dirty="0"/>
              <a:t>(</a:t>
            </a:r>
            <a:r>
              <a:rPr lang="en-GB" sz="2400" i="1" dirty="0"/>
              <a:t>Essay</a:t>
            </a:r>
            <a:r>
              <a:rPr lang="en-GB" sz="2400" dirty="0"/>
              <a:t>, </a:t>
            </a:r>
            <a:r>
              <a:rPr lang="en-GB" sz="2400" dirty="0" err="1"/>
              <a:t>ch</a:t>
            </a:r>
            <a:r>
              <a:rPr lang="en-GB" sz="2400" dirty="0"/>
              <a:t> 1)</a:t>
            </a:r>
          </a:p>
          <a:p>
            <a:endParaRPr lang="en-GB" dirty="0"/>
          </a:p>
        </p:txBody>
      </p:sp>
      <p:pic>
        <p:nvPicPr>
          <p:cNvPr id="4" name="Picture 3">
            <a:extLst>
              <a:ext uri="{FF2B5EF4-FFF2-40B4-BE49-F238E27FC236}">
                <a16:creationId xmlns:a16="http://schemas.microsoft.com/office/drawing/2014/main" xmlns="" id="{1394DBEE-EC69-4E36-A8DD-5B2B1D3E0F78}"/>
              </a:ext>
            </a:extLst>
          </p:cNvPr>
          <p:cNvPicPr>
            <a:picLocks noChangeAspect="1"/>
          </p:cNvPicPr>
          <p:nvPr/>
        </p:nvPicPr>
        <p:blipFill>
          <a:blip r:embed="rId2"/>
          <a:stretch>
            <a:fillRect/>
          </a:stretch>
        </p:blipFill>
        <p:spPr>
          <a:xfrm>
            <a:off x="9431078" y="5279729"/>
            <a:ext cx="2654595" cy="1493210"/>
          </a:xfrm>
          <a:prstGeom prst="rect">
            <a:avLst/>
          </a:prstGeom>
          <a:ln>
            <a:noFill/>
          </a:ln>
          <a:effectLst>
            <a:softEdge rad="112500"/>
          </a:effectLst>
        </p:spPr>
      </p:pic>
    </p:spTree>
    <p:extLst>
      <p:ext uri="{BB962C8B-B14F-4D97-AF65-F5344CB8AC3E}">
        <p14:creationId xmlns:p14="http://schemas.microsoft.com/office/powerpoint/2010/main" val="1857637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B646B6-58A5-4110-AF56-981638C7DAB1}"/>
              </a:ext>
            </a:extLst>
          </p:cNvPr>
          <p:cNvSpPr>
            <a:spLocks noGrp="1"/>
          </p:cNvSpPr>
          <p:nvPr>
            <p:ph type="title"/>
          </p:nvPr>
        </p:nvSpPr>
        <p:spPr>
          <a:xfrm>
            <a:off x="2124810" y="507492"/>
            <a:ext cx="7729728" cy="1188720"/>
          </a:xfrm>
        </p:spPr>
        <p:txBody>
          <a:bodyPr/>
          <a:lstStyle/>
          <a:p>
            <a:r>
              <a:rPr lang="en-GB" dirty="0"/>
              <a:t>On population and production</a:t>
            </a:r>
          </a:p>
        </p:txBody>
      </p:sp>
      <p:sp>
        <p:nvSpPr>
          <p:cNvPr id="3" name="Content Placeholder 2">
            <a:extLst>
              <a:ext uri="{FF2B5EF4-FFF2-40B4-BE49-F238E27FC236}">
                <a16:creationId xmlns:a16="http://schemas.microsoft.com/office/drawing/2014/main" xmlns="" id="{8EB09B57-2732-467E-89DD-AF9396D19EAB}"/>
              </a:ext>
            </a:extLst>
          </p:cNvPr>
          <p:cNvSpPr>
            <a:spLocks noGrp="1"/>
          </p:cNvSpPr>
          <p:nvPr>
            <p:ph idx="1"/>
          </p:nvPr>
        </p:nvSpPr>
        <p:spPr>
          <a:xfrm>
            <a:off x="2029117" y="1989457"/>
            <a:ext cx="7729728" cy="4709054"/>
          </a:xfrm>
        </p:spPr>
        <p:txBody>
          <a:bodyPr>
            <a:normAutofit fontScale="92500" lnSpcReduction="20000"/>
          </a:bodyPr>
          <a:lstStyle/>
          <a:p>
            <a:r>
              <a:rPr lang="en-GB" sz="2400" dirty="0"/>
              <a:t>Population, when unchecked, progresses in a geometric ratio. But subsistence, resources, increase only by an arithmetic ratio.</a:t>
            </a:r>
          </a:p>
          <a:p>
            <a:endParaRPr lang="en-GB" sz="2400" dirty="0"/>
          </a:p>
          <a:p>
            <a:r>
              <a:rPr lang="en-GB" sz="2400" dirty="0"/>
              <a:t>So, where the means of subsistent are abundant and there is no check on providing for a family, people marry earlier and keep producing children.</a:t>
            </a:r>
          </a:p>
          <a:p>
            <a:endParaRPr lang="en-GB" sz="2400" dirty="0"/>
          </a:p>
          <a:p>
            <a:r>
              <a:rPr lang="en-GB" sz="2400" dirty="0"/>
              <a:t> When unchecked, Malthus calculates that the population will double every 25 years. Agriculture, meanwhile, has a limited expansion and will grow more slowly.</a:t>
            </a:r>
          </a:p>
          <a:p>
            <a:endParaRPr lang="en-GB" sz="2400" dirty="0"/>
          </a:p>
          <a:p>
            <a:r>
              <a:rPr lang="en-GB" sz="2400" dirty="0"/>
              <a:t>The effects of these two unequal powers – population and production - must be kept equal. This will require a constant and strong operating check on population. </a:t>
            </a:r>
          </a:p>
          <a:p>
            <a:endParaRPr lang="en-GB" dirty="0"/>
          </a:p>
        </p:txBody>
      </p:sp>
    </p:spTree>
    <p:extLst>
      <p:ext uri="{BB962C8B-B14F-4D97-AF65-F5344CB8AC3E}">
        <p14:creationId xmlns:p14="http://schemas.microsoft.com/office/powerpoint/2010/main" val="2755988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096531-70F2-4F1C-A65F-49165160CB40}"/>
              </a:ext>
            </a:extLst>
          </p:cNvPr>
          <p:cNvSpPr>
            <a:spLocks noGrp="1"/>
          </p:cNvSpPr>
          <p:nvPr>
            <p:ph type="title"/>
          </p:nvPr>
        </p:nvSpPr>
        <p:spPr>
          <a:xfrm>
            <a:off x="2231136" y="425302"/>
            <a:ext cx="7729728" cy="1188720"/>
          </a:xfrm>
        </p:spPr>
        <p:txBody>
          <a:bodyPr/>
          <a:lstStyle/>
          <a:p>
            <a:r>
              <a:rPr lang="en-GB" dirty="0"/>
              <a:t>Malthus’ checks on population</a:t>
            </a:r>
          </a:p>
        </p:txBody>
      </p:sp>
      <p:sp>
        <p:nvSpPr>
          <p:cNvPr id="3" name="Content Placeholder 2">
            <a:extLst>
              <a:ext uri="{FF2B5EF4-FFF2-40B4-BE49-F238E27FC236}">
                <a16:creationId xmlns:a16="http://schemas.microsoft.com/office/drawing/2014/main" xmlns="" id="{74039283-2A68-469F-97AC-DA1DFD3A601A}"/>
              </a:ext>
            </a:extLst>
          </p:cNvPr>
          <p:cNvSpPr>
            <a:spLocks noGrp="1"/>
          </p:cNvSpPr>
          <p:nvPr>
            <p:ph idx="1"/>
          </p:nvPr>
        </p:nvSpPr>
        <p:spPr>
          <a:xfrm>
            <a:off x="2231136" y="2042621"/>
            <a:ext cx="7729728" cy="4124263"/>
          </a:xfrm>
        </p:spPr>
        <p:txBody>
          <a:bodyPr>
            <a:normAutofit fontScale="92500"/>
          </a:bodyPr>
          <a:lstStyle/>
          <a:p>
            <a:pPr marL="0" indent="0">
              <a:buNone/>
            </a:pPr>
            <a:r>
              <a:rPr lang="en-GB" sz="2200" dirty="0"/>
              <a:t>‘there is a principle in human society, by which population is perpetually kept down at the means of subsistence […] a degree of misery, the necessary and inevitable result of the laws of nature, which human institutions, so far from aggravating, have tended considerably to mitigate, though they can never remove’. (</a:t>
            </a:r>
            <a:r>
              <a:rPr lang="en-GB" sz="2200" i="1" dirty="0"/>
              <a:t>Essay</a:t>
            </a:r>
            <a:r>
              <a:rPr lang="en-GB" sz="2200" dirty="0"/>
              <a:t>, </a:t>
            </a:r>
            <a:r>
              <a:rPr lang="en-GB" sz="2200" dirty="0" err="1"/>
              <a:t>ch</a:t>
            </a:r>
            <a:r>
              <a:rPr lang="en-GB" sz="2200" dirty="0"/>
              <a:t> 10)</a:t>
            </a:r>
          </a:p>
          <a:p>
            <a:endParaRPr lang="en-GB" sz="2200" dirty="0"/>
          </a:p>
          <a:p>
            <a:pPr marL="0" indent="0">
              <a:buNone/>
            </a:pPr>
            <a:r>
              <a:rPr lang="en-GB" sz="2200" dirty="0"/>
              <a:t>Two checks that act on population are:</a:t>
            </a:r>
          </a:p>
          <a:p>
            <a:pPr>
              <a:buFontTx/>
              <a:buChar char="-"/>
            </a:pPr>
            <a:r>
              <a:rPr lang="en-GB" sz="2200" dirty="0"/>
              <a:t>Preventative check – the difficulties people perceive at raising a family they can’t afford to feed.</a:t>
            </a:r>
          </a:p>
          <a:p>
            <a:pPr>
              <a:buFontTx/>
              <a:buChar char="-"/>
            </a:pPr>
            <a:r>
              <a:rPr lang="en-GB" sz="2200" dirty="0"/>
              <a:t>Positive check - the actual distresses of some of the lower classes acts as a check to the natural increase in population. </a:t>
            </a:r>
          </a:p>
          <a:p>
            <a:endParaRPr lang="en-GB" dirty="0"/>
          </a:p>
        </p:txBody>
      </p:sp>
    </p:spTree>
    <p:extLst>
      <p:ext uri="{BB962C8B-B14F-4D97-AF65-F5344CB8AC3E}">
        <p14:creationId xmlns:p14="http://schemas.microsoft.com/office/powerpoint/2010/main" val="254115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93DA79-43DC-8B43-B8AF-BA23769E335D}"/>
              </a:ext>
            </a:extLst>
          </p:cNvPr>
          <p:cNvSpPr>
            <a:spLocks noGrp="1"/>
          </p:cNvSpPr>
          <p:nvPr>
            <p:ph type="title"/>
          </p:nvPr>
        </p:nvSpPr>
        <p:spPr>
          <a:xfrm>
            <a:off x="2231136" y="414724"/>
            <a:ext cx="7729728" cy="1188720"/>
          </a:xfrm>
        </p:spPr>
        <p:txBody>
          <a:bodyPr/>
          <a:lstStyle/>
          <a:p>
            <a:r>
              <a:rPr lang="en-US" dirty="0"/>
              <a:t>1789</a:t>
            </a:r>
          </a:p>
        </p:txBody>
      </p:sp>
      <p:pic>
        <p:nvPicPr>
          <p:cNvPr id="4" name="Picture 3">
            <a:extLst>
              <a:ext uri="{FF2B5EF4-FFF2-40B4-BE49-F238E27FC236}">
                <a16:creationId xmlns:a16="http://schemas.microsoft.com/office/drawing/2014/main" xmlns="" id="{1A70DFC4-5B57-A74E-9781-9DF39AC84A65}"/>
              </a:ext>
            </a:extLst>
          </p:cNvPr>
          <p:cNvPicPr>
            <a:picLocks noChangeAspect="1"/>
          </p:cNvPicPr>
          <p:nvPr/>
        </p:nvPicPr>
        <p:blipFill>
          <a:blip r:embed="rId2"/>
          <a:stretch>
            <a:fillRect/>
          </a:stretch>
        </p:blipFill>
        <p:spPr>
          <a:xfrm>
            <a:off x="3250919" y="2476500"/>
            <a:ext cx="1905000" cy="1905000"/>
          </a:xfrm>
          <a:prstGeom prst="rect">
            <a:avLst/>
          </a:prstGeom>
        </p:spPr>
      </p:pic>
      <p:sp>
        <p:nvSpPr>
          <p:cNvPr id="5" name="Oval Callout 4">
            <a:extLst>
              <a:ext uri="{FF2B5EF4-FFF2-40B4-BE49-F238E27FC236}">
                <a16:creationId xmlns:a16="http://schemas.microsoft.com/office/drawing/2014/main" xmlns="" id="{F58A161E-6F06-B24F-ACAE-C220388D92CF}"/>
              </a:ext>
            </a:extLst>
          </p:cNvPr>
          <p:cNvSpPr/>
          <p:nvPr/>
        </p:nvSpPr>
        <p:spPr>
          <a:xfrm>
            <a:off x="0" y="1507445"/>
            <a:ext cx="3443332" cy="1905000"/>
          </a:xfrm>
          <a:prstGeom prst="wedgeEllipseCallout">
            <a:avLst>
              <a:gd name="adj1" fmla="val 54496"/>
              <a:gd name="adj2" fmla="val 72009"/>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dirty="0">
                <a:ln w="0"/>
                <a:solidFill>
                  <a:schemeClr val="tx1"/>
                </a:solidFill>
                <a:effectLst>
                  <a:outerShdw blurRad="38100" dist="19050" dir="2700000" algn="tl" rotWithShape="0">
                    <a:schemeClr val="dk1">
                      <a:alpha val="40000"/>
                    </a:schemeClr>
                  </a:outerShdw>
                </a:effectLst>
              </a:rPr>
              <a:t>‘Bliss was it in that dawn to be alive; But to be young was very heaven…’ (William Wordsworth)</a:t>
            </a:r>
          </a:p>
        </p:txBody>
      </p:sp>
      <p:pic>
        <p:nvPicPr>
          <p:cNvPr id="6" name="Picture 5">
            <a:extLst>
              <a:ext uri="{FF2B5EF4-FFF2-40B4-BE49-F238E27FC236}">
                <a16:creationId xmlns:a16="http://schemas.microsoft.com/office/drawing/2014/main" xmlns="" id="{6FD2D145-113E-7C4B-AB39-C1EF254EB8F8}"/>
              </a:ext>
            </a:extLst>
          </p:cNvPr>
          <p:cNvPicPr>
            <a:picLocks noChangeAspect="1"/>
          </p:cNvPicPr>
          <p:nvPr/>
        </p:nvPicPr>
        <p:blipFill>
          <a:blip r:embed="rId3"/>
          <a:stretch>
            <a:fillRect/>
          </a:stretch>
        </p:blipFill>
        <p:spPr>
          <a:xfrm>
            <a:off x="9368378" y="3805480"/>
            <a:ext cx="2378592" cy="2843499"/>
          </a:xfrm>
          <a:prstGeom prst="rect">
            <a:avLst/>
          </a:prstGeom>
        </p:spPr>
      </p:pic>
      <p:sp>
        <p:nvSpPr>
          <p:cNvPr id="7" name="Oval Callout 6">
            <a:extLst>
              <a:ext uri="{FF2B5EF4-FFF2-40B4-BE49-F238E27FC236}">
                <a16:creationId xmlns:a16="http://schemas.microsoft.com/office/drawing/2014/main" xmlns="" id="{EE59F220-7881-EC49-8FF2-AA72CF692682}"/>
              </a:ext>
            </a:extLst>
          </p:cNvPr>
          <p:cNvSpPr/>
          <p:nvPr/>
        </p:nvSpPr>
        <p:spPr>
          <a:xfrm>
            <a:off x="5061761" y="4602928"/>
            <a:ext cx="3577357" cy="2046051"/>
          </a:xfrm>
          <a:prstGeom prst="wedgeEllipseCallout">
            <a:avLst>
              <a:gd name="adj1" fmla="val 95581"/>
              <a:gd name="adj2" fmla="val -30227"/>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dirty="0"/>
              <a:t>‘How much the greatest event that has happened in the history of the world, and how much the best’. (Charles James Fox)</a:t>
            </a:r>
          </a:p>
        </p:txBody>
      </p:sp>
      <p:pic>
        <p:nvPicPr>
          <p:cNvPr id="8" name="Picture 7">
            <a:extLst>
              <a:ext uri="{FF2B5EF4-FFF2-40B4-BE49-F238E27FC236}">
                <a16:creationId xmlns:a16="http://schemas.microsoft.com/office/drawing/2014/main" xmlns="" id="{890ED2E3-4D23-7944-9341-1DFFDE17DBB9}"/>
              </a:ext>
            </a:extLst>
          </p:cNvPr>
          <p:cNvPicPr>
            <a:picLocks noChangeAspect="1"/>
          </p:cNvPicPr>
          <p:nvPr/>
        </p:nvPicPr>
        <p:blipFill>
          <a:blip r:embed="rId4"/>
          <a:stretch>
            <a:fillRect/>
          </a:stretch>
        </p:blipFill>
        <p:spPr>
          <a:xfrm>
            <a:off x="912093" y="4181234"/>
            <a:ext cx="1974196" cy="2467745"/>
          </a:xfrm>
          <a:prstGeom prst="rect">
            <a:avLst/>
          </a:prstGeom>
        </p:spPr>
      </p:pic>
      <p:sp>
        <p:nvSpPr>
          <p:cNvPr id="9" name="Oval Callout 8">
            <a:extLst>
              <a:ext uri="{FF2B5EF4-FFF2-40B4-BE49-F238E27FC236}">
                <a16:creationId xmlns:a16="http://schemas.microsoft.com/office/drawing/2014/main" xmlns="" id="{8FEAAE91-E963-FD42-9C05-B2D95BD3060F}"/>
              </a:ext>
            </a:extLst>
          </p:cNvPr>
          <p:cNvSpPr/>
          <p:nvPr/>
        </p:nvSpPr>
        <p:spPr>
          <a:xfrm>
            <a:off x="5466869" y="1750660"/>
            <a:ext cx="5563962" cy="2410776"/>
          </a:xfrm>
          <a:prstGeom prst="wedgeEllipseCallout">
            <a:avLst>
              <a:gd name="adj1" fmla="val -107415"/>
              <a:gd name="adj2" fmla="val 103452"/>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dirty="0"/>
              <a:t>‘methinks I see the ardour for liberty catching and spreading ; a general amendment beginning in human affairs; the dominion of kings changed for the dominion of laws, and the dominion of priests giving way to the dominion of reason and conscience’. (Richard Price)</a:t>
            </a:r>
            <a:endParaRPr lang="en-GB"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097273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8ECF2B-2D85-4668-8947-127DB57FF1A0}"/>
              </a:ext>
            </a:extLst>
          </p:cNvPr>
          <p:cNvSpPr>
            <a:spLocks noGrp="1"/>
          </p:cNvSpPr>
          <p:nvPr>
            <p:ph type="title"/>
          </p:nvPr>
        </p:nvSpPr>
        <p:spPr>
          <a:xfrm>
            <a:off x="2231136" y="331352"/>
            <a:ext cx="7729728" cy="1188720"/>
          </a:xfrm>
        </p:spPr>
        <p:txBody>
          <a:bodyPr/>
          <a:lstStyle/>
          <a:p>
            <a:r>
              <a:rPr lang="en-GB" dirty="0"/>
              <a:t>1804 edition of </a:t>
            </a:r>
            <a:r>
              <a:rPr lang="en-GB" dirty="0" err="1"/>
              <a:t>malthus</a:t>
            </a:r>
            <a:r>
              <a:rPr lang="en-GB" dirty="0"/>
              <a:t>’ </a:t>
            </a:r>
            <a:r>
              <a:rPr lang="en-GB" i="1" dirty="0"/>
              <a:t>essay</a:t>
            </a:r>
          </a:p>
        </p:txBody>
      </p:sp>
      <p:sp>
        <p:nvSpPr>
          <p:cNvPr id="3" name="Content Placeholder 2">
            <a:extLst>
              <a:ext uri="{FF2B5EF4-FFF2-40B4-BE49-F238E27FC236}">
                <a16:creationId xmlns:a16="http://schemas.microsoft.com/office/drawing/2014/main" xmlns="" id="{060857B1-B15D-4FB7-8091-7143A83C052E}"/>
              </a:ext>
            </a:extLst>
          </p:cNvPr>
          <p:cNvSpPr>
            <a:spLocks noGrp="1"/>
          </p:cNvSpPr>
          <p:nvPr>
            <p:ph idx="1"/>
          </p:nvPr>
        </p:nvSpPr>
        <p:spPr>
          <a:xfrm>
            <a:off x="2231136" y="2159579"/>
            <a:ext cx="6189850" cy="3101983"/>
          </a:xfrm>
        </p:spPr>
        <p:txBody>
          <a:bodyPr>
            <a:noAutofit/>
          </a:bodyPr>
          <a:lstStyle/>
          <a:p>
            <a:pPr marL="0" indent="0">
              <a:buNone/>
            </a:pPr>
            <a:r>
              <a:rPr lang="en-GB" sz="2200" dirty="0"/>
              <a:t>‘if a child is born into a world already possessed, if he cannot get subsistence from his parents, on whom he has a just demand, and if the society do not want his labour, he has no claim of right to the smallest portion of food, and in fact no business to be where he is. At nature’s feast there is no vacant cover for him; she tells him to be gone, and will quickly execute her orders, if he do not work on the compassion of some of her guests; if these guests get up and make room for him, other intruders immediately appear, demanding the same favour’. </a:t>
            </a:r>
          </a:p>
        </p:txBody>
      </p:sp>
      <p:pic>
        <p:nvPicPr>
          <p:cNvPr id="4" name="Picture 3">
            <a:extLst>
              <a:ext uri="{FF2B5EF4-FFF2-40B4-BE49-F238E27FC236}">
                <a16:creationId xmlns:a16="http://schemas.microsoft.com/office/drawing/2014/main" xmlns="" id="{FD73026F-95CE-4DD8-ABA6-6245FCF49879}"/>
              </a:ext>
            </a:extLst>
          </p:cNvPr>
          <p:cNvPicPr>
            <a:picLocks noChangeAspect="1"/>
          </p:cNvPicPr>
          <p:nvPr/>
        </p:nvPicPr>
        <p:blipFill>
          <a:blip r:embed="rId2"/>
          <a:stretch>
            <a:fillRect/>
          </a:stretch>
        </p:blipFill>
        <p:spPr>
          <a:xfrm>
            <a:off x="8678158" y="2645953"/>
            <a:ext cx="3410442" cy="4253022"/>
          </a:xfrm>
          <a:prstGeom prst="rect">
            <a:avLst/>
          </a:prstGeom>
          <a:ln>
            <a:noFill/>
          </a:ln>
          <a:effectLst>
            <a:softEdge rad="112500"/>
          </a:effectLst>
        </p:spPr>
      </p:pic>
    </p:spTree>
    <p:extLst>
      <p:ext uri="{BB962C8B-B14F-4D97-AF65-F5344CB8AC3E}">
        <p14:creationId xmlns:p14="http://schemas.microsoft.com/office/powerpoint/2010/main" val="3103521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909BC6-CF44-4995-B1CC-27C4C58363E0}"/>
              </a:ext>
            </a:extLst>
          </p:cNvPr>
          <p:cNvSpPr>
            <a:spLocks noGrp="1"/>
          </p:cNvSpPr>
          <p:nvPr>
            <p:ph type="title"/>
          </p:nvPr>
        </p:nvSpPr>
        <p:spPr/>
        <p:txBody>
          <a:bodyPr/>
          <a:lstStyle/>
          <a:p>
            <a:r>
              <a:rPr lang="en-GB" dirty="0"/>
              <a:t>Godwin and </a:t>
            </a:r>
            <a:r>
              <a:rPr lang="en-GB" dirty="0" err="1"/>
              <a:t>malthus</a:t>
            </a:r>
            <a:endParaRPr lang="en-GB" dirty="0"/>
          </a:p>
        </p:txBody>
      </p:sp>
      <p:sp>
        <p:nvSpPr>
          <p:cNvPr id="3" name="Content Placeholder 2">
            <a:extLst>
              <a:ext uri="{FF2B5EF4-FFF2-40B4-BE49-F238E27FC236}">
                <a16:creationId xmlns:a16="http://schemas.microsoft.com/office/drawing/2014/main" xmlns="" id="{D1F0E1FA-9CAC-4E5D-8AD3-CB10EE09505C}"/>
              </a:ext>
            </a:extLst>
          </p:cNvPr>
          <p:cNvSpPr>
            <a:spLocks noGrp="1"/>
          </p:cNvSpPr>
          <p:nvPr>
            <p:ph idx="1"/>
          </p:nvPr>
        </p:nvSpPr>
        <p:spPr/>
        <p:txBody>
          <a:bodyPr>
            <a:normAutofit/>
          </a:bodyPr>
          <a:lstStyle/>
          <a:p>
            <a:r>
              <a:rPr lang="en-GB" sz="2400" dirty="0"/>
              <a:t>Individual agency and virtue vs laws of nature. </a:t>
            </a:r>
          </a:p>
          <a:p>
            <a:endParaRPr lang="en-GB" sz="2400" dirty="0"/>
          </a:p>
          <a:p>
            <a:r>
              <a:rPr lang="en-GB" sz="2400" dirty="0"/>
              <a:t>Judgement vs incentives and disincentives. </a:t>
            </a:r>
          </a:p>
          <a:p>
            <a:endParaRPr lang="en-GB" sz="2400" dirty="0"/>
          </a:p>
          <a:p>
            <a:r>
              <a:rPr lang="en-GB" sz="2400" dirty="0"/>
              <a:t>Dissent vs Anglicanism?</a:t>
            </a:r>
          </a:p>
          <a:p>
            <a:endParaRPr lang="en-GB" dirty="0"/>
          </a:p>
        </p:txBody>
      </p:sp>
    </p:spTree>
    <p:extLst>
      <p:ext uri="{BB962C8B-B14F-4D97-AF65-F5344CB8AC3E}">
        <p14:creationId xmlns:p14="http://schemas.microsoft.com/office/powerpoint/2010/main" val="114566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D43621-A912-4E15-919C-12F7879F6392}"/>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xmlns="" id="{BC15A73A-1DA0-4E9D-A2A1-860771417A30}"/>
              </a:ext>
            </a:extLst>
          </p:cNvPr>
          <p:cNvSpPr>
            <a:spLocks noGrp="1"/>
          </p:cNvSpPr>
          <p:nvPr>
            <p:ph idx="1"/>
          </p:nvPr>
        </p:nvSpPr>
        <p:spPr/>
        <p:txBody>
          <a:bodyPr>
            <a:noAutofit/>
          </a:bodyPr>
          <a:lstStyle/>
          <a:p>
            <a:r>
              <a:rPr lang="en-GB" sz="2200" dirty="0"/>
              <a:t>Robert Mayhew, </a:t>
            </a:r>
            <a:r>
              <a:rPr lang="en-GB" sz="2200" i="1" dirty="0"/>
              <a:t>Malthus: The Life and Legacies of an Untimely Prophet </a:t>
            </a:r>
            <a:r>
              <a:rPr lang="en-GB" sz="2200" dirty="0"/>
              <a:t>(2014)</a:t>
            </a:r>
          </a:p>
          <a:p>
            <a:r>
              <a:rPr lang="en-GB" sz="2200" dirty="0"/>
              <a:t>Mark Philp, </a:t>
            </a:r>
            <a:r>
              <a:rPr lang="en-GB" sz="2200" i="1" dirty="0"/>
              <a:t>Godwin’s Political Justice </a:t>
            </a:r>
            <a:r>
              <a:rPr lang="en-GB" sz="2200" dirty="0"/>
              <a:t>(1986)</a:t>
            </a:r>
          </a:p>
          <a:p>
            <a:r>
              <a:rPr lang="en-GB" sz="2200" dirty="0"/>
              <a:t>Alison Bashford and Joyce Chaplin, </a:t>
            </a:r>
            <a:r>
              <a:rPr lang="en-GB" sz="2200" i="1" dirty="0"/>
              <a:t>The New World of Thomas Robert Malthus </a:t>
            </a:r>
            <a:r>
              <a:rPr lang="en-GB" sz="2200" dirty="0"/>
              <a:t>(2016)</a:t>
            </a:r>
          </a:p>
          <a:p>
            <a:r>
              <a:rPr lang="en-GB" sz="2200" dirty="0"/>
              <a:t>William Pickering (Ed.), </a:t>
            </a:r>
            <a:r>
              <a:rPr lang="en-GB" sz="2200" i="1" dirty="0"/>
              <a:t>The Political and Philosophical Writings of William Godwin</a:t>
            </a:r>
            <a:r>
              <a:rPr lang="en-GB" sz="2200" dirty="0"/>
              <a:t> (1993)</a:t>
            </a:r>
          </a:p>
          <a:p>
            <a:r>
              <a:rPr lang="en-GB" sz="2200" dirty="0"/>
              <a:t>Peter Marshall, </a:t>
            </a:r>
            <a:r>
              <a:rPr lang="en-GB" sz="2200" i="1" dirty="0"/>
              <a:t>William Godwin </a:t>
            </a:r>
            <a:r>
              <a:rPr lang="en-GB" sz="2200" dirty="0"/>
              <a:t>(1984)</a:t>
            </a:r>
          </a:p>
        </p:txBody>
      </p:sp>
    </p:spTree>
    <p:extLst>
      <p:ext uri="{BB962C8B-B14F-4D97-AF65-F5344CB8AC3E}">
        <p14:creationId xmlns:p14="http://schemas.microsoft.com/office/powerpoint/2010/main" val="4087952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AB0B20-C623-3F49-B932-A03DD033F8AA}"/>
              </a:ext>
            </a:extLst>
          </p:cNvPr>
          <p:cNvSpPr>
            <a:spLocks noGrp="1"/>
          </p:cNvSpPr>
          <p:nvPr>
            <p:ph type="title"/>
          </p:nvPr>
        </p:nvSpPr>
        <p:spPr>
          <a:xfrm>
            <a:off x="2231136" y="115640"/>
            <a:ext cx="7729728" cy="1188720"/>
          </a:xfrm>
        </p:spPr>
        <p:txBody>
          <a:bodyPr/>
          <a:lstStyle/>
          <a:p>
            <a:r>
              <a:rPr lang="en-US" dirty="0"/>
              <a:t>William </a:t>
            </a:r>
            <a:r>
              <a:rPr lang="en-US" dirty="0" err="1"/>
              <a:t>godwin</a:t>
            </a:r>
            <a:r>
              <a:rPr lang="en-US" dirty="0"/>
              <a:t>: </a:t>
            </a:r>
            <a:r>
              <a:rPr lang="en-US" i="1" dirty="0"/>
              <a:t>an enquiry concerning political justice </a:t>
            </a:r>
            <a:r>
              <a:rPr lang="en-US" dirty="0"/>
              <a:t>(1793)</a:t>
            </a:r>
          </a:p>
        </p:txBody>
      </p:sp>
      <p:pic>
        <p:nvPicPr>
          <p:cNvPr id="3" name="Picture 2"/>
          <p:cNvPicPr>
            <a:picLocks noChangeAspect="1"/>
          </p:cNvPicPr>
          <p:nvPr/>
        </p:nvPicPr>
        <p:blipFill>
          <a:blip r:embed="rId2"/>
          <a:stretch>
            <a:fillRect/>
          </a:stretch>
        </p:blipFill>
        <p:spPr>
          <a:xfrm>
            <a:off x="821894" y="1650670"/>
            <a:ext cx="3655104" cy="5064826"/>
          </a:xfrm>
          <a:prstGeom prst="rect">
            <a:avLst/>
          </a:prstGeom>
        </p:spPr>
      </p:pic>
      <p:pic>
        <p:nvPicPr>
          <p:cNvPr id="5" name="Picture 4"/>
          <p:cNvPicPr>
            <a:picLocks noChangeAspect="1"/>
          </p:cNvPicPr>
          <p:nvPr/>
        </p:nvPicPr>
        <p:blipFill>
          <a:blip r:embed="rId3"/>
          <a:stretch>
            <a:fillRect/>
          </a:stretch>
        </p:blipFill>
        <p:spPr>
          <a:xfrm>
            <a:off x="5153640" y="1650670"/>
            <a:ext cx="3645976" cy="5064826"/>
          </a:xfrm>
          <a:prstGeom prst="rect">
            <a:avLst/>
          </a:prstGeom>
        </p:spPr>
      </p:pic>
      <p:sp>
        <p:nvSpPr>
          <p:cNvPr id="6" name="TextBox 5"/>
          <p:cNvSpPr txBox="1"/>
          <p:nvPr/>
        </p:nvSpPr>
        <p:spPr>
          <a:xfrm>
            <a:off x="8977745" y="1793174"/>
            <a:ext cx="3004458" cy="2739211"/>
          </a:xfrm>
          <a:prstGeom prst="rect">
            <a:avLst/>
          </a:prstGeom>
          <a:noFill/>
        </p:spPr>
        <p:txBody>
          <a:bodyPr wrap="square" rtlCol="0">
            <a:spAutoFit/>
          </a:bodyPr>
          <a:lstStyle/>
          <a:p>
            <a:r>
              <a:rPr lang="en-GB" sz="2200" dirty="0" smtClean="0"/>
              <a:t>Godwin’s diaries May-June 1791.</a:t>
            </a:r>
          </a:p>
          <a:p>
            <a:endParaRPr lang="en-GB" sz="2200" dirty="0"/>
          </a:p>
          <a:p>
            <a:r>
              <a:rPr lang="en-GB" sz="2200" dirty="0" smtClean="0"/>
              <a:t>They are available online at: </a:t>
            </a:r>
          </a:p>
          <a:p>
            <a:r>
              <a:rPr lang="en-GB" sz="2200" dirty="0" smtClean="0"/>
              <a:t>godwindiary.bodleian.ox.ac.uk</a:t>
            </a:r>
            <a:endParaRPr lang="en-GB" sz="2200" dirty="0"/>
          </a:p>
          <a:p>
            <a:endParaRPr lang="en-GB" dirty="0"/>
          </a:p>
        </p:txBody>
      </p:sp>
    </p:spTree>
    <p:extLst>
      <p:ext uri="{BB962C8B-B14F-4D97-AF65-F5344CB8AC3E}">
        <p14:creationId xmlns:p14="http://schemas.microsoft.com/office/powerpoint/2010/main" val="4167970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36B757-6D90-8344-B4C8-24C0DB378C3B}"/>
              </a:ext>
            </a:extLst>
          </p:cNvPr>
          <p:cNvSpPr>
            <a:spLocks noGrp="1"/>
          </p:cNvSpPr>
          <p:nvPr>
            <p:ph type="title"/>
          </p:nvPr>
        </p:nvSpPr>
        <p:spPr/>
        <p:txBody>
          <a:bodyPr/>
          <a:lstStyle/>
          <a:p>
            <a:r>
              <a:rPr lang="en-US" dirty="0"/>
              <a:t>3 tenets of </a:t>
            </a:r>
            <a:r>
              <a:rPr lang="en-US" i="1" dirty="0"/>
              <a:t>Political justice</a:t>
            </a:r>
          </a:p>
        </p:txBody>
      </p:sp>
      <p:sp>
        <p:nvSpPr>
          <p:cNvPr id="3" name="Content Placeholder 2">
            <a:extLst>
              <a:ext uri="{FF2B5EF4-FFF2-40B4-BE49-F238E27FC236}">
                <a16:creationId xmlns:a16="http://schemas.microsoft.com/office/drawing/2014/main" xmlns="" id="{9D618062-D044-D84A-A157-08618580C14E}"/>
              </a:ext>
            </a:extLst>
          </p:cNvPr>
          <p:cNvSpPr>
            <a:spLocks noGrp="1"/>
          </p:cNvSpPr>
          <p:nvPr>
            <p:ph idx="1"/>
          </p:nvPr>
        </p:nvSpPr>
        <p:spPr>
          <a:xfrm>
            <a:off x="2231136" y="2638044"/>
            <a:ext cx="8216370" cy="3626569"/>
          </a:xfrm>
        </p:spPr>
        <p:txBody>
          <a:bodyPr>
            <a:normAutofit/>
          </a:bodyPr>
          <a:lstStyle/>
          <a:p>
            <a:r>
              <a:rPr lang="en-US" sz="2400" dirty="0"/>
              <a:t>That there are objective standards of truth and right action.</a:t>
            </a:r>
          </a:p>
          <a:p>
            <a:endParaRPr lang="en-US" sz="2400" dirty="0"/>
          </a:p>
          <a:p>
            <a:r>
              <a:rPr lang="en-US" sz="2400" dirty="0"/>
              <a:t>That persons are capable of grasping these truths through public discussion and the exercise of private judgement.</a:t>
            </a:r>
          </a:p>
          <a:p>
            <a:endParaRPr lang="en-US" sz="2400" dirty="0"/>
          </a:p>
          <a:p>
            <a:r>
              <a:rPr lang="en-US" sz="2400" dirty="0"/>
              <a:t>People are obliged and motivated to act in accordance with these truths.</a:t>
            </a:r>
          </a:p>
        </p:txBody>
      </p:sp>
    </p:spTree>
    <p:extLst>
      <p:ext uri="{BB962C8B-B14F-4D97-AF65-F5344CB8AC3E}">
        <p14:creationId xmlns:p14="http://schemas.microsoft.com/office/powerpoint/2010/main" val="2869033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595C7F-8362-2F49-B76D-D081F3C465F2}"/>
              </a:ext>
            </a:extLst>
          </p:cNvPr>
          <p:cNvSpPr>
            <a:spLocks noGrp="1"/>
          </p:cNvSpPr>
          <p:nvPr>
            <p:ph type="title"/>
          </p:nvPr>
        </p:nvSpPr>
        <p:spPr>
          <a:xfrm>
            <a:off x="2231136" y="575585"/>
            <a:ext cx="7729728" cy="1188720"/>
          </a:xfrm>
        </p:spPr>
        <p:txBody>
          <a:bodyPr/>
          <a:lstStyle/>
          <a:p>
            <a:r>
              <a:rPr lang="en-US" dirty="0"/>
              <a:t>On truth</a:t>
            </a:r>
          </a:p>
        </p:txBody>
      </p:sp>
      <p:sp>
        <p:nvSpPr>
          <p:cNvPr id="3" name="Content Placeholder 2">
            <a:extLst>
              <a:ext uri="{FF2B5EF4-FFF2-40B4-BE49-F238E27FC236}">
                <a16:creationId xmlns:a16="http://schemas.microsoft.com/office/drawing/2014/main" xmlns="" id="{06DD70EE-DE5B-6743-9C36-980BBEF04846}"/>
              </a:ext>
            </a:extLst>
          </p:cNvPr>
          <p:cNvSpPr>
            <a:spLocks noGrp="1"/>
          </p:cNvSpPr>
          <p:nvPr>
            <p:ph idx="1"/>
          </p:nvPr>
        </p:nvSpPr>
        <p:spPr>
          <a:xfrm>
            <a:off x="2231136" y="2268393"/>
            <a:ext cx="7729728" cy="3597386"/>
          </a:xfrm>
        </p:spPr>
        <p:txBody>
          <a:bodyPr>
            <a:normAutofit lnSpcReduction="10000"/>
          </a:bodyPr>
          <a:lstStyle/>
          <a:p>
            <a:pPr marL="0" indent="0">
              <a:buNone/>
            </a:pPr>
            <a:r>
              <a:rPr lang="en-US" sz="2400" dirty="0"/>
              <a:t>‘Truth is in reality single and uniform. There must be in the nature of things one best form of government, which all intellects, sufficiently roused from the slumber of savage ignorance, will be irresistibly incited to approve’. </a:t>
            </a:r>
          </a:p>
          <a:p>
            <a:pPr marL="0" indent="0">
              <a:buNone/>
            </a:pPr>
            <a:r>
              <a:rPr lang="en-US" sz="2400" dirty="0"/>
              <a:t>(PJ, Book III)</a:t>
            </a:r>
          </a:p>
          <a:p>
            <a:pPr marL="0" indent="0">
              <a:buNone/>
            </a:pPr>
            <a:endParaRPr lang="en-US" sz="2400" dirty="0"/>
          </a:p>
          <a:p>
            <a:pPr marL="0" indent="0">
              <a:buNone/>
            </a:pPr>
            <a:r>
              <a:rPr lang="en-US" sz="2400" dirty="0"/>
              <a:t>Humans, through the exercise of their own judgement, will be able to work out what these truths are, and they will be things that tend to the well-being of humanity.</a:t>
            </a:r>
          </a:p>
          <a:p>
            <a:pPr marL="0" indent="0">
              <a:buNone/>
            </a:pPr>
            <a:endParaRPr lang="en-US" dirty="0"/>
          </a:p>
        </p:txBody>
      </p:sp>
    </p:spTree>
    <p:extLst>
      <p:ext uri="{BB962C8B-B14F-4D97-AF65-F5344CB8AC3E}">
        <p14:creationId xmlns:p14="http://schemas.microsoft.com/office/powerpoint/2010/main" val="4257915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DE29DA-4B8B-F646-9563-6EEAAB615A0E}"/>
              </a:ext>
            </a:extLst>
          </p:cNvPr>
          <p:cNvSpPr>
            <a:spLocks noGrp="1"/>
          </p:cNvSpPr>
          <p:nvPr>
            <p:ph type="title"/>
          </p:nvPr>
        </p:nvSpPr>
        <p:spPr>
          <a:xfrm>
            <a:off x="2231136" y="604769"/>
            <a:ext cx="7729728" cy="1188720"/>
          </a:xfrm>
        </p:spPr>
        <p:txBody>
          <a:bodyPr/>
          <a:lstStyle/>
          <a:p>
            <a:r>
              <a:rPr lang="en-US" dirty="0"/>
              <a:t>On welfare</a:t>
            </a:r>
          </a:p>
        </p:txBody>
      </p:sp>
      <p:sp>
        <p:nvSpPr>
          <p:cNvPr id="3" name="Content Placeholder 2">
            <a:extLst>
              <a:ext uri="{FF2B5EF4-FFF2-40B4-BE49-F238E27FC236}">
                <a16:creationId xmlns:a16="http://schemas.microsoft.com/office/drawing/2014/main" xmlns="" id="{A0EE2651-6EB6-C840-BA15-94B506C7B53C}"/>
              </a:ext>
            </a:extLst>
          </p:cNvPr>
          <p:cNvSpPr>
            <a:spLocks noGrp="1"/>
          </p:cNvSpPr>
          <p:nvPr>
            <p:ph idx="1"/>
          </p:nvPr>
        </p:nvSpPr>
        <p:spPr>
          <a:xfrm>
            <a:off x="2231136" y="2297576"/>
            <a:ext cx="7729728" cy="3743301"/>
          </a:xfrm>
        </p:spPr>
        <p:txBody>
          <a:bodyPr>
            <a:noAutofit/>
          </a:bodyPr>
          <a:lstStyle/>
          <a:p>
            <a:pPr marL="0" indent="0">
              <a:buNone/>
            </a:pPr>
            <a:r>
              <a:rPr lang="en-GB" sz="2400" dirty="0"/>
              <a:t>‘What is that society bound to do for its members? Everything that can contribute to their welfare. But the nature of their welfare is defined by the nature of the mind. That which will most contribute to it, which enlarges the understanding, supplies incitements to virtue, fills us with generous consciousness of our independence, and carefully removes whatever can impede our exertions.’ </a:t>
            </a:r>
          </a:p>
          <a:p>
            <a:pPr marL="0" indent="0">
              <a:buNone/>
            </a:pPr>
            <a:r>
              <a:rPr lang="en-GB" sz="2400" dirty="0"/>
              <a:t>(PJ, Book II, </a:t>
            </a:r>
            <a:r>
              <a:rPr lang="en-GB" sz="2400" dirty="0" err="1"/>
              <a:t>ch</a:t>
            </a:r>
            <a:r>
              <a:rPr lang="en-GB" sz="2400" dirty="0"/>
              <a:t> 2)</a:t>
            </a:r>
            <a:endParaRPr lang="en-US" sz="2400" dirty="0"/>
          </a:p>
        </p:txBody>
      </p:sp>
      <p:pic>
        <p:nvPicPr>
          <p:cNvPr id="5" name="Picture 4">
            <a:extLst>
              <a:ext uri="{FF2B5EF4-FFF2-40B4-BE49-F238E27FC236}">
                <a16:creationId xmlns:a16="http://schemas.microsoft.com/office/drawing/2014/main" xmlns="" id="{8BC9E657-12BB-2F48-91DE-838E1D83FB01}"/>
              </a:ext>
            </a:extLst>
          </p:cNvPr>
          <p:cNvPicPr>
            <a:picLocks noChangeAspect="1"/>
          </p:cNvPicPr>
          <p:nvPr/>
        </p:nvPicPr>
        <p:blipFill>
          <a:blip r:embed="rId2"/>
          <a:stretch>
            <a:fillRect/>
          </a:stretch>
        </p:blipFill>
        <p:spPr>
          <a:xfrm>
            <a:off x="9268206" y="4946904"/>
            <a:ext cx="2866644" cy="1911096"/>
          </a:xfrm>
          <a:prstGeom prst="rect">
            <a:avLst/>
          </a:prstGeom>
          <a:ln>
            <a:noFill/>
          </a:ln>
          <a:effectLst>
            <a:softEdge rad="112500"/>
          </a:effectLst>
        </p:spPr>
      </p:pic>
      <p:cxnSp>
        <p:nvCxnSpPr>
          <p:cNvPr id="7" name="Straight Connector 6">
            <a:extLst>
              <a:ext uri="{FF2B5EF4-FFF2-40B4-BE49-F238E27FC236}">
                <a16:creationId xmlns:a16="http://schemas.microsoft.com/office/drawing/2014/main" xmlns="" id="{704DEC6F-5621-7C49-A252-43C4C4C924E1}"/>
              </a:ext>
            </a:extLst>
          </p:cNvPr>
          <p:cNvCxnSpPr>
            <a:cxnSpLocks/>
          </p:cNvCxnSpPr>
          <p:nvPr/>
        </p:nvCxnSpPr>
        <p:spPr>
          <a:xfrm flipV="1">
            <a:off x="9173183" y="4946904"/>
            <a:ext cx="2961667" cy="1833275"/>
          </a:xfrm>
          <a:prstGeom prst="line">
            <a:avLst/>
          </a:prstGeom>
          <a:ln w="857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xmlns="" id="{472085FE-1D38-EA4F-9985-56CF5888D739}"/>
              </a:ext>
            </a:extLst>
          </p:cNvPr>
          <p:cNvCxnSpPr>
            <a:cxnSpLocks/>
          </p:cNvCxnSpPr>
          <p:nvPr/>
        </p:nvCxnSpPr>
        <p:spPr>
          <a:xfrm flipH="1" flipV="1">
            <a:off x="9435830" y="4946904"/>
            <a:ext cx="2482231" cy="1746212"/>
          </a:xfrm>
          <a:prstGeom prst="line">
            <a:avLst/>
          </a:prstGeom>
          <a:ln w="857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586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870E10-0632-3A4A-A533-D2950E440467}"/>
              </a:ext>
            </a:extLst>
          </p:cNvPr>
          <p:cNvSpPr>
            <a:spLocks noGrp="1"/>
          </p:cNvSpPr>
          <p:nvPr>
            <p:ph type="title"/>
          </p:nvPr>
        </p:nvSpPr>
        <p:spPr>
          <a:xfrm>
            <a:off x="2231136" y="633951"/>
            <a:ext cx="7729728" cy="1188720"/>
          </a:xfrm>
        </p:spPr>
        <p:txBody>
          <a:bodyPr/>
          <a:lstStyle/>
          <a:p>
            <a:r>
              <a:rPr lang="en-US" dirty="0"/>
              <a:t>ON JUSTICE</a:t>
            </a:r>
          </a:p>
        </p:txBody>
      </p:sp>
      <p:sp>
        <p:nvSpPr>
          <p:cNvPr id="3" name="Content Placeholder 2">
            <a:extLst>
              <a:ext uri="{FF2B5EF4-FFF2-40B4-BE49-F238E27FC236}">
                <a16:creationId xmlns:a16="http://schemas.microsoft.com/office/drawing/2014/main" xmlns="" id="{6C3C3449-CEC5-094F-81FE-DFFAE987BD3D}"/>
              </a:ext>
            </a:extLst>
          </p:cNvPr>
          <p:cNvSpPr>
            <a:spLocks noGrp="1"/>
          </p:cNvSpPr>
          <p:nvPr>
            <p:ph idx="1"/>
          </p:nvPr>
        </p:nvSpPr>
        <p:spPr/>
        <p:txBody>
          <a:bodyPr/>
          <a:lstStyle/>
          <a:p>
            <a:pPr marL="0" indent="0">
              <a:buNone/>
            </a:pPr>
            <a:r>
              <a:rPr lang="en-GB" sz="2400" dirty="0"/>
              <a:t>‘To a rational being there can be but one rule of conduct, justice, and one mode of ascertaining that rule, the exercise of understanding’</a:t>
            </a:r>
          </a:p>
          <a:p>
            <a:pPr marL="0" indent="0">
              <a:buNone/>
            </a:pPr>
            <a:r>
              <a:rPr lang="en-GB" sz="2400" dirty="0"/>
              <a:t>(PJ, Book II, </a:t>
            </a:r>
            <a:r>
              <a:rPr lang="en-GB" sz="2400" dirty="0" err="1"/>
              <a:t>ch</a:t>
            </a:r>
            <a:r>
              <a:rPr lang="en-GB" sz="2400" dirty="0"/>
              <a:t> 6)</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2605234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C5F7CF-A91A-1840-8E96-6AC73B1FD5E7}"/>
              </a:ext>
            </a:extLst>
          </p:cNvPr>
          <p:cNvSpPr>
            <a:spLocks noGrp="1"/>
          </p:cNvSpPr>
          <p:nvPr>
            <p:ph type="title"/>
          </p:nvPr>
        </p:nvSpPr>
        <p:spPr/>
        <p:txBody>
          <a:bodyPr/>
          <a:lstStyle/>
          <a:p>
            <a:r>
              <a:rPr lang="en-US" dirty="0"/>
              <a:t>On duty</a:t>
            </a:r>
          </a:p>
        </p:txBody>
      </p:sp>
      <p:sp>
        <p:nvSpPr>
          <p:cNvPr id="3" name="Content Placeholder 2">
            <a:extLst>
              <a:ext uri="{FF2B5EF4-FFF2-40B4-BE49-F238E27FC236}">
                <a16:creationId xmlns:a16="http://schemas.microsoft.com/office/drawing/2014/main" xmlns="" id="{2096B477-262B-0943-841F-F51873B4BC66}"/>
              </a:ext>
            </a:extLst>
          </p:cNvPr>
          <p:cNvSpPr>
            <a:spLocks noGrp="1"/>
          </p:cNvSpPr>
          <p:nvPr>
            <p:ph idx="1"/>
          </p:nvPr>
        </p:nvSpPr>
        <p:spPr/>
        <p:txBody>
          <a:bodyPr/>
          <a:lstStyle/>
          <a:p>
            <a:pPr lvl="2"/>
            <a:r>
              <a:rPr lang="en-GB" sz="2400" dirty="0"/>
              <a:t>Duty is a term to describe the mode in which any being may best be employed for the general good.</a:t>
            </a:r>
          </a:p>
          <a:p>
            <a:pPr lvl="2"/>
            <a:endParaRPr lang="en-GB" sz="2400" dirty="0"/>
          </a:p>
          <a:p>
            <a:pPr lvl="2"/>
            <a:r>
              <a:rPr lang="en-GB" sz="2400" dirty="0"/>
              <a:t>I have no right to omit what my duty prescribes; it inevitably follows that men have no rights (these are understood as discretionary).</a:t>
            </a:r>
          </a:p>
          <a:p>
            <a:pPr marL="0" indent="0">
              <a:buNone/>
            </a:pPr>
            <a:endParaRPr lang="en-US" dirty="0"/>
          </a:p>
        </p:txBody>
      </p:sp>
    </p:spTree>
    <p:extLst>
      <p:ext uri="{BB962C8B-B14F-4D97-AF65-F5344CB8AC3E}">
        <p14:creationId xmlns:p14="http://schemas.microsoft.com/office/powerpoint/2010/main" val="1925559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1BBC04-1DE3-184B-822D-C3B1989F2F4A}"/>
              </a:ext>
            </a:extLst>
          </p:cNvPr>
          <p:cNvSpPr>
            <a:spLocks noGrp="1"/>
          </p:cNvSpPr>
          <p:nvPr>
            <p:ph type="title"/>
          </p:nvPr>
        </p:nvSpPr>
        <p:spPr>
          <a:xfrm>
            <a:off x="2231136" y="702045"/>
            <a:ext cx="7729728" cy="1188720"/>
          </a:xfrm>
        </p:spPr>
        <p:txBody>
          <a:bodyPr/>
          <a:lstStyle/>
          <a:p>
            <a:r>
              <a:rPr lang="en-US" dirty="0"/>
              <a:t>Condorcet and progress</a:t>
            </a:r>
          </a:p>
        </p:txBody>
      </p:sp>
      <p:sp>
        <p:nvSpPr>
          <p:cNvPr id="3" name="Content Placeholder 2">
            <a:extLst>
              <a:ext uri="{FF2B5EF4-FFF2-40B4-BE49-F238E27FC236}">
                <a16:creationId xmlns:a16="http://schemas.microsoft.com/office/drawing/2014/main" xmlns="" id="{35FD53CE-B1BA-1541-B5E2-5C9A42C4CABA}"/>
              </a:ext>
            </a:extLst>
          </p:cNvPr>
          <p:cNvSpPr>
            <a:spLocks noGrp="1"/>
          </p:cNvSpPr>
          <p:nvPr>
            <p:ph idx="1"/>
          </p:nvPr>
        </p:nvSpPr>
        <p:spPr>
          <a:xfrm>
            <a:off x="2231136" y="2151661"/>
            <a:ext cx="7729728" cy="3101983"/>
          </a:xfrm>
        </p:spPr>
        <p:txBody>
          <a:bodyPr>
            <a:noAutofit/>
          </a:bodyPr>
          <a:lstStyle/>
          <a:p>
            <a:pPr marL="0" indent="0">
              <a:buNone/>
            </a:pPr>
            <a:r>
              <a:rPr lang="en-GB" sz="2200" dirty="0"/>
              <a:t>‘As the number of facts known increases, man learns to classify them, to reduce them to more general terms; because the instruments and the methods of observation and exact measurement are at the same time reaching a new precision; the truths whose discovery has cost the most effort, which at first could be grasped only by men capable of profound thought, are soon carried further and proved by methods that are no longer beyond the reach of ordinary intelligence. If the methods that lead to new combinations are exhausted, if their application to problems not yet solved requires labours that exceed the time or the capacity of scholars, soon more general methods, simpler means, come to open a new avenue for genius’.</a:t>
            </a:r>
          </a:p>
          <a:p>
            <a:pPr marL="0" indent="0">
              <a:buNone/>
            </a:pPr>
            <a:r>
              <a:rPr lang="en-US" sz="2200" i="1" dirty="0"/>
              <a:t>(The Future Progress of the Human Mind)</a:t>
            </a:r>
            <a:endParaRPr lang="en-GB" sz="2200" i="1" dirty="0"/>
          </a:p>
        </p:txBody>
      </p:sp>
    </p:spTree>
    <p:extLst>
      <p:ext uri="{BB962C8B-B14F-4D97-AF65-F5344CB8AC3E}">
        <p14:creationId xmlns:p14="http://schemas.microsoft.com/office/powerpoint/2010/main" val="31718554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1403</TotalTime>
  <Words>1881</Words>
  <Application>Microsoft Office PowerPoint</Application>
  <PresentationFormat>Widescreen</PresentationFormat>
  <Paragraphs>111</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Gill Sans MT</vt:lpstr>
      <vt:lpstr>Parcel</vt:lpstr>
      <vt:lpstr>Improvement and its critics: William Godwin and Thomas Malthus</vt:lpstr>
      <vt:lpstr>1789</vt:lpstr>
      <vt:lpstr>William godwin: an enquiry concerning political justice (1793)</vt:lpstr>
      <vt:lpstr>3 tenets of Political justice</vt:lpstr>
      <vt:lpstr>On truth</vt:lpstr>
      <vt:lpstr>On welfare</vt:lpstr>
      <vt:lpstr>ON JUSTICE</vt:lpstr>
      <vt:lpstr>On duty</vt:lpstr>
      <vt:lpstr>Condorcet and progress</vt:lpstr>
      <vt:lpstr>Godwin and the burning building</vt:lpstr>
      <vt:lpstr>First-order impartiality</vt:lpstr>
      <vt:lpstr>Godwin and utilitarianism</vt:lpstr>
      <vt:lpstr>Implications For government and law</vt:lpstr>
      <vt:lpstr>On population</vt:lpstr>
      <vt:lpstr>Thomas malthus (1766-1834)</vt:lpstr>
      <vt:lpstr>Against improvement</vt:lpstr>
      <vt:lpstr>Malthus’ two postulata</vt:lpstr>
      <vt:lpstr>On population and production</vt:lpstr>
      <vt:lpstr>Malthus’ checks on population</vt:lpstr>
      <vt:lpstr>1804 edition of malthus’ essay</vt:lpstr>
      <vt:lpstr>Godwin and malthus</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  diaries and diary writing</dc:title>
  <dc:creator>Imogen Peck</dc:creator>
  <cp:lastModifiedBy>Peck, Imogen</cp:lastModifiedBy>
  <cp:revision>75</cp:revision>
  <dcterms:created xsi:type="dcterms:W3CDTF">2018-09-06T14:02:12Z</dcterms:created>
  <dcterms:modified xsi:type="dcterms:W3CDTF">2018-11-30T13:31:23Z</dcterms:modified>
</cp:coreProperties>
</file>