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notesMasterIdLst>
    <p:notesMasterId r:id="rId19"/>
  </p:notesMasterIdLst>
  <p:sldIdLst>
    <p:sldId id="262" r:id="rId2"/>
    <p:sldId id="263" r:id="rId3"/>
    <p:sldId id="264" r:id="rId4"/>
    <p:sldId id="270" r:id="rId5"/>
    <p:sldId id="271" r:id="rId6"/>
    <p:sldId id="265" r:id="rId7"/>
    <p:sldId id="272" r:id="rId8"/>
    <p:sldId id="273" r:id="rId9"/>
    <p:sldId id="274" r:id="rId10"/>
    <p:sldId id="275" r:id="rId11"/>
    <p:sldId id="269" r:id="rId12"/>
    <p:sldId id="277" r:id="rId13"/>
    <p:sldId id="268" r:id="rId14"/>
    <p:sldId id="266" r:id="rId15"/>
    <p:sldId id="267" r:id="rId16"/>
    <p:sldId id="278" r:id="rId17"/>
    <p:sldId id="27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70" autoAdjust="0"/>
    <p:restoredTop sz="94660"/>
  </p:normalViewPr>
  <p:slideViewPr>
    <p:cSldViewPr snapToGrid="0">
      <p:cViewPr varScale="1">
        <p:scale>
          <a:sx n="78" d="100"/>
          <a:sy n="78" d="100"/>
        </p:scale>
        <p:origin x="108" y="7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54039B-CD69-0C4F-B4BA-EF3ADB66E9D9}" type="datetimeFigureOut">
              <a:rPr lang="en-US" smtClean="0"/>
              <a:t>1/11/2019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030707-E37D-2740-9A73-98514ABD6E8F}" type="slidenum">
              <a:rPr lang="en-US" smtClean="0"/>
              <a:t>‹#›</a:t>
            </a:fld>
            <a:endParaRPr lang="en-US"/>
          </a:p>
        </p:txBody>
      </p:sp>
    </p:spTree>
    <p:extLst>
      <p:ext uri="{BB962C8B-B14F-4D97-AF65-F5344CB8AC3E}">
        <p14:creationId xmlns:p14="http://schemas.microsoft.com/office/powerpoint/2010/main" val="369062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619111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310503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964013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smtClean="0"/>
              <a:t>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688081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smtClean="0"/>
              <a:t>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569782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smtClean="0"/>
              <a:t>1/11/2019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562177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smtClean="0"/>
              <a:t>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54160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114854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1/11/2019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607746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smtClean="0"/>
              <a:t>1/11/2019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47106800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smtClean="0"/>
              <a:t>1/11/2019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479851662"/>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smtClean="0"/>
              <a:t>1/11/2019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936581789"/>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151711"/>
            <a:ext cx="8991600" cy="2885900"/>
          </a:xfrm>
        </p:spPr>
        <p:txBody>
          <a:bodyPr>
            <a:normAutofit/>
          </a:bodyPr>
          <a:lstStyle/>
          <a:p>
            <a:r>
              <a:rPr lang="en-GB" dirty="0" err="1"/>
              <a:t>hegel</a:t>
            </a:r>
            <a:r>
              <a:rPr lang="en-GB" dirty="0"/>
              <a:t> and </a:t>
            </a:r>
            <a:r>
              <a:rPr lang="en-GB" i="1" dirty="0"/>
              <a:t>elements of the philosophy of right</a:t>
            </a:r>
            <a:endParaRPr lang="en-GB" dirty="0"/>
          </a:p>
        </p:txBody>
      </p:sp>
      <p:sp>
        <p:nvSpPr>
          <p:cNvPr id="3" name="Text Placeholder 2"/>
          <p:cNvSpPr>
            <a:spLocks noGrp="1"/>
          </p:cNvSpPr>
          <p:nvPr>
            <p:ph type="body" idx="1"/>
          </p:nvPr>
        </p:nvSpPr>
        <p:spPr>
          <a:xfrm>
            <a:off x="2695194" y="4471218"/>
            <a:ext cx="6801612" cy="1265082"/>
          </a:xfrm>
        </p:spPr>
        <p:txBody>
          <a:bodyPr/>
          <a:lstStyle/>
          <a:p>
            <a:pPr algn="ctr"/>
            <a:r>
              <a:rPr lang="en-GB" dirty="0"/>
              <a:t>Dr Imogen Peck</a:t>
            </a:r>
          </a:p>
          <a:p>
            <a:pPr algn="ctr"/>
            <a:r>
              <a:rPr lang="en-GB" dirty="0"/>
              <a:t>University of Warwick</a:t>
            </a:r>
          </a:p>
        </p:txBody>
      </p:sp>
    </p:spTree>
    <p:extLst>
      <p:ext uri="{BB962C8B-B14F-4D97-AF65-F5344CB8AC3E}">
        <p14:creationId xmlns:p14="http://schemas.microsoft.com/office/powerpoint/2010/main" val="287514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22482"/>
            <a:ext cx="8991600" cy="1413359"/>
          </a:xfrm>
        </p:spPr>
        <p:txBody>
          <a:bodyPr>
            <a:normAutofit/>
          </a:bodyPr>
          <a:lstStyle/>
          <a:p>
            <a:r>
              <a:rPr lang="en-GB" dirty="0"/>
              <a:t>Hegel and historicism</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504731"/>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B43B1F16-A008-4328-953B-062E38A358D2}"/>
              </a:ext>
            </a:extLst>
          </p:cNvPr>
          <p:cNvSpPr txBox="1"/>
          <p:nvPr/>
        </p:nvSpPr>
        <p:spPr>
          <a:xfrm>
            <a:off x="1600200" y="2333685"/>
            <a:ext cx="8991600" cy="3785652"/>
          </a:xfrm>
          <a:prstGeom prst="rect">
            <a:avLst/>
          </a:prstGeom>
          <a:noFill/>
        </p:spPr>
        <p:txBody>
          <a:bodyPr wrap="square" rtlCol="0">
            <a:spAutoFit/>
          </a:bodyPr>
          <a:lstStyle/>
          <a:p>
            <a:pPr marL="514350" indent="-514350">
              <a:buFont typeface="+mj-lt"/>
              <a:buAutoNum type="romanUcPeriod"/>
            </a:pPr>
            <a:r>
              <a:rPr lang="en-GB" sz="2400" dirty="0"/>
              <a:t>All human beliefs and practices derive of their necessity from their specific historical context </a:t>
            </a:r>
          </a:p>
          <a:p>
            <a:pPr marL="514350" indent="-514350">
              <a:buFont typeface="+mj-lt"/>
              <a:buAutoNum type="romanUcPeriod"/>
            </a:pPr>
            <a:endParaRPr lang="en-GB" sz="2400" dirty="0"/>
          </a:p>
          <a:p>
            <a:pPr marL="514350" indent="-514350">
              <a:buFont typeface="+mj-lt"/>
              <a:buAutoNum type="romanUcPeriod"/>
            </a:pPr>
            <a:r>
              <a:rPr lang="en-GB" sz="2400" dirty="0"/>
              <a:t>Historical development is inevitable and progressive</a:t>
            </a:r>
          </a:p>
          <a:p>
            <a:pPr marL="514350" indent="-514350">
              <a:buFont typeface="+mj-lt"/>
              <a:buAutoNum type="romanUcPeriod"/>
            </a:pPr>
            <a:endParaRPr lang="en-GB" sz="2400" dirty="0"/>
          </a:p>
          <a:p>
            <a:pPr marL="514350" indent="-514350">
              <a:buFont typeface="+mj-lt"/>
              <a:buAutoNum type="romanUcPeriod"/>
            </a:pPr>
            <a:r>
              <a:rPr lang="en-GB" sz="2400" dirty="0"/>
              <a:t>There are no universal moral laws or legal codes, because the only rationale for morals and laws derives from their specific historical and cultural context</a:t>
            </a:r>
          </a:p>
          <a:p>
            <a:pPr marL="514350" indent="-514350">
              <a:buFont typeface="+mj-lt"/>
              <a:buAutoNum type="romanUcPeriod"/>
            </a:pPr>
            <a:endParaRPr lang="en-GB" sz="2400" dirty="0"/>
          </a:p>
          <a:p>
            <a:pPr marL="514350" indent="-514350">
              <a:buFont typeface="+mj-lt"/>
              <a:buAutoNum type="romanUcPeriod"/>
            </a:pPr>
            <a:endParaRPr lang="en-GB" sz="2400" i="1" dirty="0"/>
          </a:p>
        </p:txBody>
      </p:sp>
    </p:spTree>
    <p:extLst>
      <p:ext uri="{BB962C8B-B14F-4D97-AF65-F5344CB8AC3E}">
        <p14:creationId xmlns:p14="http://schemas.microsoft.com/office/powerpoint/2010/main" val="1258149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11851"/>
            <a:ext cx="8991600" cy="1413359"/>
          </a:xfrm>
        </p:spPr>
        <p:txBody>
          <a:bodyPr>
            <a:normAutofit/>
          </a:bodyPr>
          <a:lstStyle/>
          <a:p>
            <a:r>
              <a:rPr lang="en-GB" dirty="0" err="1"/>
              <a:t>iII</a:t>
            </a:r>
            <a:r>
              <a:rPr lang="en-GB" dirty="0"/>
              <a:t>. freedom</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6F3E0331-D8C7-A54F-9345-E3F376199BF9}"/>
              </a:ext>
            </a:extLst>
          </p:cNvPr>
          <p:cNvSpPr txBox="1"/>
          <p:nvPr/>
        </p:nvSpPr>
        <p:spPr>
          <a:xfrm>
            <a:off x="1600200" y="2295939"/>
            <a:ext cx="9064487" cy="3231654"/>
          </a:xfrm>
          <a:prstGeom prst="rect">
            <a:avLst/>
          </a:prstGeom>
          <a:noFill/>
        </p:spPr>
        <p:txBody>
          <a:bodyPr wrap="square" rtlCol="0">
            <a:spAutoFit/>
          </a:bodyPr>
          <a:lstStyle/>
          <a:p>
            <a:r>
              <a:rPr lang="en-US" sz="2400" dirty="0"/>
              <a:t>Isaiah Berlin, </a:t>
            </a:r>
            <a:r>
              <a:rPr lang="en-US" sz="2400" i="1" dirty="0"/>
              <a:t>Four Essays on Liberty </a:t>
            </a:r>
            <a:r>
              <a:rPr lang="en-US" sz="2400" dirty="0"/>
              <a:t>(1969)</a:t>
            </a:r>
          </a:p>
          <a:p>
            <a:endParaRPr lang="en-US" sz="2400" dirty="0"/>
          </a:p>
          <a:p>
            <a:r>
              <a:rPr lang="en-US" sz="2400" dirty="0"/>
              <a:t>Negative liberty – absence of constraint on one’s actions</a:t>
            </a:r>
          </a:p>
          <a:p>
            <a:endParaRPr lang="en-US" sz="2400" dirty="0"/>
          </a:p>
          <a:p>
            <a:r>
              <a:rPr lang="en-US" sz="2400" dirty="0"/>
              <a:t>Positive liberty – self-determination</a:t>
            </a:r>
          </a:p>
          <a:p>
            <a:endParaRPr lang="en-US" sz="2400" dirty="0"/>
          </a:p>
          <a:p>
            <a:r>
              <a:rPr lang="en-US" sz="2400" dirty="0"/>
              <a:t>Associates Hegel with positive liberty</a:t>
            </a:r>
          </a:p>
          <a:p>
            <a:endParaRPr lang="en-US" dirty="0"/>
          </a:p>
          <a:p>
            <a:endParaRPr lang="en-US" dirty="0"/>
          </a:p>
        </p:txBody>
      </p:sp>
    </p:spTree>
    <p:extLst>
      <p:ext uri="{BB962C8B-B14F-4D97-AF65-F5344CB8AC3E}">
        <p14:creationId xmlns:p14="http://schemas.microsoft.com/office/powerpoint/2010/main" val="2069068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5" name="TextBox 4">
            <a:extLst>
              <a:ext uri="{FF2B5EF4-FFF2-40B4-BE49-F238E27FC236}">
                <a16:creationId xmlns:a16="http://schemas.microsoft.com/office/drawing/2014/main" xmlns="" id="{6F3E0331-D8C7-A54F-9345-E3F376199BF9}"/>
              </a:ext>
            </a:extLst>
          </p:cNvPr>
          <p:cNvSpPr txBox="1"/>
          <p:nvPr/>
        </p:nvSpPr>
        <p:spPr>
          <a:xfrm>
            <a:off x="973432" y="1222385"/>
            <a:ext cx="5178287" cy="3293209"/>
          </a:xfrm>
          <a:prstGeom prst="rect">
            <a:avLst/>
          </a:prstGeom>
          <a:noFill/>
        </p:spPr>
        <p:txBody>
          <a:bodyPr wrap="square" rtlCol="0">
            <a:spAutoFit/>
          </a:bodyPr>
          <a:lstStyle/>
          <a:p>
            <a:r>
              <a:rPr lang="en-GB" sz="2600" dirty="0"/>
              <a:t>‘Only in this freedom is the will completely </a:t>
            </a:r>
            <a:r>
              <a:rPr lang="en-GB" sz="2600" i="1" dirty="0"/>
              <a:t>with itself</a:t>
            </a:r>
            <a:r>
              <a:rPr lang="en-GB" sz="2600" dirty="0"/>
              <a:t>, because it has reference to nothing but itself, so that every relationship of </a:t>
            </a:r>
            <a:r>
              <a:rPr lang="en-GB" sz="2600" i="1" dirty="0"/>
              <a:t>dependence</a:t>
            </a:r>
            <a:r>
              <a:rPr lang="en-GB" sz="2600" dirty="0"/>
              <a:t> on something </a:t>
            </a:r>
            <a:r>
              <a:rPr lang="en-GB" sz="2600" i="1" dirty="0"/>
              <a:t>other </a:t>
            </a:r>
            <a:r>
              <a:rPr lang="en-GB" sz="2600" dirty="0"/>
              <a:t>than itself is thereby eliminated’.</a:t>
            </a:r>
          </a:p>
          <a:p>
            <a:endParaRPr lang="en-GB" sz="2600" dirty="0"/>
          </a:p>
          <a:p>
            <a:r>
              <a:rPr lang="en-GB" sz="2600" i="1" dirty="0"/>
              <a:t>Elements of the Philosophy of Right </a:t>
            </a:r>
            <a:r>
              <a:rPr lang="en-GB" sz="2600" dirty="0"/>
              <a:t>(23)</a:t>
            </a:r>
            <a:endParaRPr lang="en-US" sz="2600" dirty="0"/>
          </a:p>
        </p:txBody>
      </p:sp>
      <p:sp>
        <p:nvSpPr>
          <p:cNvPr id="10" name="TextBox 9">
            <a:extLst>
              <a:ext uri="{FF2B5EF4-FFF2-40B4-BE49-F238E27FC236}">
                <a16:creationId xmlns:a16="http://schemas.microsoft.com/office/drawing/2014/main" xmlns="" id="{74BBB734-9894-984A-9AFA-FB57E6F90B46}"/>
              </a:ext>
            </a:extLst>
          </p:cNvPr>
          <p:cNvSpPr txBox="1"/>
          <p:nvPr/>
        </p:nvSpPr>
        <p:spPr>
          <a:xfrm>
            <a:off x="6698975" y="657739"/>
            <a:ext cx="5247862" cy="5016758"/>
          </a:xfrm>
          <a:prstGeom prst="rect">
            <a:avLst/>
          </a:prstGeom>
          <a:noFill/>
        </p:spPr>
        <p:txBody>
          <a:bodyPr wrap="square" rtlCol="0">
            <a:spAutoFit/>
          </a:bodyPr>
          <a:lstStyle/>
          <a:p>
            <a:pPr marL="342900" indent="-342900">
              <a:buFont typeface="Arial" panose="020B0604020202020204" pitchFamily="34" charset="0"/>
              <a:buChar char="•"/>
            </a:pPr>
            <a:r>
              <a:rPr lang="en-GB" sz="2000" dirty="0"/>
              <a:t>The end of history is freedom, as rational, self-conscious, self-determination.</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Negative liberty as the absence of constraint, but not freedom from determination.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Determination by the will is only freedom when the will is itself self-determined; it is self-determined only when I can step aside and reflectively endorse its objectives;  and when that reflective endorsement is itself rational;  and it is rational, only when it is self-conscious and when that self-consciousness understands itself in relation to the movement of human consciousness in history.</a:t>
            </a:r>
          </a:p>
        </p:txBody>
      </p:sp>
    </p:spTree>
    <p:extLst>
      <p:ext uri="{BB962C8B-B14F-4D97-AF65-F5344CB8AC3E}">
        <p14:creationId xmlns:p14="http://schemas.microsoft.com/office/powerpoint/2010/main" val="1903900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98293"/>
            <a:ext cx="8991600" cy="1413359"/>
          </a:xfrm>
        </p:spPr>
        <p:txBody>
          <a:bodyPr>
            <a:normAutofit/>
          </a:bodyPr>
          <a:lstStyle/>
          <a:p>
            <a:r>
              <a:rPr lang="en-GB" dirty="0"/>
              <a:t>Subjective freedom</a:t>
            </a:r>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7" name="TextBox 6">
            <a:extLst>
              <a:ext uri="{FF2B5EF4-FFF2-40B4-BE49-F238E27FC236}">
                <a16:creationId xmlns:a16="http://schemas.microsoft.com/office/drawing/2014/main" xmlns="" id="{C25179E7-AFEA-3D4A-8FED-9E6702D116BF}"/>
              </a:ext>
            </a:extLst>
          </p:cNvPr>
          <p:cNvSpPr txBox="1"/>
          <p:nvPr/>
        </p:nvSpPr>
        <p:spPr>
          <a:xfrm>
            <a:off x="1600200" y="2484783"/>
            <a:ext cx="9283148" cy="2677656"/>
          </a:xfrm>
          <a:prstGeom prst="rect">
            <a:avLst/>
          </a:prstGeom>
          <a:noFill/>
        </p:spPr>
        <p:txBody>
          <a:bodyPr wrap="square" rtlCol="0">
            <a:spAutoFit/>
          </a:bodyPr>
          <a:lstStyle/>
          <a:p>
            <a:r>
              <a:rPr lang="en-GB" sz="2400" dirty="0"/>
              <a:t>‘The right of the subject's particularity to find satisfaction, or - to put it differently - the right of subjective freedom, is the pivotal and focal point in the difference between antiquity and the modem-age. This right, in its infinity, is expressed in Christianity and it has become the universal and actual principle of a new form of the world’. </a:t>
            </a:r>
          </a:p>
          <a:p>
            <a:endParaRPr lang="en-GB" sz="2400" dirty="0"/>
          </a:p>
          <a:p>
            <a:r>
              <a:rPr lang="en-GB" sz="2400" i="1" dirty="0"/>
              <a:t>Elements of the Philosophy of Right </a:t>
            </a:r>
            <a:r>
              <a:rPr lang="en-GB" sz="2400" dirty="0"/>
              <a:t>(185)</a:t>
            </a:r>
          </a:p>
        </p:txBody>
      </p:sp>
    </p:spTree>
    <p:extLst>
      <p:ext uri="{BB962C8B-B14F-4D97-AF65-F5344CB8AC3E}">
        <p14:creationId xmlns:p14="http://schemas.microsoft.com/office/powerpoint/2010/main" val="1633440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4672" y="2404872"/>
            <a:ext cx="3044950" cy="1645920"/>
          </a:xfrm>
        </p:spPr>
        <p:txBody>
          <a:bodyPr vert="horz" lIns="274320" tIns="182880" rIns="274320" bIns="182880" rtlCol="0" anchor="ctr" anchorCtr="1">
            <a:normAutofit/>
          </a:bodyPr>
          <a:lstStyle/>
          <a:p>
            <a:r>
              <a:rPr lang="en-US" sz="2800"/>
              <a:t>Iv. The DIALECTIC</a:t>
            </a:r>
          </a:p>
        </p:txBody>
      </p:sp>
      <p:sp>
        <p:nvSpPr>
          <p:cNvPr id="3" name="Text Placeholder 2"/>
          <p:cNvSpPr>
            <a:spLocks noGrp="1"/>
          </p:cNvSpPr>
          <p:nvPr>
            <p:ph type="body" idx="1"/>
          </p:nvPr>
        </p:nvSpPr>
        <p:spPr>
          <a:xfrm>
            <a:off x="1121822" y="4352544"/>
            <a:ext cx="2410650" cy="1239894"/>
          </a:xfrm>
        </p:spPr>
        <p:txBody>
          <a:bodyPr vert="horz" lIns="91440" tIns="45720" rIns="91440" bIns="45720" rtlCol="0">
            <a:normAutofit/>
          </a:bodyPr>
          <a:lstStyle/>
          <a:p>
            <a:pPr algn="ctr"/>
            <a:endParaRPr lang="en-US" sz="1800">
              <a:solidFill>
                <a:schemeClr val="tx1">
                  <a:lumMod val="75000"/>
                  <a:lumOff val="25000"/>
                </a:schemeClr>
              </a:solidFill>
            </a:endParaRPr>
          </a:p>
          <a:p>
            <a:pPr algn="ctr"/>
            <a:endParaRPr lang="en-US" sz="1800">
              <a:solidFill>
                <a:schemeClr val="tx1">
                  <a:lumMod val="75000"/>
                  <a:lumOff val="25000"/>
                </a:schemeClr>
              </a:solidFill>
            </a:endParaRPr>
          </a:p>
          <a:p>
            <a:pPr algn="ctr"/>
            <a:endParaRPr lang="en-US" sz="1800">
              <a:solidFill>
                <a:schemeClr val="tx1">
                  <a:lumMod val="75000"/>
                  <a:lumOff val="25000"/>
                </a:schemeClr>
              </a:solidFill>
            </a:endParaRPr>
          </a:p>
        </p:txBody>
      </p:sp>
      <p:pic>
        <p:nvPicPr>
          <p:cNvPr id="7" name="Picture 6">
            <a:extLst>
              <a:ext uri="{FF2B5EF4-FFF2-40B4-BE49-F238E27FC236}">
                <a16:creationId xmlns:a16="http://schemas.microsoft.com/office/drawing/2014/main" xmlns="" id="{7E4F9245-EC5E-8349-867B-A79E16AC690A}"/>
              </a:ext>
            </a:extLst>
          </p:cNvPr>
          <p:cNvPicPr>
            <a:picLocks noChangeAspect="1"/>
          </p:cNvPicPr>
          <p:nvPr/>
        </p:nvPicPr>
        <p:blipFill rotWithShape="1">
          <a:blip r:embed="rId2"/>
          <a:srcRect l="15022" r="16558"/>
          <a:stretch/>
        </p:blipFill>
        <p:spPr>
          <a:xfrm>
            <a:off x="4654297" y="10"/>
            <a:ext cx="7537703" cy="6857990"/>
          </a:xfrm>
          <a:prstGeom prst="rect">
            <a:avLst/>
          </a:prstGeom>
        </p:spPr>
      </p:pic>
      <p:sp>
        <p:nvSpPr>
          <p:cNvPr id="8" name="TextBox 7">
            <a:extLst>
              <a:ext uri="{FF2B5EF4-FFF2-40B4-BE49-F238E27FC236}">
                <a16:creationId xmlns:a16="http://schemas.microsoft.com/office/drawing/2014/main" xmlns="" id="{5A39EC40-3733-004C-8728-54D093A4C9D2}"/>
              </a:ext>
            </a:extLst>
          </p:cNvPr>
          <p:cNvSpPr txBox="1"/>
          <p:nvPr/>
        </p:nvSpPr>
        <p:spPr>
          <a:xfrm>
            <a:off x="2683565" y="105354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08143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67727"/>
            <a:ext cx="8991600" cy="1413359"/>
          </a:xfrm>
        </p:spPr>
        <p:txBody>
          <a:bodyPr>
            <a:normAutofit/>
          </a:bodyPr>
          <a:lstStyle/>
          <a:p>
            <a:r>
              <a:rPr lang="en-GB" dirty="0"/>
              <a:t>HEGEL’S DIALECTIC</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80A182E7-88FB-D447-9771-F057E48F49F7}"/>
              </a:ext>
            </a:extLst>
          </p:cNvPr>
          <p:cNvSpPr txBox="1"/>
          <p:nvPr/>
        </p:nvSpPr>
        <p:spPr>
          <a:xfrm>
            <a:off x="1669774" y="2047333"/>
            <a:ext cx="8922026" cy="3518580"/>
          </a:xfrm>
          <a:prstGeom prst="rect">
            <a:avLst/>
          </a:prstGeom>
          <a:noFill/>
        </p:spPr>
        <p:txBody>
          <a:bodyPr wrap="square" rtlCol="0">
            <a:spAutoFit/>
          </a:bodyPr>
          <a:lstStyle/>
          <a:p>
            <a:endParaRPr lang="en-US" dirty="0"/>
          </a:p>
        </p:txBody>
      </p:sp>
      <p:sp>
        <p:nvSpPr>
          <p:cNvPr id="6" name="Content Placeholder 2">
            <a:extLst>
              <a:ext uri="{FF2B5EF4-FFF2-40B4-BE49-F238E27FC236}">
                <a16:creationId xmlns:a16="http://schemas.microsoft.com/office/drawing/2014/main" xmlns="" id="{4E99C3FC-0D46-B245-8AB3-0DAEE13BE239}"/>
              </a:ext>
            </a:extLst>
          </p:cNvPr>
          <p:cNvSpPr txBox="1">
            <a:spLocks/>
          </p:cNvSpPr>
          <p:nvPr/>
        </p:nvSpPr>
        <p:spPr>
          <a:xfrm>
            <a:off x="1600200" y="2147777"/>
            <a:ext cx="8229600" cy="4525963"/>
          </a:xfrm>
          <a:prstGeom prst="rect">
            <a:avLst/>
          </a:prstGeom>
        </p:spPr>
        <p:txBody>
          <a:bodyPr vert="horz" lIns="91440" tIns="45720" rIns="91440" bIns="45720" rtlCol="0" anchor="t" anchorCtr="1">
            <a:normAutofit/>
          </a:bodyPr>
          <a:lstStyle>
            <a:lvl1pPr marL="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buClr>
                <a:schemeClr val="tx1"/>
              </a:buClr>
              <a:buFont typeface="Arial" panose="020B0604020202020204" pitchFamily="34" charset="0"/>
              <a:buChar char="•"/>
            </a:pPr>
            <a:r>
              <a:rPr lang="en-GB" sz="2200" dirty="0"/>
              <a:t>Thesis – antithesis – synthesis</a:t>
            </a:r>
          </a:p>
          <a:p>
            <a:pPr>
              <a:buClr>
                <a:schemeClr val="tx1"/>
              </a:buClr>
            </a:pPr>
            <a:endParaRPr lang="en-GB" sz="2200" dirty="0"/>
          </a:p>
          <a:p>
            <a:pPr marL="342900" indent="-342900">
              <a:buClr>
                <a:schemeClr val="tx1"/>
              </a:buClr>
              <a:buFont typeface="Arial" panose="020B0604020202020204" pitchFamily="34" charset="0"/>
              <a:buChar char="•"/>
            </a:pPr>
            <a:r>
              <a:rPr lang="en-GB" sz="2200" dirty="0"/>
              <a:t>A form of consciousness encounters an object or event or idea, which stands against that form, not being </a:t>
            </a:r>
            <a:r>
              <a:rPr lang="en-GB" sz="2200" dirty="0" err="1"/>
              <a:t>assimilatable</a:t>
            </a:r>
            <a:r>
              <a:rPr lang="en-GB" sz="2200" dirty="0"/>
              <a:t> within the existing form. It stands as a negative, creating contradictions and tensions within the thesis. The synthesis, bridges and resolves those tensions, while at the same time preserving the ‘moments’ of the original thought and its negation. </a:t>
            </a:r>
          </a:p>
          <a:p>
            <a:pPr marL="342900" indent="-342900">
              <a:buClr>
                <a:schemeClr val="tx1"/>
              </a:buClr>
              <a:buFont typeface="Arial" panose="020B0604020202020204" pitchFamily="34" charset="0"/>
              <a:buChar char="•"/>
            </a:pPr>
            <a:endParaRPr lang="en-GB" sz="2200" dirty="0"/>
          </a:p>
          <a:p>
            <a:pPr marL="342900" indent="-342900">
              <a:buClr>
                <a:schemeClr val="tx1"/>
              </a:buClr>
              <a:buFont typeface="Arial" panose="020B0604020202020204" pitchFamily="34" charset="0"/>
              <a:buChar char="•"/>
            </a:pPr>
            <a:r>
              <a:rPr lang="en-GB" sz="2200" dirty="0"/>
              <a:t>The overcoming, or </a:t>
            </a:r>
            <a:r>
              <a:rPr lang="en-GB" sz="2200" i="1" dirty="0" err="1"/>
              <a:t>aufhebung</a:t>
            </a:r>
            <a:r>
              <a:rPr lang="en-GB" sz="2200" i="1" dirty="0"/>
              <a:t> </a:t>
            </a:r>
            <a:r>
              <a:rPr lang="en-GB" sz="2200" dirty="0"/>
              <a:t>is not an abolition, but a recognition that is preserved in the more developed form of consciousness.</a:t>
            </a:r>
            <a:endParaRPr lang="en-GB" sz="2200" i="1" dirty="0"/>
          </a:p>
        </p:txBody>
      </p:sp>
    </p:spTree>
    <p:extLst>
      <p:ext uri="{BB962C8B-B14F-4D97-AF65-F5344CB8AC3E}">
        <p14:creationId xmlns:p14="http://schemas.microsoft.com/office/powerpoint/2010/main" val="2652980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34603"/>
            <a:ext cx="8991600" cy="1413359"/>
          </a:xfrm>
        </p:spPr>
        <p:txBody>
          <a:bodyPr>
            <a:normAutofit/>
          </a:bodyPr>
          <a:lstStyle/>
          <a:p>
            <a:r>
              <a:rPr lang="en-GB"/>
              <a:t>History and consciousness: the crusades</a:t>
            </a:r>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a:p>
          <a:p>
            <a:pPr marL="400050" indent="-400050">
              <a:buFont typeface="+mj-lt"/>
              <a:buAutoNum type="romanUcPeriod"/>
            </a:pPr>
            <a:endParaRPr lang="en-GB"/>
          </a:p>
          <a:p>
            <a:pPr marL="285750" indent="-285750">
              <a:buFont typeface="Arial" panose="020B0604020202020204" pitchFamily="34" charset="0"/>
              <a:buChar char="•"/>
            </a:pPr>
            <a:endParaRPr lang="en-GB" i="1"/>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80A182E7-88FB-D447-9771-F057E48F49F7}"/>
              </a:ext>
            </a:extLst>
          </p:cNvPr>
          <p:cNvSpPr txBox="1"/>
          <p:nvPr/>
        </p:nvSpPr>
        <p:spPr>
          <a:xfrm>
            <a:off x="1669774" y="2047333"/>
            <a:ext cx="8922026" cy="3518580"/>
          </a:xfrm>
          <a:prstGeom prst="rect">
            <a:avLst/>
          </a:prstGeom>
          <a:noFill/>
        </p:spPr>
        <p:txBody>
          <a:bodyPr wrap="square" rtlCol="0">
            <a:spAutoFit/>
          </a:bodyPr>
          <a:lstStyle/>
          <a:p>
            <a:endParaRPr lang="en-US" dirty="0"/>
          </a:p>
        </p:txBody>
      </p:sp>
      <p:sp>
        <p:nvSpPr>
          <p:cNvPr id="8" name="Text Placeholder 7">
            <a:extLst>
              <a:ext uri="{FF2B5EF4-FFF2-40B4-BE49-F238E27FC236}">
                <a16:creationId xmlns:a16="http://schemas.microsoft.com/office/drawing/2014/main" xmlns="" id="{06D6EC45-3BCC-144D-B4CA-6C3C9CA07CF8}"/>
              </a:ext>
            </a:extLst>
          </p:cNvPr>
          <p:cNvSpPr>
            <a:spLocks noGrp="1"/>
          </p:cNvSpPr>
          <p:nvPr>
            <p:ph type="body" idx="1"/>
          </p:nvPr>
        </p:nvSpPr>
        <p:spPr>
          <a:xfrm>
            <a:off x="5362160" y="1748406"/>
            <a:ext cx="6706867" cy="1265082"/>
          </a:xfrm>
        </p:spPr>
        <p:txBody>
          <a:bodyPr>
            <a:noAutofit/>
          </a:bodyPr>
          <a:lstStyle/>
          <a:p>
            <a:pPr algn="just"/>
            <a:r>
              <a:rPr lang="en-US" sz="2200" dirty="0"/>
              <a:t>'At the Holy </a:t>
            </a:r>
            <a:r>
              <a:rPr lang="en-US" sz="2200" dirty="0" err="1"/>
              <a:t>Sepulchre</a:t>
            </a:r>
            <a:r>
              <a:rPr lang="en-US" sz="2200" dirty="0"/>
              <a:t> the vanity of opinions passes away; there is all seriousness. In the negation of that define and present embodiment it is that the turning point in question is found, and those words have an application “</a:t>
            </a:r>
            <a:r>
              <a:rPr lang="en-US" sz="2200" i="1" dirty="0"/>
              <a:t>Thou wouldst not suffer thy Holy one to see corruption</a:t>
            </a:r>
            <a:r>
              <a:rPr lang="en-US" sz="2200" dirty="0"/>
              <a:t>”. Christendom was not to find its ultimatum of truth in the grave. At this sepulcher the Christian world received a second time the response given to the disciples when they sought the body of the lord there: “</a:t>
            </a:r>
            <a:r>
              <a:rPr lang="en-US" sz="2200" i="1" dirty="0"/>
              <a:t>Why seek ye the living among the dead? He is not here, but is risen</a:t>
            </a:r>
            <a:r>
              <a:rPr lang="en-US" sz="2200" dirty="0"/>
              <a:t>”. You must not look for the principle of your religion in the Sensuous, in the grave among the dead, but in the living spirit in [the host].’ </a:t>
            </a:r>
          </a:p>
          <a:p>
            <a:r>
              <a:rPr lang="en-US" sz="2200" i="1" dirty="0"/>
              <a:t>The Philosophy of History</a:t>
            </a:r>
            <a:r>
              <a:rPr lang="en-US" sz="2200" dirty="0"/>
              <a:t>, pp. 390-1</a:t>
            </a:r>
          </a:p>
        </p:txBody>
      </p:sp>
      <p:pic>
        <p:nvPicPr>
          <p:cNvPr id="9" name="Picture 2">
            <a:extLst>
              <a:ext uri="{FF2B5EF4-FFF2-40B4-BE49-F238E27FC236}">
                <a16:creationId xmlns:a16="http://schemas.microsoft.com/office/drawing/2014/main" xmlns="" id="{2CE9A023-158B-5047-98FD-F8933BFDE4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973" y="2147777"/>
            <a:ext cx="5025497" cy="4094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788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86047"/>
            <a:ext cx="8991600" cy="1413359"/>
          </a:xfrm>
        </p:spPr>
        <p:txBody>
          <a:bodyPr>
            <a:normAutofit/>
          </a:bodyPr>
          <a:lstStyle/>
          <a:p>
            <a:r>
              <a:rPr lang="en-GB" dirty="0"/>
              <a:t>bibliography</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707886"/>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p:txBody>
      </p:sp>
      <p:sp>
        <p:nvSpPr>
          <p:cNvPr id="5" name="TextBox 4">
            <a:extLst>
              <a:ext uri="{FF2B5EF4-FFF2-40B4-BE49-F238E27FC236}">
                <a16:creationId xmlns:a16="http://schemas.microsoft.com/office/drawing/2014/main" xmlns="" id="{49B210A7-2402-814A-8B30-1356EA24CCBC}"/>
              </a:ext>
            </a:extLst>
          </p:cNvPr>
          <p:cNvSpPr txBox="1"/>
          <p:nvPr/>
        </p:nvSpPr>
        <p:spPr>
          <a:xfrm>
            <a:off x="1494580" y="2501720"/>
            <a:ext cx="8902148" cy="3816429"/>
          </a:xfrm>
          <a:prstGeom prst="rect">
            <a:avLst/>
          </a:prstGeom>
          <a:noFill/>
        </p:spPr>
        <p:txBody>
          <a:bodyPr wrap="square" rtlCol="0">
            <a:spAutoFit/>
          </a:bodyPr>
          <a:lstStyle/>
          <a:p>
            <a:pPr marL="342900" indent="-342900">
              <a:buFont typeface="Arial" panose="020B0604020202020204" pitchFamily="34" charset="0"/>
              <a:buChar char="•"/>
            </a:pPr>
            <a:r>
              <a:rPr lang="en-US" sz="2200" dirty="0"/>
              <a:t>David James, ‘Subjective Freedom and Necessity in Hegel’s Philosophy of Right’, </a:t>
            </a:r>
            <a:r>
              <a:rPr lang="en-US" sz="2200" i="1" dirty="0" err="1"/>
              <a:t>Theoria</a:t>
            </a:r>
            <a:r>
              <a:rPr lang="en-US" sz="2200" i="1" dirty="0"/>
              <a:t>:  A Journal of Social and Political Theory</a:t>
            </a:r>
            <a:r>
              <a:rPr lang="en-US" sz="2200" dirty="0"/>
              <a:t> (2012)</a:t>
            </a:r>
          </a:p>
          <a:p>
            <a:endParaRPr lang="en-US" sz="2200" i="1" dirty="0"/>
          </a:p>
          <a:p>
            <a:pPr marL="342900" indent="-342900">
              <a:buFont typeface="Arial" panose="020B0604020202020204" pitchFamily="34" charset="0"/>
              <a:buChar char="•"/>
            </a:pPr>
            <a:r>
              <a:rPr lang="en-US" sz="2200" dirty="0"/>
              <a:t>Michael Inwood, A Hegel Dictionary (1992)</a:t>
            </a:r>
          </a:p>
          <a:p>
            <a:endParaRPr lang="en-US" sz="2200" dirty="0"/>
          </a:p>
          <a:p>
            <a:pPr marL="342900" indent="-342900">
              <a:buFont typeface="Arial" panose="020B0604020202020204" pitchFamily="34" charset="0"/>
              <a:buChar char="•"/>
            </a:pPr>
            <a:r>
              <a:rPr lang="en-US" sz="2200" dirty="0"/>
              <a:t>Dudley Knowles, </a:t>
            </a:r>
            <a:r>
              <a:rPr lang="en-US" sz="2200" i="1" dirty="0"/>
              <a:t>The Routledge Philosophy guidebook to Hegel and the Philosophy of Right </a:t>
            </a:r>
            <a:r>
              <a:rPr lang="en-US" sz="2200" dirty="0"/>
              <a:t>(2002)</a:t>
            </a:r>
          </a:p>
          <a:p>
            <a:endParaRPr lang="en-US" sz="2200" dirty="0"/>
          </a:p>
          <a:p>
            <a:pPr marL="342900" indent="-342900">
              <a:buFont typeface="Arial" panose="020B0604020202020204" pitchFamily="34" charset="0"/>
              <a:buChar char="•"/>
            </a:pPr>
            <a:r>
              <a:rPr lang="en-US" sz="2200" dirty="0"/>
              <a:t>Fredrick </a:t>
            </a:r>
            <a:r>
              <a:rPr lang="en-US" sz="2200" dirty="0" err="1"/>
              <a:t>Beiser</a:t>
            </a:r>
            <a:r>
              <a:rPr lang="en-US" sz="2200" dirty="0"/>
              <a:t>, </a:t>
            </a:r>
            <a:r>
              <a:rPr lang="en-US" sz="2200" i="1" dirty="0"/>
              <a:t>Hegel</a:t>
            </a:r>
            <a:r>
              <a:rPr lang="en-US" sz="2200" dirty="0"/>
              <a:t> (2010)</a:t>
            </a:r>
          </a:p>
          <a:p>
            <a:endParaRPr lang="en-US" sz="2200" dirty="0"/>
          </a:p>
          <a:p>
            <a:pPr marL="342900" indent="-342900">
              <a:buFont typeface="Arial" panose="020B0604020202020204" pitchFamily="34" charset="0"/>
              <a:buChar char="•"/>
            </a:pPr>
            <a:r>
              <a:rPr lang="en-US" sz="2200" dirty="0"/>
              <a:t>Alan Patten, </a:t>
            </a:r>
            <a:r>
              <a:rPr lang="en-US" sz="2200" i="1" dirty="0"/>
              <a:t>Hegel’s Idea of Freedom </a:t>
            </a:r>
            <a:r>
              <a:rPr lang="en-US" sz="2200" dirty="0"/>
              <a:t>(1999)</a:t>
            </a:r>
          </a:p>
        </p:txBody>
      </p:sp>
    </p:spTree>
    <p:extLst>
      <p:ext uri="{BB962C8B-B14F-4D97-AF65-F5344CB8AC3E}">
        <p14:creationId xmlns:p14="http://schemas.microsoft.com/office/powerpoint/2010/main" val="2477296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0139" y="346899"/>
            <a:ext cx="8991600" cy="1413359"/>
          </a:xfrm>
        </p:spPr>
        <p:txBody>
          <a:bodyPr/>
          <a:lstStyle/>
          <a:p>
            <a:r>
              <a:rPr lang="en-GB" dirty="0"/>
              <a:t>structure</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315769"/>
            <a:ext cx="8991600" cy="3354765"/>
          </a:xfrm>
          <a:prstGeom prst="rect">
            <a:avLst/>
          </a:prstGeom>
          <a:noFill/>
        </p:spPr>
        <p:txBody>
          <a:bodyPr wrap="square" rtlCol="0">
            <a:spAutoFit/>
          </a:bodyPr>
          <a:lstStyle/>
          <a:p>
            <a:pPr marL="400050" indent="-400050">
              <a:buFont typeface="+mj-lt"/>
              <a:buAutoNum type="romanUcPeriod"/>
            </a:pPr>
            <a:r>
              <a:rPr lang="en-GB" sz="2200" dirty="0"/>
              <a:t>The Purpose of Philosophy: </a:t>
            </a:r>
            <a:r>
              <a:rPr lang="en-GB" sz="2200" i="1" dirty="0"/>
              <a:t>The Preface</a:t>
            </a:r>
          </a:p>
          <a:p>
            <a:pPr marL="400050" indent="-400050">
              <a:buFont typeface="+mj-lt"/>
              <a:buAutoNum type="romanUcPeriod"/>
            </a:pPr>
            <a:endParaRPr lang="en-GB" sz="2200" i="1" dirty="0"/>
          </a:p>
          <a:p>
            <a:pPr marL="400050" indent="-400050">
              <a:buFont typeface="+mj-lt"/>
              <a:buAutoNum type="romanUcPeriod"/>
            </a:pPr>
            <a:r>
              <a:rPr lang="en-GB" sz="2200" dirty="0"/>
              <a:t>The History of Philosophy and the Philosophy of History</a:t>
            </a:r>
          </a:p>
          <a:p>
            <a:pPr marL="400050" indent="-400050">
              <a:buFont typeface="+mj-lt"/>
              <a:buAutoNum type="romanUcPeriod"/>
            </a:pPr>
            <a:endParaRPr lang="en-GB" sz="2200" i="1" dirty="0"/>
          </a:p>
          <a:p>
            <a:pPr marL="400050" indent="-400050">
              <a:buFont typeface="+mj-lt"/>
              <a:buAutoNum type="romanUcPeriod"/>
            </a:pPr>
            <a:r>
              <a:rPr lang="en-GB" sz="2200" dirty="0"/>
              <a:t>Freedom and Subjective Freedom</a:t>
            </a:r>
          </a:p>
          <a:p>
            <a:pPr marL="400050" indent="-400050">
              <a:buFont typeface="+mj-lt"/>
              <a:buAutoNum type="romanUcPeriod"/>
            </a:pPr>
            <a:endParaRPr lang="en-GB" sz="2200" dirty="0"/>
          </a:p>
          <a:p>
            <a:pPr marL="400050" indent="-400050">
              <a:buFont typeface="+mj-lt"/>
              <a:buAutoNum type="romanUcPeriod"/>
            </a:pPr>
            <a:r>
              <a:rPr lang="en-GB" sz="2200" dirty="0"/>
              <a:t>The Dialectic</a:t>
            </a:r>
          </a:p>
          <a:p>
            <a:pPr marL="400050" indent="-400050">
              <a:buFont typeface="+mj-lt"/>
              <a:buAutoNum type="romanUcPeriod"/>
            </a:pPr>
            <a:endParaRPr lang="en-GB" sz="2200"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970596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56176"/>
            <a:ext cx="8991600" cy="1413359"/>
          </a:xfrm>
        </p:spPr>
        <p:txBody>
          <a:bodyPr/>
          <a:lstStyle/>
          <a:p>
            <a:r>
              <a:rPr lang="en-GB" dirty="0"/>
              <a:t>I. THE PURPOSE OF PHILOSOPHY</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5E95E7CF-2A0B-4F90-BD01-365AA5021B07}"/>
              </a:ext>
            </a:extLst>
          </p:cNvPr>
          <p:cNvSpPr txBox="1"/>
          <p:nvPr/>
        </p:nvSpPr>
        <p:spPr>
          <a:xfrm>
            <a:off x="1600200" y="2551814"/>
            <a:ext cx="9074888" cy="3046988"/>
          </a:xfrm>
          <a:prstGeom prst="rect">
            <a:avLst/>
          </a:prstGeom>
          <a:noFill/>
        </p:spPr>
        <p:txBody>
          <a:bodyPr wrap="square" rtlCol="0">
            <a:spAutoFit/>
          </a:bodyPr>
          <a:lstStyle/>
          <a:p>
            <a:r>
              <a:rPr lang="en-GB" sz="2400" dirty="0"/>
              <a:t>‘To comprehend what </a:t>
            </a:r>
            <a:r>
              <a:rPr lang="en-GB" sz="2400" i="1" dirty="0"/>
              <a:t>is</a:t>
            </a:r>
            <a:r>
              <a:rPr lang="en-GB" sz="2400" dirty="0"/>
              <a:t> </a:t>
            </a:r>
            <a:r>
              <a:rPr lang="en-GB" sz="2400" dirty="0" err="1"/>
              <a:t>is</a:t>
            </a:r>
            <a:r>
              <a:rPr lang="en-GB" sz="2400" dirty="0"/>
              <a:t> the task of philosophy, for what </a:t>
            </a:r>
            <a:r>
              <a:rPr lang="en-GB" sz="2400" i="1" dirty="0"/>
              <a:t>is</a:t>
            </a:r>
            <a:r>
              <a:rPr lang="en-GB" sz="2400" dirty="0"/>
              <a:t> </a:t>
            </a:r>
            <a:r>
              <a:rPr lang="en-GB" sz="2400" dirty="0" err="1"/>
              <a:t>is</a:t>
            </a:r>
            <a:r>
              <a:rPr lang="en-GB" sz="2400" dirty="0"/>
              <a:t> reason. As far as the individual is concerned, each individual is in any case a child of his time; thus philosophy, too, is its own time comprehended in thoughts. It is just as foolish to imagine that any philosophy can transcend its contemporary world as that an individual can overleap his own time or leap over Rhodes’. </a:t>
            </a:r>
          </a:p>
          <a:p>
            <a:endParaRPr lang="en-GB" sz="2400" dirty="0"/>
          </a:p>
          <a:p>
            <a:r>
              <a:rPr lang="en-GB" sz="2400" dirty="0"/>
              <a:t>Preface, </a:t>
            </a:r>
            <a:r>
              <a:rPr lang="en-GB" sz="2400" i="1" dirty="0"/>
              <a:t>Elements of the Philosophy of Right</a:t>
            </a:r>
          </a:p>
        </p:txBody>
      </p:sp>
    </p:spTree>
    <p:extLst>
      <p:ext uri="{BB962C8B-B14F-4D97-AF65-F5344CB8AC3E}">
        <p14:creationId xmlns:p14="http://schemas.microsoft.com/office/powerpoint/2010/main" val="2157329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56176"/>
            <a:ext cx="8991600" cy="1413359"/>
          </a:xfrm>
        </p:spPr>
        <p:txBody>
          <a:bodyPr/>
          <a:lstStyle/>
          <a:p>
            <a:r>
              <a:rPr lang="en-GB" dirty="0"/>
              <a:t>Reason and reconciliation</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5E95E7CF-2A0B-4F90-BD01-365AA5021B07}"/>
              </a:ext>
            </a:extLst>
          </p:cNvPr>
          <p:cNvSpPr txBox="1"/>
          <p:nvPr/>
        </p:nvSpPr>
        <p:spPr>
          <a:xfrm>
            <a:off x="1167809" y="2488019"/>
            <a:ext cx="4928191" cy="3785652"/>
          </a:xfrm>
          <a:prstGeom prst="rect">
            <a:avLst/>
          </a:prstGeom>
          <a:noFill/>
        </p:spPr>
        <p:txBody>
          <a:bodyPr wrap="square" rtlCol="0">
            <a:spAutoFit/>
          </a:bodyPr>
          <a:lstStyle/>
          <a:p>
            <a:r>
              <a:rPr lang="en-GB" sz="2400" dirty="0"/>
              <a:t>‘To recognise reason as the rose in the cross of the present, and thereby to delight in the present – this rational insight is the reconciliation with actuality which philosophy grants to those who have received the inner call to comprehend’. </a:t>
            </a:r>
          </a:p>
          <a:p>
            <a:endParaRPr lang="en-GB" sz="2400" dirty="0"/>
          </a:p>
          <a:p>
            <a:r>
              <a:rPr lang="en-GB" sz="2400" dirty="0"/>
              <a:t>Preface, </a:t>
            </a:r>
            <a:r>
              <a:rPr lang="en-GB" sz="2400" i="1" dirty="0"/>
              <a:t>Elements of the Philosophy of Right</a:t>
            </a:r>
          </a:p>
        </p:txBody>
      </p:sp>
      <p:sp>
        <p:nvSpPr>
          <p:cNvPr id="6" name="TextBox 5">
            <a:extLst>
              <a:ext uri="{FF2B5EF4-FFF2-40B4-BE49-F238E27FC236}">
                <a16:creationId xmlns:a16="http://schemas.microsoft.com/office/drawing/2014/main" xmlns="" id="{01943DFC-5635-4D29-8A72-57BBEAFD238D}"/>
              </a:ext>
            </a:extLst>
          </p:cNvPr>
          <p:cNvSpPr txBox="1"/>
          <p:nvPr/>
        </p:nvSpPr>
        <p:spPr>
          <a:xfrm>
            <a:off x="6836509" y="2579907"/>
            <a:ext cx="4678325" cy="2585323"/>
          </a:xfrm>
          <a:prstGeom prst="rect">
            <a:avLst/>
          </a:prstGeom>
          <a:noFill/>
        </p:spPr>
        <p:txBody>
          <a:bodyPr wrap="square" rtlCol="0">
            <a:spAutoFit/>
          </a:bodyPr>
          <a:lstStyle/>
          <a:p>
            <a:pPr marL="342900" indent="-342900">
              <a:buFont typeface="Arial" panose="020B0604020202020204" pitchFamily="34" charset="0"/>
              <a:buChar char="•"/>
            </a:pPr>
            <a:r>
              <a:rPr lang="en-GB" sz="2400" dirty="0"/>
              <a:t> Reconciliation with the world in the form of comprehension. </a:t>
            </a:r>
          </a:p>
          <a:p>
            <a:pPr marL="285750" indent="-285750">
              <a:buFont typeface="Wingdings" panose="05000000000000000000" pitchFamily="2" charset="2"/>
              <a:buChar char="v"/>
            </a:pPr>
            <a:endParaRPr lang="en-GB" sz="2400" dirty="0"/>
          </a:p>
          <a:p>
            <a:pPr marL="342900" indent="-342900">
              <a:buFont typeface="Arial" panose="020B0604020202020204" pitchFamily="34" charset="0"/>
              <a:buChar char="•"/>
            </a:pPr>
            <a:r>
              <a:rPr lang="en-GB" sz="2400" dirty="0"/>
              <a:t> Comprehension of the present as part of a wider set of purposes.</a:t>
            </a:r>
          </a:p>
          <a:p>
            <a:pPr marL="285750" indent="-285750">
              <a:buFont typeface="Wingdings" panose="05000000000000000000" pitchFamily="2" charset="2"/>
              <a:buChar char="v"/>
            </a:pPr>
            <a:endParaRPr lang="en-GB" dirty="0"/>
          </a:p>
        </p:txBody>
      </p:sp>
    </p:spTree>
    <p:extLst>
      <p:ext uri="{BB962C8B-B14F-4D97-AF65-F5344CB8AC3E}">
        <p14:creationId xmlns:p14="http://schemas.microsoft.com/office/powerpoint/2010/main" val="1486612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16F73F25-6284-4087-9C5C-72B6E504090D}"/>
              </a:ext>
            </a:extLst>
          </p:cNvPr>
          <p:cNvPicPr>
            <a:picLocks noChangeAspect="1"/>
          </p:cNvPicPr>
          <p:nvPr/>
        </p:nvPicPr>
        <p:blipFill>
          <a:blip r:embed="rId2"/>
          <a:stretch>
            <a:fillRect/>
          </a:stretch>
        </p:blipFill>
        <p:spPr>
          <a:xfrm>
            <a:off x="-1" y="0"/>
            <a:ext cx="12192001" cy="6858000"/>
          </a:xfrm>
          <a:prstGeom prst="rect">
            <a:avLst/>
          </a:prstGeom>
        </p:spPr>
      </p:pic>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5" name="TextBox 4">
            <a:extLst>
              <a:ext uri="{FF2B5EF4-FFF2-40B4-BE49-F238E27FC236}">
                <a16:creationId xmlns:a16="http://schemas.microsoft.com/office/drawing/2014/main" xmlns="" id="{5E95E7CF-2A0B-4F90-BD01-365AA5021B07}"/>
              </a:ext>
            </a:extLst>
          </p:cNvPr>
          <p:cNvSpPr txBox="1"/>
          <p:nvPr/>
        </p:nvSpPr>
        <p:spPr>
          <a:xfrm>
            <a:off x="677166" y="825580"/>
            <a:ext cx="4928191" cy="3046988"/>
          </a:xfrm>
          <a:prstGeom prst="rect">
            <a:avLst/>
          </a:prstGeom>
          <a:noFill/>
        </p:spPr>
        <p:txBody>
          <a:bodyPr wrap="square" rtlCol="0">
            <a:spAutoFit/>
          </a:bodyPr>
          <a:lstStyle/>
          <a:p>
            <a:r>
              <a:rPr lang="en-GB" sz="2400" dirty="0"/>
              <a:t>‘When philosophy paints its grey in grey, one form of life has become old, and by means of grey it cannot be rejuvenated, but only known. The owl of Minerva flies at dusk’. </a:t>
            </a:r>
          </a:p>
          <a:p>
            <a:endParaRPr lang="en-GB" sz="2400" dirty="0"/>
          </a:p>
          <a:p>
            <a:r>
              <a:rPr lang="en-GB" sz="2400" dirty="0"/>
              <a:t>Preface, </a:t>
            </a:r>
            <a:r>
              <a:rPr lang="en-GB" sz="2400" i="1" dirty="0"/>
              <a:t>Elements of the Philosophy of Right</a:t>
            </a:r>
          </a:p>
        </p:txBody>
      </p:sp>
      <p:sp>
        <p:nvSpPr>
          <p:cNvPr id="11" name="TextBox 10">
            <a:extLst>
              <a:ext uri="{FF2B5EF4-FFF2-40B4-BE49-F238E27FC236}">
                <a16:creationId xmlns:a16="http://schemas.microsoft.com/office/drawing/2014/main" xmlns="" id="{5C82894D-6789-42F7-BB47-9DE2AB1DBEA1}"/>
              </a:ext>
            </a:extLst>
          </p:cNvPr>
          <p:cNvSpPr txBox="1"/>
          <p:nvPr/>
        </p:nvSpPr>
        <p:spPr>
          <a:xfrm>
            <a:off x="6996074" y="101765"/>
            <a:ext cx="5036360" cy="4832092"/>
          </a:xfrm>
          <a:prstGeom prst="rect">
            <a:avLst/>
          </a:prstGeom>
          <a:noFill/>
        </p:spPr>
        <p:txBody>
          <a:bodyPr wrap="square" rtlCol="0">
            <a:spAutoFit/>
          </a:bodyPr>
          <a:lstStyle/>
          <a:p>
            <a:pPr marL="285750" indent="-285750">
              <a:buFont typeface="Arial" panose="020B0604020202020204" pitchFamily="34" charset="0"/>
              <a:buChar char="•"/>
            </a:pPr>
            <a:r>
              <a:rPr lang="en-GB" sz="2200" dirty="0"/>
              <a:t>Philosophy as </a:t>
            </a:r>
            <a:r>
              <a:rPr lang="en-GB" sz="2200" i="1" dirty="0"/>
              <a:t>is</a:t>
            </a:r>
            <a:r>
              <a:rPr lang="en-GB" sz="2200" dirty="0"/>
              <a:t> not </a:t>
            </a:r>
            <a:r>
              <a:rPr lang="en-GB" sz="2200" i="1" dirty="0" smtClean="0"/>
              <a:t>ought; </a:t>
            </a:r>
            <a:r>
              <a:rPr lang="en-GB" sz="2200" dirty="0"/>
              <a:t>p</a:t>
            </a:r>
            <a:r>
              <a:rPr lang="en-GB" sz="2200" dirty="0" smtClean="0"/>
              <a:t>hilosophy </a:t>
            </a:r>
            <a:r>
              <a:rPr lang="en-GB" sz="2200" dirty="0"/>
              <a:t>comes too late to perform </a:t>
            </a:r>
            <a:r>
              <a:rPr lang="en-GB" sz="2200" dirty="0" smtClean="0"/>
              <a:t>the latter </a:t>
            </a:r>
            <a:r>
              <a:rPr lang="en-GB" sz="2200" dirty="0"/>
              <a:t>function</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As the thought of the world it appears only when actuality has gone through its formative process and attained its completed state</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(only) when actuality has reached maturity does the ideal appear opposite the real and reconstruct this real world, which it has grasped in its substance, in the shape of the intellectual realm. </a:t>
            </a:r>
          </a:p>
        </p:txBody>
      </p:sp>
    </p:spTree>
    <p:extLst>
      <p:ext uri="{BB962C8B-B14F-4D97-AF65-F5344CB8AC3E}">
        <p14:creationId xmlns:p14="http://schemas.microsoft.com/office/powerpoint/2010/main" val="3516465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77934"/>
            <a:ext cx="8991600" cy="1413359"/>
          </a:xfrm>
        </p:spPr>
        <p:txBody>
          <a:bodyPr>
            <a:normAutofit fontScale="90000"/>
          </a:bodyPr>
          <a:lstStyle/>
          <a:p>
            <a:r>
              <a:rPr lang="en-GB" dirty="0"/>
              <a:t>II. THE HISTORY OF PHILOSOPHY AND THE PHILOSOPHY OF HISTORY</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B43B1F16-A008-4328-953B-062E38A358D2}"/>
              </a:ext>
            </a:extLst>
          </p:cNvPr>
          <p:cNvSpPr txBox="1"/>
          <p:nvPr/>
        </p:nvSpPr>
        <p:spPr>
          <a:xfrm>
            <a:off x="1600200" y="1687354"/>
            <a:ext cx="9459097" cy="5170646"/>
          </a:xfrm>
          <a:prstGeom prst="rect">
            <a:avLst/>
          </a:prstGeom>
          <a:noFill/>
        </p:spPr>
        <p:txBody>
          <a:bodyPr wrap="square" rtlCol="0">
            <a:spAutoFit/>
          </a:bodyPr>
          <a:lstStyle/>
          <a:p>
            <a:r>
              <a:rPr lang="en-GB" sz="2200" b="1" dirty="0"/>
              <a:t>History of Philosophy </a:t>
            </a:r>
          </a:p>
          <a:p>
            <a:endParaRPr lang="en-GB" sz="2200" b="1" dirty="0"/>
          </a:p>
          <a:p>
            <a:r>
              <a:rPr lang="en-GB" sz="2200" dirty="0"/>
              <a:t>History of reflection, the nature of reflection, and the development of the way in which people reflect over time.</a:t>
            </a:r>
          </a:p>
          <a:p>
            <a:endParaRPr lang="en-GB" sz="2200" dirty="0"/>
          </a:p>
          <a:p>
            <a:r>
              <a:rPr lang="en-GB" sz="2200" b="1" dirty="0"/>
              <a:t>Philosophy of History </a:t>
            </a:r>
          </a:p>
          <a:p>
            <a:endParaRPr lang="en-GB" sz="2200" dirty="0"/>
          </a:p>
          <a:p>
            <a:r>
              <a:rPr lang="en-GB" sz="2200" dirty="0"/>
              <a:t>The meaning or direction of history. </a:t>
            </a:r>
          </a:p>
          <a:p>
            <a:endParaRPr lang="en-GB" sz="2200" dirty="0"/>
          </a:p>
          <a:p>
            <a:r>
              <a:rPr lang="en-GB" sz="2200" dirty="0"/>
              <a:t>‘The only thought which Philosophy brings with it to the contemplation of History, is the simple conception of Reason; that Reason is the Sovereign of the World; that the history of the world therefore, presents us with a rational process.’</a:t>
            </a:r>
          </a:p>
          <a:p>
            <a:endParaRPr lang="en-GB" sz="2200" dirty="0"/>
          </a:p>
          <a:p>
            <a:r>
              <a:rPr lang="en-GB" sz="2200" i="1" dirty="0"/>
              <a:t>The Philosophy of History</a:t>
            </a:r>
          </a:p>
        </p:txBody>
      </p:sp>
    </p:spTree>
    <p:extLst>
      <p:ext uri="{BB962C8B-B14F-4D97-AF65-F5344CB8AC3E}">
        <p14:creationId xmlns:p14="http://schemas.microsoft.com/office/powerpoint/2010/main" val="1909050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79953"/>
            <a:ext cx="8991600" cy="1413359"/>
          </a:xfrm>
        </p:spPr>
        <p:txBody>
          <a:bodyPr>
            <a:normAutofit/>
          </a:bodyPr>
          <a:lstStyle/>
          <a:p>
            <a:r>
              <a:rPr lang="en-GB" dirty="0"/>
              <a:t>The spirit of history</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147777"/>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B43B1F16-A008-4328-953B-062E38A358D2}"/>
              </a:ext>
            </a:extLst>
          </p:cNvPr>
          <p:cNvSpPr txBox="1"/>
          <p:nvPr/>
        </p:nvSpPr>
        <p:spPr>
          <a:xfrm>
            <a:off x="1685261" y="2047333"/>
            <a:ext cx="8632165" cy="3416320"/>
          </a:xfrm>
          <a:prstGeom prst="rect">
            <a:avLst/>
          </a:prstGeom>
          <a:noFill/>
        </p:spPr>
        <p:txBody>
          <a:bodyPr wrap="square" rtlCol="0">
            <a:spAutoFit/>
          </a:bodyPr>
          <a:lstStyle/>
          <a:p>
            <a:r>
              <a:rPr lang="en-GB" sz="2400" dirty="0"/>
              <a:t>‘History in general is the development of the Spirit in time, as nature is the development of the Idea in space […] the final cause of the World at large is the Spirit's consciousness of its own freedom, and ipso facto, the reality of that freedom [… ] This is the only aim that sees itself realized; the only pole of repose amid the ceaseless change of events and conditions, and the sole efficient principle that pervades them’. </a:t>
            </a:r>
          </a:p>
          <a:p>
            <a:endParaRPr lang="en-GB" sz="2400" dirty="0"/>
          </a:p>
          <a:p>
            <a:r>
              <a:rPr lang="en-GB" sz="2400" i="1" dirty="0"/>
              <a:t>The Philosophy of History</a:t>
            </a:r>
          </a:p>
        </p:txBody>
      </p:sp>
    </p:spTree>
    <p:extLst>
      <p:ext uri="{BB962C8B-B14F-4D97-AF65-F5344CB8AC3E}">
        <p14:creationId xmlns:p14="http://schemas.microsoft.com/office/powerpoint/2010/main" val="3538833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22482"/>
            <a:ext cx="8991600" cy="1413359"/>
          </a:xfrm>
        </p:spPr>
        <p:txBody>
          <a:bodyPr>
            <a:normAutofit/>
          </a:bodyPr>
          <a:lstStyle/>
          <a:p>
            <a:r>
              <a:rPr lang="en-GB" dirty="0"/>
              <a:t>Historical epochs</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504731"/>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B43B1F16-A008-4328-953B-062E38A358D2}"/>
              </a:ext>
            </a:extLst>
          </p:cNvPr>
          <p:cNvSpPr txBox="1"/>
          <p:nvPr/>
        </p:nvSpPr>
        <p:spPr>
          <a:xfrm>
            <a:off x="1674629" y="2716223"/>
            <a:ext cx="8632165" cy="2677656"/>
          </a:xfrm>
          <a:prstGeom prst="rect">
            <a:avLst/>
          </a:prstGeom>
          <a:noFill/>
        </p:spPr>
        <p:txBody>
          <a:bodyPr wrap="square" rtlCol="0">
            <a:spAutoFit/>
          </a:bodyPr>
          <a:lstStyle/>
          <a:p>
            <a:r>
              <a:rPr lang="en-GB" sz="2400" b="1" dirty="0"/>
              <a:t>Oriental</a:t>
            </a:r>
            <a:r>
              <a:rPr lang="en-GB" sz="2400" dirty="0"/>
              <a:t> - understands that only one person is free, the ruler or the despot</a:t>
            </a:r>
          </a:p>
          <a:p>
            <a:endParaRPr lang="en-GB" sz="2400" dirty="0"/>
          </a:p>
          <a:p>
            <a:r>
              <a:rPr lang="en-GB" sz="2400" b="1" dirty="0"/>
              <a:t>Greek</a:t>
            </a:r>
            <a:r>
              <a:rPr lang="en-GB" sz="2400" dirty="0"/>
              <a:t> - holds that some persons are free</a:t>
            </a:r>
          </a:p>
          <a:p>
            <a:endParaRPr lang="en-GB" sz="2400" dirty="0"/>
          </a:p>
          <a:p>
            <a:r>
              <a:rPr lang="en-GB" sz="2400" b="1" dirty="0"/>
              <a:t>Germanic</a:t>
            </a:r>
            <a:r>
              <a:rPr lang="en-GB" sz="2400" dirty="0"/>
              <a:t> - knows that all persons, or humanity as such, are free.</a:t>
            </a:r>
          </a:p>
          <a:p>
            <a:endParaRPr lang="en-GB" sz="2400" dirty="0"/>
          </a:p>
        </p:txBody>
      </p:sp>
    </p:spTree>
    <p:extLst>
      <p:ext uri="{BB962C8B-B14F-4D97-AF65-F5344CB8AC3E}">
        <p14:creationId xmlns:p14="http://schemas.microsoft.com/office/powerpoint/2010/main" val="2894222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22482"/>
            <a:ext cx="8991600" cy="1413359"/>
          </a:xfrm>
        </p:spPr>
        <p:txBody>
          <a:bodyPr>
            <a:normAutofit/>
          </a:bodyPr>
          <a:lstStyle/>
          <a:p>
            <a:r>
              <a:rPr lang="en-GB" dirty="0"/>
              <a:t>The cunning of reason</a:t>
            </a:r>
          </a:p>
        </p:txBody>
      </p:sp>
      <p:sp>
        <p:nvSpPr>
          <p:cNvPr id="3" name="Text Placeholder 2"/>
          <p:cNvSpPr>
            <a:spLocks noGrp="1"/>
          </p:cNvSpPr>
          <p:nvPr>
            <p:ph type="body" idx="1"/>
          </p:nvPr>
        </p:nvSpPr>
        <p:spPr>
          <a:xfrm>
            <a:off x="1213584" y="-546542"/>
            <a:ext cx="5622925" cy="2593875"/>
          </a:xfrm>
        </p:spPr>
        <p:txBody>
          <a:bodyPr>
            <a:normAutofit/>
          </a:bodyPr>
          <a:lstStyle/>
          <a:p>
            <a:endParaRPr lang="en-GB" sz="2200" dirty="0"/>
          </a:p>
          <a:p>
            <a:endParaRPr lang="en-GB" dirty="0"/>
          </a:p>
          <a:p>
            <a:endParaRPr lang="en-GB" dirty="0"/>
          </a:p>
        </p:txBody>
      </p:sp>
      <p:sp>
        <p:nvSpPr>
          <p:cNvPr id="4" name="TextBox 3">
            <a:extLst>
              <a:ext uri="{FF2B5EF4-FFF2-40B4-BE49-F238E27FC236}">
                <a16:creationId xmlns:a16="http://schemas.microsoft.com/office/drawing/2014/main" xmlns="" id="{23049299-CF7E-4D87-8D92-399FA33FBCBA}"/>
              </a:ext>
            </a:extLst>
          </p:cNvPr>
          <p:cNvSpPr txBox="1"/>
          <p:nvPr/>
        </p:nvSpPr>
        <p:spPr>
          <a:xfrm>
            <a:off x="1600200" y="2504731"/>
            <a:ext cx="8991600" cy="1261884"/>
          </a:xfrm>
          <a:prstGeom prst="rect">
            <a:avLst/>
          </a:prstGeom>
          <a:noFill/>
        </p:spPr>
        <p:txBody>
          <a:bodyPr wrap="square" rtlCol="0">
            <a:spAutoFit/>
          </a:bodyPr>
          <a:lstStyle/>
          <a:p>
            <a:endParaRPr lang="en-GB" sz="2200" dirty="0"/>
          </a:p>
          <a:p>
            <a:pPr marL="400050" indent="-400050">
              <a:buFont typeface="+mj-lt"/>
              <a:buAutoNum type="romanUcPeriod"/>
            </a:pPr>
            <a:endParaRPr lang="en-GB" dirty="0"/>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endParaRPr lang="en-GB" dirty="0"/>
          </a:p>
        </p:txBody>
      </p:sp>
      <p:sp>
        <p:nvSpPr>
          <p:cNvPr id="5" name="TextBox 4">
            <a:extLst>
              <a:ext uri="{FF2B5EF4-FFF2-40B4-BE49-F238E27FC236}">
                <a16:creationId xmlns:a16="http://schemas.microsoft.com/office/drawing/2014/main" xmlns="" id="{B43B1F16-A008-4328-953B-062E38A358D2}"/>
              </a:ext>
            </a:extLst>
          </p:cNvPr>
          <p:cNvSpPr txBox="1"/>
          <p:nvPr/>
        </p:nvSpPr>
        <p:spPr>
          <a:xfrm>
            <a:off x="1600200" y="2142311"/>
            <a:ext cx="7607595" cy="4524315"/>
          </a:xfrm>
          <a:prstGeom prst="rect">
            <a:avLst/>
          </a:prstGeom>
          <a:noFill/>
        </p:spPr>
        <p:txBody>
          <a:bodyPr wrap="square" rtlCol="0">
            <a:spAutoFit/>
          </a:bodyPr>
          <a:lstStyle/>
          <a:p>
            <a:r>
              <a:rPr lang="en-GB" sz="2400" dirty="0"/>
              <a:t>‘it is not the universal Idea which enters into opposition, conflict, and danger; it keeps itself in the background, untouched and unharmed, and sends forth the particular interests of passion to fight and wear themselves out in its stead.  It is what we may call the cunning of reason that it sets the passions to work in its service, so that the agents by which it gives itself existence must pay the penalty and suffer the loss….Caesar had to do what was necessary to overthrow the decaying freedom of Rome; he himself met his end in the struggle…’. </a:t>
            </a:r>
          </a:p>
          <a:p>
            <a:endParaRPr lang="en-GB" sz="2400" dirty="0"/>
          </a:p>
          <a:p>
            <a:r>
              <a:rPr lang="en-GB" sz="2400" i="1" dirty="0"/>
              <a:t>The Philosophy of History</a:t>
            </a:r>
          </a:p>
        </p:txBody>
      </p:sp>
      <p:pic>
        <p:nvPicPr>
          <p:cNvPr id="6" name="Picture 5">
            <a:extLst>
              <a:ext uri="{FF2B5EF4-FFF2-40B4-BE49-F238E27FC236}">
                <a16:creationId xmlns:a16="http://schemas.microsoft.com/office/drawing/2014/main" xmlns="" id="{AD2E7615-AD9B-4BAF-B955-ABA06F4624CE}"/>
              </a:ext>
            </a:extLst>
          </p:cNvPr>
          <p:cNvPicPr>
            <a:picLocks noChangeAspect="1"/>
          </p:cNvPicPr>
          <p:nvPr/>
        </p:nvPicPr>
        <p:blipFill rotWithShape="1">
          <a:blip r:embed="rId2"/>
          <a:srcRect l="21318" r="21473"/>
          <a:stretch/>
        </p:blipFill>
        <p:spPr>
          <a:xfrm>
            <a:off x="9576390" y="3451211"/>
            <a:ext cx="2615610" cy="3429000"/>
          </a:xfrm>
          <a:prstGeom prst="rect">
            <a:avLst/>
          </a:prstGeom>
          <a:ln>
            <a:noFill/>
          </a:ln>
          <a:effectLst>
            <a:softEdge rad="112500"/>
          </a:effectLst>
        </p:spPr>
      </p:pic>
    </p:spTree>
    <p:extLst>
      <p:ext uri="{BB962C8B-B14F-4D97-AF65-F5344CB8AC3E}">
        <p14:creationId xmlns:p14="http://schemas.microsoft.com/office/powerpoint/2010/main" val="189527774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{7F636AFF-D5BB-4547-9412-83815BE3E5E2}tf10001120</Template>
  <TotalTime>82</TotalTime>
  <Words>1303</Words>
  <Application>Microsoft Office PowerPoint</Application>
  <PresentationFormat>Widescreen</PresentationFormat>
  <Paragraphs>139</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Gill Sans MT</vt:lpstr>
      <vt:lpstr>Wingdings</vt:lpstr>
      <vt:lpstr>Parcel</vt:lpstr>
      <vt:lpstr>hegel and elements of the philosophy of right</vt:lpstr>
      <vt:lpstr>structure</vt:lpstr>
      <vt:lpstr>I. THE PURPOSE OF PHILOSOPHY</vt:lpstr>
      <vt:lpstr>Reason and reconciliation</vt:lpstr>
      <vt:lpstr>PowerPoint Presentation</vt:lpstr>
      <vt:lpstr>II. THE HISTORY OF PHILOSOPHY AND THE PHILOSOPHY OF HISTORY</vt:lpstr>
      <vt:lpstr>The spirit of history</vt:lpstr>
      <vt:lpstr>Historical epochs</vt:lpstr>
      <vt:lpstr>The cunning of reason</vt:lpstr>
      <vt:lpstr>Hegel and historicism</vt:lpstr>
      <vt:lpstr>iII. freedom</vt:lpstr>
      <vt:lpstr>PowerPoint Presentation</vt:lpstr>
      <vt:lpstr>Subjective freedom</vt:lpstr>
      <vt:lpstr>Iv. The DIALECTIC</vt:lpstr>
      <vt:lpstr>HEGEL’S DIALECTIC</vt:lpstr>
      <vt:lpstr>History and consciousness: the crusades</vt:lpstr>
      <vt:lpstr>bibliography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German idealism: hegel and elements of the philosophy of right</dc:title>
  <dc:creator>Imogen Peck</dc:creator>
  <cp:lastModifiedBy>Peck, Imogen</cp:lastModifiedBy>
  <cp:revision>8</cp:revision>
  <dcterms:created xsi:type="dcterms:W3CDTF">2019-01-09T14:47:27Z</dcterms:created>
  <dcterms:modified xsi:type="dcterms:W3CDTF">2019-01-11T16:40:59Z</dcterms:modified>
</cp:coreProperties>
</file>