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62" r:id="rId2"/>
    <p:sldId id="270"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2/27/2019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2/27/2019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2/27/2019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2/27/2019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2/27/2019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2/27/2019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XFX8S9aAgvw"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youtube.com/watch?v=lRE1QPRQnH4"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074466"/>
            <a:ext cx="8991600" cy="1550505"/>
          </a:xfrm>
        </p:spPr>
        <p:txBody>
          <a:bodyPr/>
          <a:lstStyle/>
          <a:p>
            <a:r>
              <a:rPr lang="en-GB" dirty="0"/>
              <a:t>Language, history, nation</a:t>
            </a:r>
          </a:p>
        </p:txBody>
      </p:sp>
      <p:sp>
        <p:nvSpPr>
          <p:cNvPr id="3" name="Text Placeholder 2"/>
          <p:cNvSpPr>
            <a:spLocks noGrp="1"/>
          </p:cNvSpPr>
          <p:nvPr>
            <p:ph type="body" idx="1"/>
          </p:nvPr>
        </p:nvSpPr>
        <p:spPr>
          <a:xfrm>
            <a:off x="2695194" y="4192923"/>
            <a:ext cx="6801612" cy="1265082"/>
          </a:xfrm>
        </p:spPr>
        <p:txBody>
          <a:bodyPr/>
          <a:lstStyle/>
          <a:p>
            <a:pPr algn="ctr"/>
            <a:r>
              <a:rPr lang="en-GB" dirty="0"/>
              <a:t>Dr Imogen Peck</a:t>
            </a:r>
          </a:p>
          <a:p>
            <a:pPr algn="ctr"/>
            <a:r>
              <a:rPr lang="en-GB" dirty="0"/>
              <a:t>University of Warwick</a:t>
            </a:r>
          </a:p>
        </p:txBody>
      </p:sp>
      <p:sp>
        <p:nvSpPr>
          <p:cNvPr id="4" name="TextBox 3">
            <a:extLst>
              <a:ext uri="{FF2B5EF4-FFF2-40B4-BE49-F238E27FC236}">
                <a16:creationId xmlns:a16="http://schemas.microsoft.com/office/drawing/2014/main" id="{AF62B132-AE77-BC4C-BEF2-FB38DFE8C292}"/>
              </a:ext>
            </a:extLst>
          </p:cNvPr>
          <p:cNvSpPr txBox="1"/>
          <p:nvPr/>
        </p:nvSpPr>
        <p:spPr>
          <a:xfrm>
            <a:off x="3907767" y="6025957"/>
            <a:ext cx="4967876" cy="369332"/>
          </a:xfrm>
          <a:prstGeom prst="rect">
            <a:avLst/>
          </a:prstGeom>
          <a:noFill/>
        </p:spPr>
        <p:txBody>
          <a:bodyPr wrap="square" rtlCol="0">
            <a:spAutoFit/>
          </a:bodyPr>
          <a:lstStyle/>
          <a:p>
            <a:r>
              <a:rPr lang="en-GB" dirty="0">
                <a:hlinkClick r:id="rId2"/>
              </a:rPr>
              <a:t>https://www.youtube.com/watch?v=XFX8S9aAgvw</a:t>
            </a:r>
            <a:endParaRPr lang="en-GB" dirty="0"/>
          </a:p>
        </p:txBody>
      </p:sp>
    </p:spTree>
    <p:extLst>
      <p:ext uri="{BB962C8B-B14F-4D97-AF65-F5344CB8AC3E}">
        <p14:creationId xmlns:p14="http://schemas.microsoft.com/office/powerpoint/2010/main" val="2875149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490963"/>
            <a:ext cx="8991600" cy="1413359"/>
          </a:xfrm>
        </p:spPr>
        <p:txBody>
          <a:bodyPr/>
          <a:lstStyle/>
          <a:p>
            <a:r>
              <a:rPr lang="en-GB" dirty="0"/>
              <a:t>Herder on language</a:t>
            </a:r>
          </a:p>
        </p:txBody>
      </p:sp>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sp>
        <p:nvSpPr>
          <p:cNvPr id="2" name="TextBox 1">
            <a:extLst>
              <a:ext uri="{FF2B5EF4-FFF2-40B4-BE49-F238E27FC236}">
                <a16:creationId xmlns:a16="http://schemas.microsoft.com/office/drawing/2014/main" id="{32AF2F51-B886-4271-8A3C-361FD903B245}"/>
              </a:ext>
            </a:extLst>
          </p:cNvPr>
          <p:cNvSpPr txBox="1"/>
          <p:nvPr/>
        </p:nvSpPr>
        <p:spPr>
          <a:xfrm>
            <a:off x="1600200" y="2179674"/>
            <a:ext cx="9255642" cy="5078313"/>
          </a:xfrm>
          <a:prstGeom prst="rect">
            <a:avLst/>
          </a:prstGeom>
          <a:noFill/>
        </p:spPr>
        <p:txBody>
          <a:bodyPr wrap="square" rtlCol="0">
            <a:spAutoFit/>
          </a:bodyPr>
          <a:lstStyle/>
          <a:p>
            <a:pPr marL="285750" indent="-285750">
              <a:buFont typeface="Arial" panose="020B0604020202020204" pitchFamily="34" charset="0"/>
              <a:buChar char="•"/>
            </a:pPr>
            <a:r>
              <a:rPr lang="en-GB" sz="2400" dirty="0"/>
              <a:t>‘In all original languages the remnants of these natural sounds can still be heard. (but […] they are not the main thread of human speech, not its roots, merely the sap which vitalizes these.’</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‘Even the first elementary operation of the reasoning power of the mind is inconceivable without the use of language […] man himself had to find a language by operating his own powers’.</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‘Man is by nature a gregarious creature, born to live in society; hence the development of language is both natural and essential to him. […] No man lives for himself alone; he is knit into the texture of the whole’.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811001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490963"/>
            <a:ext cx="8991600" cy="1413359"/>
          </a:xfrm>
        </p:spPr>
        <p:txBody>
          <a:bodyPr/>
          <a:lstStyle/>
          <a:p>
            <a:r>
              <a:rPr lang="en-GB" dirty="0"/>
              <a:t>Herder’s historicism</a:t>
            </a:r>
          </a:p>
        </p:txBody>
      </p:sp>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sp>
        <p:nvSpPr>
          <p:cNvPr id="2" name="TextBox 1">
            <a:extLst>
              <a:ext uri="{FF2B5EF4-FFF2-40B4-BE49-F238E27FC236}">
                <a16:creationId xmlns:a16="http://schemas.microsoft.com/office/drawing/2014/main" id="{03470CF2-E6D7-402C-A450-F21F4523A114}"/>
              </a:ext>
            </a:extLst>
          </p:cNvPr>
          <p:cNvSpPr txBox="1"/>
          <p:nvPr/>
        </p:nvSpPr>
        <p:spPr>
          <a:xfrm>
            <a:off x="1435395" y="2137144"/>
            <a:ext cx="9867014" cy="5816977"/>
          </a:xfrm>
          <a:prstGeom prst="rect">
            <a:avLst/>
          </a:prstGeom>
          <a:noFill/>
        </p:spPr>
        <p:txBody>
          <a:bodyPr wrap="square" rtlCol="0">
            <a:spAutoFit/>
          </a:bodyPr>
          <a:lstStyle/>
          <a:p>
            <a:r>
              <a:rPr lang="en-GB" sz="2400" dirty="0"/>
              <a:t>Three central theses of historicism: </a:t>
            </a:r>
          </a:p>
          <a:p>
            <a:endParaRPr lang="en-GB" sz="2400" dirty="0"/>
          </a:p>
          <a:p>
            <a:r>
              <a:rPr lang="en-GB" sz="2400" dirty="0"/>
              <a:t>1. social, political and cultural institutions and activities are subject to change and are adapted to their circumstances, so there is no single ideal constitution, language, religion or culture.</a:t>
            </a:r>
          </a:p>
          <a:p>
            <a:endParaRPr lang="en-GB" sz="2400" dirty="0"/>
          </a:p>
          <a:p>
            <a:r>
              <a:rPr lang="en-GB" sz="2400" dirty="0"/>
              <a:t>2. a culture is a non-recurring unique whole, an organic unity or individual, whose values, beliefs, institutions, traditions, and language are all inseparable from one another.</a:t>
            </a:r>
          </a:p>
          <a:p>
            <a:endParaRPr lang="en-GB" sz="2400" dirty="0"/>
          </a:p>
          <a:p>
            <a:r>
              <a:rPr lang="en-GB" sz="2400" dirty="0"/>
              <a:t>3. the development of every culture is organic, showing the stages of growth of any living being – birth, youth, maturity, decay and death.</a:t>
            </a:r>
          </a:p>
          <a:p>
            <a:endParaRPr lang="en-GB" sz="2400" dirty="0"/>
          </a:p>
          <a:p>
            <a:r>
              <a:rPr lang="en-GB" sz="2400" dirty="0"/>
              <a:t>F </a:t>
            </a:r>
            <a:r>
              <a:rPr lang="en-GB" sz="2400" dirty="0" err="1"/>
              <a:t>Beiser</a:t>
            </a:r>
            <a:r>
              <a:rPr lang="en-GB" sz="2400" dirty="0"/>
              <a:t>, </a:t>
            </a:r>
            <a:r>
              <a:rPr lang="en-GB" sz="2400" i="1" dirty="0"/>
              <a:t>Enlightenment, Revolution and Romanticism </a:t>
            </a:r>
            <a:r>
              <a:rPr lang="en-GB" sz="2400" dirty="0"/>
              <a:t>(1992)</a:t>
            </a:r>
          </a:p>
          <a:p>
            <a:endParaRPr lang="en-GB" dirty="0"/>
          </a:p>
          <a:p>
            <a:endParaRPr lang="en-GB" dirty="0"/>
          </a:p>
        </p:txBody>
      </p:sp>
    </p:spTree>
    <p:extLst>
      <p:ext uri="{BB962C8B-B14F-4D97-AF65-F5344CB8AC3E}">
        <p14:creationId xmlns:p14="http://schemas.microsoft.com/office/powerpoint/2010/main" val="3040048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8432C2C-8D5B-4AC6-A26E-92433E269AC7}"/>
              </a:ext>
            </a:extLst>
          </p:cNvPr>
          <p:cNvPicPr>
            <a:picLocks noChangeAspect="1"/>
          </p:cNvPicPr>
          <p:nvPr/>
        </p:nvPicPr>
        <p:blipFill>
          <a:blip r:embed="rId2"/>
          <a:stretch>
            <a:fillRect/>
          </a:stretch>
        </p:blipFill>
        <p:spPr>
          <a:xfrm>
            <a:off x="-109871" y="0"/>
            <a:ext cx="12301871" cy="6858000"/>
          </a:xfrm>
          <a:prstGeom prst="rect">
            <a:avLst/>
          </a:prstGeom>
        </p:spPr>
      </p:pic>
      <p:sp>
        <p:nvSpPr>
          <p:cNvPr id="4" name="Title 1"/>
          <p:cNvSpPr>
            <a:spLocks noGrp="1"/>
          </p:cNvSpPr>
          <p:nvPr>
            <p:ph type="title"/>
          </p:nvPr>
        </p:nvSpPr>
        <p:spPr>
          <a:xfrm>
            <a:off x="0" y="255182"/>
            <a:ext cx="7049386" cy="1413359"/>
          </a:xfrm>
        </p:spPr>
        <p:txBody>
          <a:bodyPr/>
          <a:lstStyle/>
          <a:p>
            <a:r>
              <a:rPr lang="en-GB" dirty="0"/>
              <a:t>THE BROTHERS GRIMM</a:t>
            </a:r>
          </a:p>
        </p:txBody>
      </p:sp>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spTree>
    <p:extLst>
      <p:ext uri="{BB962C8B-B14F-4D97-AF65-F5344CB8AC3E}">
        <p14:creationId xmlns:p14="http://schemas.microsoft.com/office/powerpoint/2010/main" val="3780149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pic>
        <p:nvPicPr>
          <p:cNvPr id="2" name="Picture 1">
            <a:extLst>
              <a:ext uri="{FF2B5EF4-FFF2-40B4-BE49-F238E27FC236}">
                <a16:creationId xmlns:a16="http://schemas.microsoft.com/office/drawing/2014/main" id="{22A73371-A5B6-47AC-8517-BF318CEAE986}"/>
              </a:ext>
            </a:extLst>
          </p:cNvPr>
          <p:cNvPicPr>
            <a:picLocks noChangeAspect="1"/>
          </p:cNvPicPr>
          <p:nvPr/>
        </p:nvPicPr>
        <p:blipFill>
          <a:blip r:embed="rId2"/>
          <a:stretch>
            <a:fillRect/>
          </a:stretch>
        </p:blipFill>
        <p:spPr>
          <a:xfrm>
            <a:off x="3702499" y="284970"/>
            <a:ext cx="7437765" cy="6139204"/>
          </a:xfrm>
          <a:prstGeom prst="rect">
            <a:avLst/>
          </a:prstGeom>
          <a:ln w="19050">
            <a:solidFill>
              <a:schemeClr val="bg1"/>
            </a:solidFill>
          </a:ln>
        </p:spPr>
      </p:pic>
      <p:sp>
        <p:nvSpPr>
          <p:cNvPr id="3" name="TextBox 2">
            <a:extLst>
              <a:ext uri="{FF2B5EF4-FFF2-40B4-BE49-F238E27FC236}">
                <a16:creationId xmlns:a16="http://schemas.microsoft.com/office/drawing/2014/main" id="{08E82C32-8117-47C9-91B8-4A75A8CA4D86}"/>
              </a:ext>
            </a:extLst>
          </p:cNvPr>
          <p:cNvSpPr txBox="1"/>
          <p:nvPr/>
        </p:nvSpPr>
        <p:spPr>
          <a:xfrm>
            <a:off x="414670" y="5762847"/>
            <a:ext cx="2934586" cy="369332"/>
          </a:xfrm>
          <a:prstGeom prst="rect">
            <a:avLst/>
          </a:prstGeom>
          <a:noFill/>
        </p:spPr>
        <p:txBody>
          <a:bodyPr wrap="square" rtlCol="0">
            <a:spAutoFit/>
          </a:bodyPr>
          <a:lstStyle/>
          <a:p>
            <a:r>
              <a:rPr lang="en-GB" dirty="0"/>
              <a:t>Holy Roman Empire 1789</a:t>
            </a:r>
          </a:p>
        </p:txBody>
      </p:sp>
    </p:spTree>
    <p:extLst>
      <p:ext uri="{BB962C8B-B14F-4D97-AF65-F5344CB8AC3E}">
        <p14:creationId xmlns:p14="http://schemas.microsoft.com/office/powerpoint/2010/main" val="3996505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pic>
        <p:nvPicPr>
          <p:cNvPr id="2" name="Picture 1">
            <a:extLst>
              <a:ext uri="{FF2B5EF4-FFF2-40B4-BE49-F238E27FC236}">
                <a16:creationId xmlns:a16="http://schemas.microsoft.com/office/drawing/2014/main" id="{C9D13280-807F-42B2-944D-27E5A46C354A}"/>
              </a:ext>
            </a:extLst>
          </p:cNvPr>
          <p:cNvPicPr>
            <a:picLocks noChangeAspect="1"/>
          </p:cNvPicPr>
          <p:nvPr/>
        </p:nvPicPr>
        <p:blipFill>
          <a:blip r:embed="rId2"/>
          <a:stretch>
            <a:fillRect/>
          </a:stretch>
        </p:blipFill>
        <p:spPr>
          <a:xfrm>
            <a:off x="4655103" y="285187"/>
            <a:ext cx="5901439" cy="6011177"/>
          </a:xfrm>
          <a:prstGeom prst="rect">
            <a:avLst/>
          </a:prstGeom>
          <a:ln w="19050">
            <a:solidFill>
              <a:schemeClr val="bg1"/>
            </a:solidFill>
          </a:ln>
        </p:spPr>
      </p:pic>
      <p:sp>
        <p:nvSpPr>
          <p:cNvPr id="3" name="Rectangle 2">
            <a:extLst>
              <a:ext uri="{FF2B5EF4-FFF2-40B4-BE49-F238E27FC236}">
                <a16:creationId xmlns:a16="http://schemas.microsoft.com/office/drawing/2014/main" id="{C7F7FB7E-F948-4E2F-86EB-AD37C4321161}"/>
              </a:ext>
            </a:extLst>
          </p:cNvPr>
          <p:cNvSpPr/>
          <p:nvPr/>
        </p:nvSpPr>
        <p:spPr>
          <a:xfrm>
            <a:off x="252814" y="5803487"/>
            <a:ext cx="4286110" cy="369332"/>
          </a:xfrm>
          <a:prstGeom prst="rect">
            <a:avLst/>
          </a:prstGeom>
        </p:spPr>
        <p:txBody>
          <a:bodyPr wrap="none">
            <a:spAutoFit/>
          </a:bodyPr>
          <a:lstStyle/>
          <a:p>
            <a:r>
              <a:rPr lang="en-GB" dirty="0"/>
              <a:t>Confederation of German states 1816-1866</a:t>
            </a:r>
          </a:p>
        </p:txBody>
      </p:sp>
    </p:spTree>
    <p:extLst>
      <p:ext uri="{BB962C8B-B14F-4D97-AF65-F5344CB8AC3E}">
        <p14:creationId xmlns:p14="http://schemas.microsoft.com/office/powerpoint/2010/main" val="470460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490963"/>
            <a:ext cx="8991600" cy="1413359"/>
          </a:xfrm>
        </p:spPr>
        <p:txBody>
          <a:bodyPr>
            <a:normAutofit fontScale="90000"/>
          </a:bodyPr>
          <a:lstStyle/>
          <a:p>
            <a:r>
              <a:rPr lang="en-GB" dirty="0"/>
              <a:t>Johann Gottlieb Fichte, </a:t>
            </a:r>
            <a:r>
              <a:rPr lang="en-GB" i="1" dirty="0"/>
              <a:t>ADDRESSES TO THE GERMAN NATION </a:t>
            </a:r>
            <a:r>
              <a:rPr lang="en-GB" dirty="0"/>
              <a:t>(1807)</a:t>
            </a:r>
          </a:p>
        </p:txBody>
      </p:sp>
      <p:sp>
        <p:nvSpPr>
          <p:cNvPr id="2" name="TextBox 1">
            <a:extLst>
              <a:ext uri="{FF2B5EF4-FFF2-40B4-BE49-F238E27FC236}">
                <a16:creationId xmlns:a16="http://schemas.microsoft.com/office/drawing/2014/main" id="{C7D9B349-D07B-45FC-AB3B-212C38BC9C50}"/>
              </a:ext>
            </a:extLst>
          </p:cNvPr>
          <p:cNvSpPr txBox="1"/>
          <p:nvPr/>
        </p:nvSpPr>
        <p:spPr>
          <a:xfrm>
            <a:off x="708835" y="2073349"/>
            <a:ext cx="6287387" cy="4708981"/>
          </a:xfrm>
          <a:prstGeom prst="rect">
            <a:avLst/>
          </a:prstGeom>
          <a:noFill/>
        </p:spPr>
        <p:txBody>
          <a:bodyPr wrap="square" rtlCol="0">
            <a:spAutoFit/>
          </a:bodyPr>
          <a:lstStyle/>
          <a:p>
            <a:pPr marL="457200" indent="-342900">
              <a:buFont typeface="Arial" panose="020B0604020202020204" pitchFamily="34" charset="0"/>
              <a:buChar char="•"/>
            </a:pPr>
            <a:r>
              <a:rPr lang="en-GB" sz="2000" i="1" dirty="0"/>
              <a:t>Addresses</a:t>
            </a:r>
            <a:r>
              <a:rPr lang="en-GB" sz="2000" dirty="0"/>
              <a:t> … delivered in French occupied city of Berlin Dec 1807</a:t>
            </a:r>
          </a:p>
          <a:p>
            <a:pPr marL="457200" indent="-342900">
              <a:buFont typeface="Arial" panose="020B0604020202020204" pitchFamily="34" charset="0"/>
              <a:buChar char="•"/>
            </a:pPr>
            <a:r>
              <a:rPr lang="en-GB" sz="2000" i="1" dirty="0"/>
              <a:t>To a German Nation </a:t>
            </a:r>
            <a:r>
              <a:rPr lang="en-GB" sz="2000" dirty="0"/>
              <a:t>…when there is none  (41 separate territories).</a:t>
            </a:r>
          </a:p>
          <a:p>
            <a:pPr marL="457200" indent="-342900">
              <a:buFont typeface="Arial" panose="020B0604020202020204" pitchFamily="34" charset="0"/>
              <a:buChar char="•"/>
            </a:pPr>
            <a:r>
              <a:rPr lang="en-GB" sz="2000" dirty="0"/>
              <a:t>Drawing on Herder’s sense that ‘the nation is coextensive with the people or </a:t>
            </a:r>
            <a:r>
              <a:rPr lang="en-GB" sz="2000" i="1" dirty="0"/>
              <a:t>Volk</a:t>
            </a:r>
            <a:r>
              <a:rPr lang="en-GB" sz="2000" dirty="0"/>
              <a:t>, the totality of a given cultural and ethnic community…’  (</a:t>
            </a:r>
            <a:r>
              <a:rPr lang="en-GB" sz="2000" dirty="0" err="1"/>
              <a:t>eg</a:t>
            </a:r>
            <a:r>
              <a:rPr lang="en-GB" sz="2000" dirty="0"/>
              <a:t> Grimm project)</a:t>
            </a:r>
          </a:p>
          <a:p>
            <a:pPr marL="457200" indent="-342900">
              <a:buFont typeface="Arial" panose="020B0604020202020204" pitchFamily="34" charset="0"/>
              <a:buChar char="•"/>
            </a:pPr>
            <a:endParaRPr lang="en-GB" sz="2000" dirty="0"/>
          </a:p>
          <a:p>
            <a:pPr marL="114300" indent="0">
              <a:buNone/>
            </a:pPr>
            <a:r>
              <a:rPr lang="en-GB" sz="2000" dirty="0"/>
              <a:t>VS</a:t>
            </a:r>
          </a:p>
          <a:p>
            <a:pPr marL="457200" indent="-342900">
              <a:buFont typeface="Arial" panose="020B0604020202020204" pitchFamily="34" charset="0"/>
              <a:buChar char="•"/>
            </a:pPr>
            <a:r>
              <a:rPr lang="en-GB" sz="2000" dirty="0"/>
              <a:t>Christin Martin Wieland: ‘I see Saxon, Bavarian, Württemberg, and Hamburg patriots … but German patriots who love the entire </a:t>
            </a:r>
            <a:r>
              <a:rPr lang="en-GB" sz="2000" i="1" dirty="0"/>
              <a:t>Reich</a:t>
            </a:r>
            <a:r>
              <a:rPr lang="en-GB" sz="2000" dirty="0"/>
              <a:t> as their fatherland…Where are they?’</a:t>
            </a:r>
          </a:p>
          <a:p>
            <a:pPr marL="114300" indent="0">
              <a:buNone/>
            </a:pPr>
            <a:endParaRPr lang="en-GB" sz="2000" dirty="0"/>
          </a:p>
        </p:txBody>
      </p:sp>
      <p:pic>
        <p:nvPicPr>
          <p:cNvPr id="3" name="Picture 2">
            <a:extLst>
              <a:ext uri="{FF2B5EF4-FFF2-40B4-BE49-F238E27FC236}">
                <a16:creationId xmlns:a16="http://schemas.microsoft.com/office/drawing/2014/main" id="{8D6B39BC-A10F-4BF4-9BEB-83FB335F4AF6}"/>
              </a:ext>
            </a:extLst>
          </p:cNvPr>
          <p:cNvPicPr>
            <a:picLocks noChangeAspect="1"/>
          </p:cNvPicPr>
          <p:nvPr/>
        </p:nvPicPr>
        <p:blipFill rotWithShape="1">
          <a:blip r:embed="rId2"/>
          <a:srcRect l="9527" t="11375" r="9923"/>
          <a:stretch/>
        </p:blipFill>
        <p:spPr>
          <a:xfrm>
            <a:off x="7878727" y="2226083"/>
            <a:ext cx="3604438" cy="4403512"/>
          </a:xfrm>
          <a:prstGeom prst="rect">
            <a:avLst/>
          </a:prstGeom>
          <a:ln w="19050">
            <a:solidFill>
              <a:schemeClr val="bg1"/>
            </a:solidFill>
          </a:ln>
        </p:spPr>
      </p:pic>
    </p:spTree>
    <p:extLst>
      <p:ext uri="{BB962C8B-B14F-4D97-AF65-F5344CB8AC3E}">
        <p14:creationId xmlns:p14="http://schemas.microsoft.com/office/powerpoint/2010/main" val="2499137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490963"/>
            <a:ext cx="8991600" cy="1413359"/>
          </a:xfrm>
        </p:spPr>
        <p:txBody>
          <a:bodyPr/>
          <a:lstStyle/>
          <a:p>
            <a:r>
              <a:rPr lang="en-GB" dirty="0"/>
              <a:t>FICHTE’S ANSWER…</a:t>
            </a:r>
          </a:p>
        </p:txBody>
      </p:sp>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sp>
        <p:nvSpPr>
          <p:cNvPr id="2" name="TextBox 1">
            <a:extLst>
              <a:ext uri="{FF2B5EF4-FFF2-40B4-BE49-F238E27FC236}">
                <a16:creationId xmlns:a16="http://schemas.microsoft.com/office/drawing/2014/main" id="{D623318F-B01E-412F-B759-AC284B1E3863}"/>
              </a:ext>
            </a:extLst>
          </p:cNvPr>
          <p:cNvSpPr txBox="1"/>
          <p:nvPr/>
        </p:nvSpPr>
        <p:spPr>
          <a:xfrm>
            <a:off x="1573619" y="2254102"/>
            <a:ext cx="9112102" cy="3816429"/>
          </a:xfrm>
          <a:prstGeom prst="rect">
            <a:avLst/>
          </a:prstGeom>
          <a:noFill/>
        </p:spPr>
        <p:txBody>
          <a:bodyPr wrap="square" rtlCol="0">
            <a:spAutoFit/>
          </a:bodyPr>
          <a:lstStyle/>
          <a:p>
            <a:r>
              <a:rPr lang="en-GB" sz="2200" dirty="0"/>
              <a:t>‘All who either live creatively, bringing forth the new in themselves, or, should this not have fallen to their lot, at least decisively abandon things of vanity and keep watch to see whether somewhere they will be caught by the stream of original life, or….at least have an inkling of freedom and do not hate or fear it, but love it: all these are original men; they are, when viewed as a people, an original people, the people as such: Germans.</a:t>
            </a:r>
          </a:p>
          <a:p>
            <a:endParaRPr lang="en-GB" sz="2200" dirty="0"/>
          </a:p>
          <a:p>
            <a:r>
              <a:rPr lang="en-GB" sz="2200" dirty="0"/>
              <a:t>[…] Those who believe in spirituality and in the freedom of this spirituality, who desire the eternal progress of this spirituality through freedom – wherever they were born and whichever language they speak – are of our race, they belong to us and they will join us’.</a:t>
            </a:r>
          </a:p>
        </p:txBody>
      </p:sp>
    </p:spTree>
    <p:extLst>
      <p:ext uri="{BB962C8B-B14F-4D97-AF65-F5344CB8AC3E}">
        <p14:creationId xmlns:p14="http://schemas.microsoft.com/office/powerpoint/2010/main" val="18671349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1411A24-07D4-4BC9-BC7C-CE686DEE815E}"/>
              </a:ext>
            </a:extLst>
          </p:cNvPr>
          <p:cNvSpPr>
            <a:spLocks noGrp="1"/>
          </p:cNvSpPr>
          <p:nvPr>
            <p:ph type="body" idx="1"/>
          </p:nvPr>
        </p:nvSpPr>
        <p:spPr>
          <a:xfrm>
            <a:off x="5390388" y="5777228"/>
            <a:ext cx="6801612" cy="1265082"/>
          </a:xfrm>
        </p:spPr>
        <p:txBody>
          <a:bodyPr/>
          <a:lstStyle/>
          <a:p>
            <a:r>
              <a:rPr lang="en-GB" dirty="0">
                <a:hlinkClick r:id="rId2"/>
              </a:rPr>
              <a:t>https://www.youtube.com/watch?v=lRE1QPRQnH4</a:t>
            </a:r>
            <a:endParaRPr lang="en-GB" dirty="0"/>
          </a:p>
        </p:txBody>
      </p:sp>
      <p:pic>
        <p:nvPicPr>
          <p:cNvPr id="5" name="Picture 4">
            <a:extLst>
              <a:ext uri="{FF2B5EF4-FFF2-40B4-BE49-F238E27FC236}">
                <a16:creationId xmlns:a16="http://schemas.microsoft.com/office/drawing/2014/main" id="{E86C1AD9-DDFD-4622-9971-03F77EC7AD45}"/>
              </a:ext>
            </a:extLst>
          </p:cNvPr>
          <p:cNvPicPr>
            <a:picLocks noChangeAspect="1"/>
          </p:cNvPicPr>
          <p:nvPr/>
        </p:nvPicPr>
        <p:blipFill>
          <a:blip r:embed="rId3"/>
          <a:stretch>
            <a:fillRect/>
          </a:stretch>
        </p:blipFill>
        <p:spPr>
          <a:xfrm>
            <a:off x="131023" y="2413783"/>
            <a:ext cx="5846308" cy="4380614"/>
          </a:xfrm>
          <a:prstGeom prst="rect">
            <a:avLst/>
          </a:prstGeom>
          <a:ln>
            <a:noFill/>
          </a:ln>
          <a:effectLst>
            <a:softEdge rad="112500"/>
          </a:effectLst>
        </p:spPr>
      </p:pic>
    </p:spTree>
    <p:extLst>
      <p:ext uri="{BB962C8B-B14F-4D97-AF65-F5344CB8AC3E}">
        <p14:creationId xmlns:p14="http://schemas.microsoft.com/office/powerpoint/2010/main" val="4158829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490963"/>
            <a:ext cx="8991600" cy="1413359"/>
          </a:xfrm>
        </p:spPr>
        <p:txBody>
          <a:bodyPr/>
          <a:lstStyle/>
          <a:p>
            <a:r>
              <a:rPr lang="en-GB" dirty="0"/>
              <a:t>THREE LINES OF INQUIRY</a:t>
            </a:r>
          </a:p>
        </p:txBody>
      </p:sp>
      <p:sp>
        <p:nvSpPr>
          <p:cNvPr id="2" name="TextBox 1">
            <a:extLst>
              <a:ext uri="{FF2B5EF4-FFF2-40B4-BE49-F238E27FC236}">
                <a16:creationId xmlns:a16="http://schemas.microsoft.com/office/drawing/2014/main" id="{6A48DCBC-D882-0C40-A34B-FD4BC501C4EE}"/>
              </a:ext>
            </a:extLst>
          </p:cNvPr>
          <p:cNvSpPr txBox="1"/>
          <p:nvPr/>
        </p:nvSpPr>
        <p:spPr>
          <a:xfrm>
            <a:off x="1530626" y="2733261"/>
            <a:ext cx="5834270" cy="2554545"/>
          </a:xfrm>
          <a:prstGeom prst="rect">
            <a:avLst/>
          </a:prstGeom>
          <a:noFill/>
        </p:spPr>
        <p:txBody>
          <a:bodyPr wrap="square" rtlCol="0">
            <a:spAutoFit/>
          </a:bodyPr>
          <a:lstStyle/>
          <a:p>
            <a:pPr marL="400050" indent="-400050">
              <a:buFont typeface="+mj-lt"/>
              <a:buAutoNum type="romanUcPeriod"/>
            </a:pPr>
            <a:r>
              <a:rPr lang="en-GB" sz="3200" dirty="0"/>
              <a:t>Language, culture, and identity</a:t>
            </a:r>
          </a:p>
          <a:p>
            <a:pPr marL="400050" indent="-400050">
              <a:buFont typeface="+mj-lt"/>
              <a:buAutoNum type="romanUcPeriod"/>
            </a:pPr>
            <a:endParaRPr lang="en-GB" sz="3200" dirty="0"/>
          </a:p>
          <a:p>
            <a:pPr marL="400050" indent="-400050">
              <a:buFont typeface="+mj-lt"/>
              <a:buAutoNum type="romanUcPeriod"/>
            </a:pPr>
            <a:r>
              <a:rPr lang="en-GB" sz="3200" dirty="0"/>
              <a:t>German romanticism</a:t>
            </a:r>
          </a:p>
          <a:p>
            <a:pPr marL="400050" indent="-400050">
              <a:buFont typeface="+mj-lt"/>
              <a:buAutoNum type="romanUcPeriod"/>
            </a:pPr>
            <a:endParaRPr lang="en-GB" sz="3200" dirty="0"/>
          </a:p>
          <a:p>
            <a:pPr marL="400050" indent="-400050">
              <a:buFont typeface="+mj-lt"/>
              <a:buAutoNum type="romanUcPeriod"/>
            </a:pPr>
            <a:r>
              <a:rPr lang="en-GB" sz="3200" dirty="0"/>
              <a:t>Nationalism</a:t>
            </a:r>
          </a:p>
        </p:txBody>
      </p:sp>
      <p:pic>
        <p:nvPicPr>
          <p:cNvPr id="5" name="Picture 2">
            <a:extLst>
              <a:ext uri="{FF2B5EF4-FFF2-40B4-BE49-F238E27FC236}">
                <a16:creationId xmlns:a16="http://schemas.microsoft.com/office/drawing/2014/main" id="{A3576741-F247-114E-83F3-ED1114CF30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9378" y="2733261"/>
            <a:ext cx="3657600" cy="2606467"/>
          </a:xfrm>
          <a:prstGeom prst="rect">
            <a:avLst/>
          </a:prstGeom>
          <a:noFill/>
          <a:ln w="19050">
            <a:solidFill>
              <a:schemeClr val="bg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18837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490963"/>
            <a:ext cx="8991600" cy="1413359"/>
          </a:xfrm>
        </p:spPr>
        <p:txBody>
          <a:bodyPr/>
          <a:lstStyle/>
          <a:p>
            <a:r>
              <a:rPr lang="en-GB" dirty="0"/>
              <a:t>Talk about talk</a:t>
            </a:r>
          </a:p>
        </p:txBody>
      </p:sp>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sp>
        <p:nvSpPr>
          <p:cNvPr id="2" name="TextBox 1">
            <a:extLst>
              <a:ext uri="{FF2B5EF4-FFF2-40B4-BE49-F238E27FC236}">
                <a16:creationId xmlns:a16="http://schemas.microsoft.com/office/drawing/2014/main" id="{DA5E2296-8CDF-1E46-8B14-BBFBA6201AD0}"/>
              </a:ext>
            </a:extLst>
          </p:cNvPr>
          <p:cNvSpPr txBox="1"/>
          <p:nvPr/>
        </p:nvSpPr>
        <p:spPr>
          <a:xfrm>
            <a:off x="1254716" y="2395330"/>
            <a:ext cx="5068956" cy="3046988"/>
          </a:xfrm>
          <a:prstGeom prst="rect">
            <a:avLst/>
          </a:prstGeom>
          <a:noFill/>
        </p:spPr>
        <p:txBody>
          <a:bodyPr wrap="square" rtlCol="0">
            <a:spAutoFit/>
          </a:bodyPr>
          <a:lstStyle/>
          <a:p>
            <a:pPr marL="285750" indent="-285750">
              <a:buFont typeface="Arial" panose="020B0604020202020204" pitchFamily="34" charset="0"/>
              <a:buChar char="•"/>
            </a:pPr>
            <a:r>
              <a:rPr lang="en-GB" sz="2400" dirty="0"/>
              <a:t>Language as a gift from God</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As originating in universal language of pain and pleasure</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Conventional signs</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Distinctions from other animals</a:t>
            </a:r>
          </a:p>
        </p:txBody>
      </p:sp>
      <p:pic>
        <p:nvPicPr>
          <p:cNvPr id="5" name="Picture 2">
            <a:extLst>
              <a:ext uri="{FF2B5EF4-FFF2-40B4-BE49-F238E27FC236}">
                <a16:creationId xmlns:a16="http://schemas.microsoft.com/office/drawing/2014/main" id="{4CC25406-A39E-CF4A-A059-F7FC75456D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307" y="2274976"/>
            <a:ext cx="4828326"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464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293305"/>
            <a:ext cx="8991600" cy="1413359"/>
          </a:xfrm>
        </p:spPr>
        <p:txBody>
          <a:bodyPr/>
          <a:lstStyle/>
          <a:p>
            <a:r>
              <a:rPr lang="en-GB" dirty="0"/>
              <a:t>Reflection on language: 18thc views</a:t>
            </a:r>
          </a:p>
        </p:txBody>
      </p:sp>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sp>
        <p:nvSpPr>
          <p:cNvPr id="2" name="Rectangle 1">
            <a:extLst>
              <a:ext uri="{FF2B5EF4-FFF2-40B4-BE49-F238E27FC236}">
                <a16:creationId xmlns:a16="http://schemas.microsoft.com/office/drawing/2014/main" id="{5F3A7C45-A278-AA41-BE7C-9D7E1930C9BE}"/>
              </a:ext>
            </a:extLst>
          </p:cNvPr>
          <p:cNvSpPr/>
          <p:nvPr/>
        </p:nvSpPr>
        <p:spPr>
          <a:xfrm>
            <a:off x="282536" y="1888434"/>
            <a:ext cx="6096000" cy="5016758"/>
          </a:xfrm>
          <a:prstGeom prst="rect">
            <a:avLst/>
          </a:prstGeom>
        </p:spPr>
        <p:txBody>
          <a:bodyPr>
            <a:spAutoFit/>
          </a:bodyPr>
          <a:lstStyle/>
          <a:p>
            <a:pPr marL="114300" indent="0" algn="just">
              <a:buNone/>
            </a:pPr>
            <a:r>
              <a:rPr lang="en-GB" sz="2000" dirty="0"/>
              <a:t>‘[I]n the beginnings of language, men seem to have attempted to express every particular event, which they had occasion to take notice of, by a particular word, which expressed at once the whole of that event. But as the number of words must, in this case, have become really infinite, in consequence of  the really infinite variety of events, men found themselves partly compelled by necessity, and partly conducted by nature, to divide every event into what may be called its metaphysical elements, and to institute words, which should denote not so much the events, as the elements of which they were composed’.  </a:t>
            </a:r>
          </a:p>
          <a:p>
            <a:pPr marL="114300" indent="0">
              <a:buNone/>
            </a:pPr>
            <a:endParaRPr lang="en-GB" sz="2000" dirty="0"/>
          </a:p>
          <a:p>
            <a:pPr marL="114300" indent="0">
              <a:buNone/>
            </a:pPr>
            <a:r>
              <a:rPr lang="en-GB" sz="2000" dirty="0"/>
              <a:t>Adam Smith, </a:t>
            </a:r>
            <a:r>
              <a:rPr lang="en-GB" sz="2000" i="1" dirty="0"/>
              <a:t>Considerations on the first formation of languages </a:t>
            </a:r>
            <a:r>
              <a:rPr lang="en-GB" sz="2000" dirty="0"/>
              <a:t>(1767 – appendix to </a:t>
            </a:r>
            <a:r>
              <a:rPr lang="en-GB" sz="2000" i="1" dirty="0"/>
              <a:t>Theory of Moral Sentiments)</a:t>
            </a:r>
          </a:p>
        </p:txBody>
      </p:sp>
      <p:sp>
        <p:nvSpPr>
          <p:cNvPr id="3" name="TextBox 2">
            <a:extLst>
              <a:ext uri="{FF2B5EF4-FFF2-40B4-BE49-F238E27FC236}">
                <a16:creationId xmlns:a16="http://schemas.microsoft.com/office/drawing/2014/main" id="{553B8E3A-BEB3-944F-B4C8-3E5330A893CC}"/>
              </a:ext>
            </a:extLst>
          </p:cNvPr>
          <p:cNvSpPr txBox="1"/>
          <p:nvPr/>
        </p:nvSpPr>
        <p:spPr>
          <a:xfrm>
            <a:off x="6629401" y="1888434"/>
            <a:ext cx="5280063" cy="5293757"/>
          </a:xfrm>
          <a:prstGeom prst="rect">
            <a:avLst/>
          </a:prstGeom>
          <a:noFill/>
        </p:spPr>
        <p:txBody>
          <a:bodyPr wrap="square" rtlCol="0">
            <a:spAutoFit/>
          </a:bodyPr>
          <a:lstStyle/>
          <a:p>
            <a:pPr algn="just"/>
            <a:r>
              <a:rPr lang="en-GB" sz="2000" dirty="0"/>
              <a:t>‘[I]f men needed speech in order to learn to think, they needed still more to know how to think in order to discover the art of speech.’</a:t>
            </a:r>
          </a:p>
          <a:p>
            <a:pPr algn="just"/>
            <a:endParaRPr lang="en-GB" sz="2000" dirty="0"/>
          </a:p>
          <a:p>
            <a:pPr algn="just"/>
            <a:r>
              <a:rPr lang="en-GB" sz="2000" baseline="30000" dirty="0"/>
              <a:t> </a:t>
            </a:r>
            <a:r>
              <a:rPr lang="en-GB" sz="2000" dirty="0"/>
              <a:t>Jean-Jacques Rousseau, </a:t>
            </a:r>
            <a:r>
              <a:rPr lang="en-GB" sz="2000" i="1" dirty="0"/>
              <a:t>Discourse on Inequality</a:t>
            </a:r>
            <a:r>
              <a:rPr lang="en-GB" sz="2000" dirty="0"/>
              <a:t> (1755)</a:t>
            </a:r>
            <a:endParaRPr lang="en-US" sz="2000" dirty="0"/>
          </a:p>
          <a:p>
            <a:pPr algn="just"/>
            <a:endParaRPr lang="en-US" sz="2000" dirty="0"/>
          </a:p>
          <a:p>
            <a:pPr algn="just"/>
            <a:r>
              <a:rPr lang="en-GB" sz="2000" dirty="0"/>
              <a:t>Etienne </a:t>
            </a:r>
            <a:r>
              <a:rPr lang="en-GB" sz="2000" dirty="0" err="1"/>
              <a:t>Bonnot</a:t>
            </a:r>
            <a:r>
              <a:rPr lang="en-GB" sz="2000" dirty="0"/>
              <a:t> de </a:t>
            </a:r>
            <a:r>
              <a:rPr lang="en-GB" sz="2000" dirty="0" err="1"/>
              <a:t>Condillac</a:t>
            </a:r>
            <a:r>
              <a:rPr lang="en-GB" sz="2000" dirty="0"/>
              <a:t>:</a:t>
            </a:r>
          </a:p>
          <a:p>
            <a:pPr algn="just"/>
            <a:endParaRPr lang="en-GB" sz="2000" dirty="0"/>
          </a:p>
          <a:p>
            <a:pPr marL="285750" indent="-285750" algn="just">
              <a:buFont typeface="Arial" panose="020B0604020202020204" pitchFamily="34" charset="0"/>
              <a:buChar char="•"/>
            </a:pPr>
            <a:r>
              <a:rPr lang="en-GB" sz="2000" dirty="0"/>
              <a:t>Human language originates as expressive gesture and vocalization in the face of fear, and then desire.  </a:t>
            </a:r>
          </a:p>
          <a:p>
            <a:pPr marL="285750" indent="-285750" algn="just">
              <a:buFont typeface="Arial" panose="020B0604020202020204" pitchFamily="34" charset="0"/>
              <a:buChar char="•"/>
            </a:pPr>
            <a:r>
              <a:rPr lang="en-GB" sz="2000" dirty="0"/>
              <a:t>Language evolution runs from expressive origins to the philosophical present, in which it becomes analytically precise, but loses vivacity and immediacy.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183866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490963"/>
            <a:ext cx="8991600" cy="1413359"/>
          </a:xfrm>
        </p:spPr>
        <p:txBody>
          <a:bodyPr/>
          <a:lstStyle/>
          <a:p>
            <a:r>
              <a:rPr lang="en-GB" dirty="0"/>
              <a:t>Aristotle and </a:t>
            </a:r>
            <a:r>
              <a:rPr lang="en-GB" i="1" dirty="0"/>
              <a:t>logos</a:t>
            </a:r>
            <a:r>
              <a:rPr lang="en-GB" dirty="0"/>
              <a:t> (speech-reason)</a:t>
            </a:r>
          </a:p>
        </p:txBody>
      </p:sp>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pic>
        <p:nvPicPr>
          <p:cNvPr id="3" name="Picture 2">
            <a:extLst>
              <a:ext uri="{FF2B5EF4-FFF2-40B4-BE49-F238E27FC236}">
                <a16:creationId xmlns:a16="http://schemas.microsoft.com/office/drawing/2014/main" id="{E18206FC-FF46-A14F-97FE-AB435616C615}"/>
              </a:ext>
            </a:extLst>
          </p:cNvPr>
          <p:cNvPicPr>
            <a:picLocks noChangeAspect="1"/>
          </p:cNvPicPr>
          <p:nvPr/>
        </p:nvPicPr>
        <p:blipFill>
          <a:blip r:embed="rId2"/>
          <a:stretch>
            <a:fillRect/>
          </a:stretch>
        </p:blipFill>
        <p:spPr>
          <a:xfrm>
            <a:off x="7749099" y="2721574"/>
            <a:ext cx="4453286" cy="4150463"/>
          </a:xfrm>
          <a:prstGeom prst="rect">
            <a:avLst/>
          </a:prstGeom>
          <a:ln>
            <a:noFill/>
          </a:ln>
          <a:effectLst>
            <a:softEdge rad="112500"/>
          </a:effectLst>
        </p:spPr>
      </p:pic>
      <p:sp>
        <p:nvSpPr>
          <p:cNvPr id="2" name="TextBox 1">
            <a:extLst>
              <a:ext uri="{FF2B5EF4-FFF2-40B4-BE49-F238E27FC236}">
                <a16:creationId xmlns:a16="http://schemas.microsoft.com/office/drawing/2014/main" id="{0AE79D6A-BCE1-F244-AB3E-B17F9388524C}"/>
              </a:ext>
            </a:extLst>
          </p:cNvPr>
          <p:cNvSpPr txBox="1"/>
          <p:nvPr/>
        </p:nvSpPr>
        <p:spPr>
          <a:xfrm>
            <a:off x="1444487" y="2425148"/>
            <a:ext cx="4651513" cy="4093428"/>
          </a:xfrm>
          <a:prstGeom prst="rect">
            <a:avLst/>
          </a:prstGeom>
          <a:noFill/>
        </p:spPr>
        <p:txBody>
          <a:bodyPr wrap="square" rtlCol="0">
            <a:spAutoFit/>
          </a:bodyPr>
          <a:lstStyle/>
          <a:p>
            <a:pPr marL="285750" indent="-285750">
              <a:buFont typeface="Arial" panose="020B0604020202020204" pitchFamily="34" charset="0"/>
              <a:buChar char="•"/>
            </a:pPr>
            <a:r>
              <a:rPr lang="en-GB" sz="2200" dirty="0"/>
              <a:t>Distinguishing human end is the capacity for speech and reason (</a:t>
            </a:r>
            <a:r>
              <a:rPr lang="en-GB" sz="2200" i="1" dirty="0"/>
              <a:t>logos</a:t>
            </a:r>
            <a:r>
              <a:rPr lang="en-GB" sz="2200" dirty="0"/>
              <a:t>).</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Progressive account of development of union of two, household, village, to polis</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Need to see this as an increasingly articulate world – which reaches its summit in the </a:t>
            </a:r>
            <a:r>
              <a:rPr lang="en-GB" sz="2200" i="1" dirty="0"/>
              <a:t>vita contemplative.</a:t>
            </a:r>
            <a:r>
              <a:rPr lang="en-GB" sz="2200" dirty="0"/>
              <a:t>  </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699180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490963"/>
            <a:ext cx="8991600" cy="1413359"/>
          </a:xfrm>
        </p:spPr>
        <p:txBody>
          <a:bodyPr/>
          <a:lstStyle/>
          <a:p>
            <a:r>
              <a:rPr lang="en-GB" dirty="0"/>
              <a:t>German romanticism</a:t>
            </a:r>
          </a:p>
        </p:txBody>
      </p:sp>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sp>
        <p:nvSpPr>
          <p:cNvPr id="2" name="TextBox 1">
            <a:extLst>
              <a:ext uri="{FF2B5EF4-FFF2-40B4-BE49-F238E27FC236}">
                <a16:creationId xmlns:a16="http://schemas.microsoft.com/office/drawing/2014/main" id="{BC40DCC0-DDED-4F45-BBCD-28CBB4FAFFE5}"/>
              </a:ext>
            </a:extLst>
          </p:cNvPr>
          <p:cNvSpPr txBox="1"/>
          <p:nvPr/>
        </p:nvSpPr>
        <p:spPr>
          <a:xfrm>
            <a:off x="1162878" y="2236304"/>
            <a:ext cx="5380383" cy="3785652"/>
          </a:xfrm>
          <a:prstGeom prst="rect">
            <a:avLst/>
          </a:prstGeom>
          <a:noFill/>
        </p:spPr>
        <p:txBody>
          <a:bodyPr wrap="square" rtlCol="0">
            <a:spAutoFit/>
          </a:bodyPr>
          <a:lstStyle/>
          <a:p>
            <a:r>
              <a:rPr lang="en-GB" sz="2200" dirty="0"/>
              <a:t>Romanticism:</a:t>
            </a:r>
          </a:p>
          <a:p>
            <a:endParaRPr lang="en-GB" sz="2200" dirty="0"/>
          </a:p>
          <a:p>
            <a:pPr marL="285750" indent="-285750">
              <a:buFont typeface="Arial" panose="020B0604020202020204" pitchFamily="34" charset="0"/>
              <a:buChar char="•"/>
            </a:pPr>
            <a:r>
              <a:rPr lang="en-GB" sz="2200" dirty="0"/>
              <a:t>Rejects classical instrumentalism of language and discourse.</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Starts from a voice of nature within the individual.</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Endorses </a:t>
            </a:r>
            <a:r>
              <a:rPr lang="en-GB" sz="2200" dirty="0" err="1"/>
              <a:t>expressivism</a:t>
            </a:r>
            <a:r>
              <a:rPr lang="en-GB" sz="2200" dirty="0"/>
              <a:t> (i.e. a way of expressing individual feeling).</a:t>
            </a:r>
          </a:p>
          <a:p>
            <a:endParaRPr lang="en-US" dirty="0"/>
          </a:p>
        </p:txBody>
      </p:sp>
      <p:sp>
        <p:nvSpPr>
          <p:cNvPr id="3" name="TextBox 2">
            <a:extLst>
              <a:ext uri="{FF2B5EF4-FFF2-40B4-BE49-F238E27FC236}">
                <a16:creationId xmlns:a16="http://schemas.microsoft.com/office/drawing/2014/main" id="{04E0A666-3207-714D-A8D7-6BC61CBE8A09}"/>
              </a:ext>
            </a:extLst>
          </p:cNvPr>
          <p:cNvSpPr txBox="1"/>
          <p:nvPr/>
        </p:nvSpPr>
        <p:spPr>
          <a:xfrm>
            <a:off x="7156174" y="2236304"/>
            <a:ext cx="4164496" cy="4431983"/>
          </a:xfrm>
          <a:prstGeom prst="rect">
            <a:avLst/>
          </a:prstGeom>
          <a:noFill/>
        </p:spPr>
        <p:txBody>
          <a:bodyPr wrap="square" rtlCol="0">
            <a:spAutoFit/>
          </a:bodyPr>
          <a:lstStyle/>
          <a:p>
            <a:r>
              <a:rPr lang="en-GB" sz="2200" dirty="0"/>
              <a:t>‘See the whole of nature, behold the great analogy of creation. Everything feels itself and its like, life reverberates to life.’  </a:t>
            </a:r>
          </a:p>
          <a:p>
            <a:endParaRPr lang="en-GB" sz="2200" dirty="0"/>
          </a:p>
          <a:p>
            <a:r>
              <a:rPr lang="en-GB" sz="2200" dirty="0"/>
              <a:t>Man’s calling is ‘that he become the organ of sense of his God in all the living things of creation, according to the measure of their relation to him.’ </a:t>
            </a:r>
          </a:p>
          <a:p>
            <a:endParaRPr lang="en-GB" sz="2200" dirty="0"/>
          </a:p>
          <a:p>
            <a:r>
              <a:rPr lang="en-GB" sz="2200" dirty="0"/>
              <a:t>Herder</a:t>
            </a:r>
          </a:p>
          <a:p>
            <a:endParaRPr lang="en-US" dirty="0"/>
          </a:p>
        </p:txBody>
      </p:sp>
    </p:spTree>
    <p:extLst>
      <p:ext uri="{BB962C8B-B14F-4D97-AF65-F5344CB8AC3E}">
        <p14:creationId xmlns:p14="http://schemas.microsoft.com/office/powerpoint/2010/main" val="349241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490963"/>
            <a:ext cx="8991600" cy="1413359"/>
          </a:xfrm>
        </p:spPr>
        <p:txBody>
          <a:bodyPr>
            <a:normAutofit/>
          </a:bodyPr>
          <a:lstStyle/>
          <a:p>
            <a:r>
              <a:rPr lang="en-GB" sz="3600" dirty="0"/>
              <a:t>Friedrich Schiller, </a:t>
            </a:r>
            <a:r>
              <a:rPr lang="en-GB" sz="3600" i="1" dirty="0"/>
              <a:t>On the Aesthetic Education of Man </a:t>
            </a:r>
            <a:r>
              <a:rPr lang="en-GB" sz="3600" dirty="0"/>
              <a:t>(1795)</a:t>
            </a:r>
            <a:endParaRPr lang="en-GB" dirty="0"/>
          </a:p>
        </p:txBody>
      </p:sp>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pic>
        <p:nvPicPr>
          <p:cNvPr id="5" name="Picture 4">
            <a:extLst>
              <a:ext uri="{FF2B5EF4-FFF2-40B4-BE49-F238E27FC236}">
                <a16:creationId xmlns:a16="http://schemas.microsoft.com/office/drawing/2014/main" id="{182969BD-A89C-4F4B-9A7C-5064D9280599}"/>
              </a:ext>
            </a:extLst>
          </p:cNvPr>
          <p:cNvPicPr>
            <a:picLocks noChangeAspect="1"/>
          </p:cNvPicPr>
          <p:nvPr/>
        </p:nvPicPr>
        <p:blipFill>
          <a:blip r:embed="rId2"/>
          <a:stretch>
            <a:fillRect/>
          </a:stretch>
        </p:blipFill>
        <p:spPr>
          <a:xfrm>
            <a:off x="7788742" y="2264735"/>
            <a:ext cx="3225317" cy="4325381"/>
          </a:xfrm>
          <a:prstGeom prst="rect">
            <a:avLst/>
          </a:prstGeom>
          <a:ln w="19050">
            <a:solidFill>
              <a:schemeClr val="bg1"/>
            </a:solidFill>
          </a:ln>
        </p:spPr>
      </p:pic>
      <p:sp>
        <p:nvSpPr>
          <p:cNvPr id="7" name="TextBox 6">
            <a:extLst>
              <a:ext uri="{FF2B5EF4-FFF2-40B4-BE49-F238E27FC236}">
                <a16:creationId xmlns:a16="http://schemas.microsoft.com/office/drawing/2014/main" id="{BE4C6955-816D-43F6-82AD-7D0E0CF4D601}"/>
              </a:ext>
            </a:extLst>
          </p:cNvPr>
          <p:cNvSpPr txBox="1"/>
          <p:nvPr/>
        </p:nvSpPr>
        <p:spPr>
          <a:xfrm>
            <a:off x="1201479" y="2264735"/>
            <a:ext cx="5826642" cy="4370427"/>
          </a:xfrm>
          <a:prstGeom prst="rect">
            <a:avLst/>
          </a:prstGeom>
          <a:noFill/>
        </p:spPr>
        <p:txBody>
          <a:bodyPr wrap="square" rtlCol="0">
            <a:spAutoFit/>
          </a:bodyPr>
          <a:lstStyle/>
          <a:p>
            <a:r>
              <a:rPr lang="en-GB" sz="2000" dirty="0"/>
              <a:t>Focus on aesthetics and culture</a:t>
            </a:r>
          </a:p>
          <a:p>
            <a:endParaRPr lang="en-GB" sz="2000" dirty="0"/>
          </a:p>
          <a:p>
            <a:r>
              <a:rPr lang="en-GB" sz="2000" dirty="0"/>
              <a:t>‘Physical man actually exists, while moral man is merely a problem yet to be solved. Once reason abolishes the natural state, as it must do if it is to assume its place, it risks physical, actual man for the sake of moral man as yet unformed, risks the existence of society for a mere potential ideal society’. (l.3)  </a:t>
            </a:r>
          </a:p>
          <a:p>
            <a:endParaRPr lang="en-GB" sz="2000" dirty="0"/>
          </a:p>
          <a:p>
            <a:r>
              <a:rPr lang="en-GB" sz="2000" dirty="0"/>
              <a:t>‘The character of the age must therefore first lift itself from its deep degradation, free itself from the blind force of nature to which it was subject, and return to its simplicity, truth and substance’. (l.7)</a:t>
            </a:r>
          </a:p>
          <a:p>
            <a:endParaRPr lang="en-GB" dirty="0"/>
          </a:p>
        </p:txBody>
      </p:sp>
    </p:spTree>
    <p:extLst>
      <p:ext uri="{BB962C8B-B14F-4D97-AF65-F5344CB8AC3E}">
        <p14:creationId xmlns:p14="http://schemas.microsoft.com/office/powerpoint/2010/main" val="52128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sp>
        <p:nvSpPr>
          <p:cNvPr id="2" name="TextBox 1">
            <a:extLst>
              <a:ext uri="{FF2B5EF4-FFF2-40B4-BE49-F238E27FC236}">
                <a16:creationId xmlns:a16="http://schemas.microsoft.com/office/drawing/2014/main" id="{E3546420-C173-4861-BEA8-5CF388F1240E}"/>
              </a:ext>
            </a:extLst>
          </p:cNvPr>
          <p:cNvSpPr txBox="1"/>
          <p:nvPr/>
        </p:nvSpPr>
        <p:spPr>
          <a:xfrm>
            <a:off x="393405" y="335845"/>
            <a:ext cx="4561368" cy="6186309"/>
          </a:xfrm>
          <a:prstGeom prst="rect">
            <a:avLst/>
          </a:prstGeom>
          <a:noFill/>
        </p:spPr>
        <p:txBody>
          <a:bodyPr wrap="square" rtlCol="0">
            <a:spAutoFit/>
          </a:bodyPr>
          <a:lstStyle/>
          <a:p>
            <a:r>
              <a:rPr lang="en-GB" dirty="0"/>
              <a:t>Joy, thou beauteous godly lightning,</a:t>
            </a:r>
          </a:p>
          <a:p>
            <a:r>
              <a:rPr lang="en-GB" dirty="0"/>
              <a:t>Daughter of Elysium,</a:t>
            </a:r>
          </a:p>
          <a:p>
            <a:r>
              <a:rPr lang="en-GB" dirty="0"/>
              <a:t>Fire drunken we are </a:t>
            </a:r>
            <a:r>
              <a:rPr lang="en-GB" dirty="0" err="1"/>
              <a:t>ent’ring</a:t>
            </a:r>
            <a:endParaRPr lang="en-GB" dirty="0"/>
          </a:p>
          <a:p>
            <a:r>
              <a:rPr lang="en-GB" dirty="0"/>
              <a:t>Heavenly, thy holy home!</a:t>
            </a:r>
          </a:p>
          <a:p>
            <a:r>
              <a:rPr lang="en-GB" dirty="0"/>
              <a:t>Thy enchantments bind together,</a:t>
            </a:r>
          </a:p>
          <a:p>
            <a:r>
              <a:rPr lang="en-GB" dirty="0"/>
              <a:t>What did custom stern divide,</a:t>
            </a:r>
          </a:p>
          <a:p>
            <a:r>
              <a:rPr lang="en-GB" dirty="0"/>
              <a:t>Every man becomes a brother,</a:t>
            </a:r>
          </a:p>
          <a:p>
            <a:r>
              <a:rPr lang="en-GB" dirty="0"/>
              <a:t>Where thy gentle wings abide.</a:t>
            </a:r>
          </a:p>
          <a:p>
            <a:r>
              <a:rPr lang="en-GB" i="1" dirty="0"/>
              <a:t>Chorus.</a:t>
            </a:r>
          </a:p>
          <a:p>
            <a:r>
              <a:rPr lang="en-GB" dirty="0"/>
              <a:t>Be </a:t>
            </a:r>
            <a:r>
              <a:rPr lang="en-GB" dirty="0" err="1"/>
              <a:t>embrac’d</a:t>
            </a:r>
            <a:r>
              <a:rPr lang="en-GB" dirty="0"/>
              <a:t>, ye millions yonder!</a:t>
            </a:r>
          </a:p>
          <a:p>
            <a:r>
              <a:rPr lang="en-GB" dirty="0"/>
              <a:t>Take this kiss throughout the world!</a:t>
            </a:r>
          </a:p>
          <a:p>
            <a:r>
              <a:rPr lang="en-GB" dirty="0"/>
              <a:t>Brothers—o’er the stars </a:t>
            </a:r>
            <a:r>
              <a:rPr lang="en-GB" dirty="0" err="1"/>
              <a:t>unfurl’d</a:t>
            </a:r>
            <a:endParaRPr lang="en-GB" dirty="0"/>
          </a:p>
          <a:p>
            <a:r>
              <a:rPr lang="en-GB" dirty="0"/>
              <a:t>Must reside a loving Father.</a:t>
            </a:r>
          </a:p>
          <a:p>
            <a:r>
              <a:rPr lang="en-GB" dirty="0"/>
              <a:t>Who the noble prize </a:t>
            </a:r>
            <a:r>
              <a:rPr lang="en-GB" dirty="0" err="1"/>
              <a:t>achieveth</a:t>
            </a:r>
            <a:r>
              <a:rPr lang="en-GB" dirty="0"/>
              <a:t>,</a:t>
            </a:r>
          </a:p>
          <a:p>
            <a:r>
              <a:rPr lang="en-GB" dirty="0"/>
              <a:t>Good friend of a friend to be;</a:t>
            </a:r>
          </a:p>
          <a:p>
            <a:r>
              <a:rPr lang="en-GB" dirty="0"/>
              <a:t>Who a lovely wife </a:t>
            </a:r>
            <a:r>
              <a:rPr lang="en-GB" dirty="0" err="1"/>
              <a:t>attaineth</a:t>
            </a:r>
            <a:r>
              <a:rPr lang="en-GB" dirty="0"/>
              <a:t>,</a:t>
            </a:r>
          </a:p>
          <a:p>
            <a:r>
              <a:rPr lang="en-GB" dirty="0"/>
              <a:t>Join us in his jubilee!</a:t>
            </a:r>
          </a:p>
          <a:p>
            <a:r>
              <a:rPr lang="en-GB" dirty="0"/>
              <a:t>Yes—he too who but one being</a:t>
            </a:r>
          </a:p>
          <a:p>
            <a:r>
              <a:rPr lang="en-GB" dirty="0"/>
              <a:t>On this earth can call his own!</a:t>
            </a:r>
          </a:p>
          <a:p>
            <a:r>
              <a:rPr lang="en-GB" dirty="0"/>
              <a:t>He who ne’er was able, weeping</a:t>
            </a:r>
          </a:p>
          <a:p>
            <a:r>
              <a:rPr lang="en-GB" dirty="0" err="1"/>
              <a:t>Stealeth</a:t>
            </a:r>
            <a:r>
              <a:rPr lang="en-GB" dirty="0"/>
              <a:t> from this league alone!</a:t>
            </a:r>
          </a:p>
          <a:p>
            <a:r>
              <a:rPr lang="en-GB" i="1" dirty="0"/>
              <a:t>Chorus.</a:t>
            </a:r>
          </a:p>
        </p:txBody>
      </p:sp>
      <p:sp>
        <p:nvSpPr>
          <p:cNvPr id="3" name="TextBox 2">
            <a:extLst>
              <a:ext uri="{FF2B5EF4-FFF2-40B4-BE49-F238E27FC236}">
                <a16:creationId xmlns:a16="http://schemas.microsoft.com/office/drawing/2014/main" id="{914C02D7-2AA5-402F-BC59-63BE9B431C4F}"/>
              </a:ext>
            </a:extLst>
          </p:cNvPr>
          <p:cNvSpPr txBox="1"/>
          <p:nvPr/>
        </p:nvSpPr>
        <p:spPr>
          <a:xfrm>
            <a:off x="5610446" y="0"/>
            <a:ext cx="6188149" cy="7017306"/>
          </a:xfrm>
          <a:prstGeom prst="rect">
            <a:avLst/>
          </a:prstGeom>
          <a:noFill/>
        </p:spPr>
        <p:txBody>
          <a:bodyPr wrap="square" rtlCol="0">
            <a:spAutoFit/>
          </a:bodyPr>
          <a:lstStyle/>
          <a:p>
            <a:r>
              <a:rPr lang="en-GB" dirty="0"/>
              <a:t>He who in the great ring dwelleth,</a:t>
            </a:r>
          </a:p>
          <a:p>
            <a:r>
              <a:rPr lang="en-GB" dirty="0"/>
              <a:t>Homage pays to sympathy!</a:t>
            </a:r>
          </a:p>
          <a:p>
            <a:r>
              <a:rPr lang="en-GB" dirty="0"/>
              <a:t>To the stars above leads she,</a:t>
            </a:r>
          </a:p>
          <a:p>
            <a:r>
              <a:rPr lang="en-GB" dirty="0"/>
              <a:t>Where on high the Unknown </a:t>
            </a:r>
            <a:r>
              <a:rPr lang="en-GB" dirty="0" err="1"/>
              <a:t>reigneth</a:t>
            </a:r>
            <a:r>
              <a:rPr lang="en-GB" dirty="0"/>
              <a:t>.</a:t>
            </a:r>
          </a:p>
          <a:p>
            <a:r>
              <a:rPr lang="en-GB" dirty="0"/>
              <a:t>Joy is drunk by every being</a:t>
            </a:r>
          </a:p>
          <a:p>
            <a:r>
              <a:rPr lang="en-GB" dirty="0"/>
              <a:t>From kind nature’s flowing breasts,</a:t>
            </a:r>
          </a:p>
          <a:p>
            <a:r>
              <a:rPr lang="en-GB" dirty="0"/>
              <a:t>Every evil, every good thing</a:t>
            </a:r>
          </a:p>
          <a:p>
            <a:r>
              <a:rPr lang="en-GB" dirty="0"/>
              <a:t>For her rosy footprint quests.</a:t>
            </a:r>
          </a:p>
          <a:p>
            <a:r>
              <a:rPr lang="en-GB" dirty="0"/>
              <a:t>Gave she us both vines and kisses,</a:t>
            </a:r>
          </a:p>
          <a:p>
            <a:r>
              <a:rPr lang="en-GB" dirty="0"/>
              <a:t>In the face of death a friend,</a:t>
            </a:r>
          </a:p>
          <a:p>
            <a:r>
              <a:rPr lang="en-GB" dirty="0"/>
              <a:t>To the worm were given blisses</a:t>
            </a:r>
          </a:p>
          <a:p>
            <a:r>
              <a:rPr lang="en-GB" dirty="0"/>
              <a:t>And the Cherubs God attend.</a:t>
            </a:r>
          </a:p>
          <a:p>
            <a:r>
              <a:rPr lang="en-GB" i="1" dirty="0"/>
              <a:t>Chorus.</a:t>
            </a:r>
          </a:p>
          <a:p>
            <a:r>
              <a:rPr lang="en-GB" dirty="0"/>
              <a:t>Fall before him, all ye millions?</a:t>
            </a:r>
          </a:p>
          <a:p>
            <a:r>
              <a:rPr lang="en-GB" dirty="0" err="1"/>
              <a:t>Know’st</a:t>
            </a:r>
            <a:r>
              <a:rPr lang="en-GB" dirty="0"/>
              <a:t> thou the Creator, world?</a:t>
            </a:r>
          </a:p>
          <a:p>
            <a:r>
              <a:rPr lang="en-GB" dirty="0"/>
              <a:t>Seek above the stars </a:t>
            </a:r>
            <a:r>
              <a:rPr lang="en-GB" dirty="0" err="1"/>
              <a:t>unfurl’d</a:t>
            </a:r>
            <a:r>
              <a:rPr lang="en-GB" dirty="0"/>
              <a:t>,</a:t>
            </a:r>
          </a:p>
          <a:p>
            <a:r>
              <a:rPr lang="en-GB" dirty="0"/>
              <a:t>Yonder dwells He in the heavens.</a:t>
            </a:r>
          </a:p>
          <a:p>
            <a:r>
              <a:rPr lang="en-GB" dirty="0"/>
              <a:t>Joy commands the hardy mainspring</a:t>
            </a:r>
          </a:p>
          <a:p>
            <a:r>
              <a:rPr lang="en-GB" dirty="0"/>
              <a:t>Of the universe </a:t>
            </a:r>
            <a:r>
              <a:rPr lang="en-GB" dirty="0" err="1"/>
              <a:t>eterne</a:t>
            </a:r>
            <a:r>
              <a:rPr lang="en-GB" dirty="0"/>
              <a:t>.</a:t>
            </a:r>
          </a:p>
          <a:p>
            <a:r>
              <a:rPr lang="en-GB" dirty="0"/>
              <a:t>Joy, oh joy the wheel is driving</a:t>
            </a:r>
          </a:p>
          <a:p>
            <a:r>
              <a:rPr lang="en-GB" dirty="0"/>
              <a:t>Which the worlds’ great clock doth turn.</a:t>
            </a:r>
          </a:p>
          <a:p>
            <a:r>
              <a:rPr lang="en-GB" dirty="0"/>
              <a:t>Flowers from the buds she coaxes,</a:t>
            </a:r>
          </a:p>
          <a:p>
            <a:r>
              <a:rPr lang="en-GB" dirty="0"/>
              <a:t>Suns from out the hyaline,</a:t>
            </a:r>
          </a:p>
          <a:p>
            <a:r>
              <a:rPr lang="en-GB" dirty="0"/>
              <a:t>Spheres she rotates through expanses,</a:t>
            </a:r>
          </a:p>
          <a:p>
            <a:r>
              <a:rPr lang="en-GB" dirty="0"/>
              <a:t>Which the seer can’t divine.</a:t>
            </a:r>
          </a:p>
        </p:txBody>
      </p:sp>
    </p:spTree>
    <p:extLst>
      <p:ext uri="{BB962C8B-B14F-4D97-AF65-F5344CB8AC3E}">
        <p14:creationId xmlns:p14="http://schemas.microsoft.com/office/powerpoint/2010/main" val="3841298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0200" y="490963"/>
            <a:ext cx="8991600" cy="1413359"/>
          </a:xfrm>
        </p:spPr>
        <p:txBody>
          <a:bodyPr/>
          <a:lstStyle/>
          <a:p>
            <a:r>
              <a:rPr lang="en-GB" dirty="0"/>
              <a:t>Johann Gottfried Herder</a:t>
            </a:r>
            <a:br>
              <a:rPr lang="en-GB" dirty="0"/>
            </a:br>
            <a:r>
              <a:rPr lang="en-GB" dirty="0"/>
              <a:t>(1744-1803)</a:t>
            </a:r>
          </a:p>
        </p:txBody>
      </p:sp>
      <p:sp>
        <p:nvSpPr>
          <p:cNvPr id="6" name="TextBox 5">
            <a:extLst>
              <a:ext uri="{FF2B5EF4-FFF2-40B4-BE49-F238E27FC236}">
                <a16:creationId xmlns:a16="http://schemas.microsoft.com/office/drawing/2014/main" id="{124182AA-E8A1-4158-86B8-965ACA0AD874}"/>
              </a:ext>
            </a:extLst>
          </p:cNvPr>
          <p:cNvSpPr txBox="1"/>
          <p:nvPr/>
        </p:nvSpPr>
        <p:spPr>
          <a:xfrm>
            <a:off x="2086639" y="2551814"/>
            <a:ext cx="8018722" cy="523220"/>
          </a:xfrm>
          <a:prstGeom prst="rect">
            <a:avLst/>
          </a:prstGeom>
          <a:noFill/>
        </p:spPr>
        <p:txBody>
          <a:bodyPr wrap="square" rtlCol="0">
            <a:spAutoFit/>
          </a:bodyPr>
          <a:lstStyle/>
          <a:p>
            <a:pPr algn="ctr"/>
            <a:endParaRPr lang="en-GB" sz="2800" dirty="0"/>
          </a:p>
        </p:txBody>
      </p:sp>
      <p:pic>
        <p:nvPicPr>
          <p:cNvPr id="2" name="Picture 1">
            <a:extLst>
              <a:ext uri="{FF2B5EF4-FFF2-40B4-BE49-F238E27FC236}">
                <a16:creationId xmlns:a16="http://schemas.microsoft.com/office/drawing/2014/main" id="{A4C7B756-8473-4178-8AC4-856C98226B93}"/>
              </a:ext>
            </a:extLst>
          </p:cNvPr>
          <p:cNvPicPr>
            <a:picLocks noChangeAspect="1"/>
          </p:cNvPicPr>
          <p:nvPr/>
        </p:nvPicPr>
        <p:blipFill>
          <a:blip r:embed="rId2"/>
          <a:stretch>
            <a:fillRect/>
          </a:stretch>
        </p:blipFill>
        <p:spPr>
          <a:xfrm>
            <a:off x="7474384" y="2062716"/>
            <a:ext cx="3583475" cy="4527956"/>
          </a:xfrm>
          <a:prstGeom prst="rect">
            <a:avLst/>
          </a:prstGeom>
          <a:ln w="19050">
            <a:solidFill>
              <a:schemeClr val="bg1"/>
            </a:solidFill>
          </a:ln>
        </p:spPr>
      </p:pic>
      <p:sp>
        <p:nvSpPr>
          <p:cNvPr id="5" name="Content Placeholder 2">
            <a:extLst>
              <a:ext uri="{FF2B5EF4-FFF2-40B4-BE49-F238E27FC236}">
                <a16:creationId xmlns:a16="http://schemas.microsoft.com/office/drawing/2014/main" id="{81C06453-C1AC-43B4-89D5-9A805A70EF6A}"/>
              </a:ext>
            </a:extLst>
          </p:cNvPr>
          <p:cNvSpPr txBox="1">
            <a:spLocks/>
          </p:cNvSpPr>
          <p:nvPr/>
        </p:nvSpPr>
        <p:spPr>
          <a:xfrm>
            <a:off x="1600200" y="2344266"/>
            <a:ext cx="4205177" cy="4590288"/>
          </a:xfrm>
          <a:prstGeom prst="rect">
            <a:avLst/>
          </a:prstGeom>
        </p:spPr>
        <p:txBody>
          <a:bodyPr vert="horz" lIns="91440" tIns="45720" rIns="91440" bIns="45720" rtlCol="0" anchor="t" anchorCtr="1">
            <a:normAutofit/>
          </a:bodyPr>
          <a:lstStyle>
            <a:lvl1pPr marL="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tint val="75000"/>
                  </a:schemeClr>
                </a:solidFill>
                <a:latin typeface="+mn-lt"/>
                <a:ea typeface="+mn-ea"/>
                <a:cs typeface="+mn-cs"/>
              </a:defRPr>
            </a:lvl9pPr>
          </a:lstStyle>
          <a:p>
            <a:pPr marL="342900" indent="-342900">
              <a:buClr>
                <a:schemeClr val="tx1"/>
              </a:buClr>
              <a:buFont typeface="Arial" panose="020B0604020202020204" pitchFamily="34" charset="0"/>
              <a:buChar char="•"/>
            </a:pPr>
            <a:r>
              <a:rPr lang="en-GB" sz="2200" dirty="0"/>
              <a:t>Born Prussia</a:t>
            </a:r>
          </a:p>
          <a:p>
            <a:pPr marL="342900" indent="-342900">
              <a:buClr>
                <a:schemeClr val="tx1"/>
              </a:buClr>
              <a:buFont typeface="Arial" panose="020B0604020202020204" pitchFamily="34" charset="0"/>
              <a:buChar char="•"/>
            </a:pPr>
            <a:r>
              <a:rPr lang="en-GB" sz="2200" dirty="0"/>
              <a:t>Taught by Immanuel Kant and Johann Georg Hamman</a:t>
            </a:r>
          </a:p>
          <a:p>
            <a:pPr marL="342900" indent="-342900">
              <a:buClr>
                <a:schemeClr val="tx1"/>
              </a:buClr>
              <a:buFont typeface="Arial" panose="020B0604020202020204" pitchFamily="34" charset="0"/>
              <a:buChar char="•"/>
            </a:pPr>
            <a:r>
              <a:rPr lang="en-GB" sz="2200" dirty="0"/>
              <a:t>Became a clergyman</a:t>
            </a:r>
          </a:p>
          <a:p>
            <a:pPr marL="342900" indent="-342900">
              <a:buClr>
                <a:schemeClr val="tx1"/>
              </a:buClr>
              <a:buFont typeface="Arial" panose="020B0604020202020204" pitchFamily="34" charset="0"/>
              <a:buChar char="•"/>
            </a:pPr>
            <a:r>
              <a:rPr lang="en-GB" sz="2200" dirty="0"/>
              <a:t>Met Goethe in Paris, influential in the </a:t>
            </a:r>
            <a:r>
              <a:rPr lang="en-GB" sz="2200" i="1" dirty="0" err="1"/>
              <a:t>sturm</a:t>
            </a:r>
            <a:r>
              <a:rPr lang="en-GB" sz="2200" i="1" dirty="0"/>
              <a:t> und </a:t>
            </a:r>
            <a:r>
              <a:rPr lang="en-GB" sz="2200" i="1" dirty="0" err="1"/>
              <a:t>drang</a:t>
            </a:r>
            <a:r>
              <a:rPr lang="en-GB" sz="2200" i="1" dirty="0"/>
              <a:t> </a:t>
            </a:r>
            <a:r>
              <a:rPr lang="en-GB" sz="2200" dirty="0"/>
              <a:t>literary movement.</a:t>
            </a:r>
          </a:p>
          <a:p>
            <a:pPr marL="342900" indent="-342900">
              <a:buClr>
                <a:schemeClr val="tx1"/>
              </a:buClr>
              <a:buFont typeface="Arial" panose="020B0604020202020204" pitchFamily="34" charset="0"/>
              <a:buChar char="•"/>
            </a:pPr>
            <a:r>
              <a:rPr lang="en-GB" sz="2200" i="1" dirty="0"/>
              <a:t>Published Origin of Language </a:t>
            </a:r>
            <a:r>
              <a:rPr lang="en-GB" sz="2200" dirty="0"/>
              <a:t>(1772).</a:t>
            </a:r>
          </a:p>
        </p:txBody>
      </p:sp>
    </p:spTree>
    <p:extLst>
      <p:ext uri="{BB962C8B-B14F-4D97-AF65-F5344CB8AC3E}">
        <p14:creationId xmlns:p14="http://schemas.microsoft.com/office/powerpoint/2010/main" val="419583540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docProps/app.xml><?xml version="1.0" encoding="utf-8"?>
<Properties xmlns="http://schemas.openxmlformats.org/officeDocument/2006/extended-properties" xmlns:vt="http://schemas.openxmlformats.org/officeDocument/2006/docPropsVTypes">
  <Template>Parcel</Template>
  <TotalTime>1105</TotalTime>
  <Words>1423</Words>
  <Application>Microsoft Office PowerPoint</Application>
  <PresentationFormat>Widescreen</PresentationFormat>
  <Paragraphs>139</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Gill Sans MT</vt:lpstr>
      <vt:lpstr>Parcel</vt:lpstr>
      <vt:lpstr>Language, history, nation</vt:lpstr>
      <vt:lpstr>THREE LINES OF INQUIRY</vt:lpstr>
      <vt:lpstr>Talk about talk</vt:lpstr>
      <vt:lpstr>Reflection on language: 18thc views</vt:lpstr>
      <vt:lpstr>Aristotle and logos (speech-reason)</vt:lpstr>
      <vt:lpstr>German romanticism</vt:lpstr>
      <vt:lpstr>Friedrich Schiller, On the Aesthetic Education of Man (1795)</vt:lpstr>
      <vt:lpstr>PowerPoint Presentation</vt:lpstr>
      <vt:lpstr>Johann Gottfried Herder (1744-1803)</vt:lpstr>
      <vt:lpstr>Herder on language</vt:lpstr>
      <vt:lpstr>Herder’s historicism</vt:lpstr>
      <vt:lpstr>THE BROTHERS GRIMM</vt:lpstr>
      <vt:lpstr>PowerPoint Presentation</vt:lpstr>
      <vt:lpstr>PowerPoint Presentation</vt:lpstr>
      <vt:lpstr>Johann Gottlieb Fichte, ADDRESSES TO THE GERMAN NATION (1807)</vt:lpstr>
      <vt:lpstr>FICHTE’S ANSWER…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Female constructions</dc:title>
  <dc:creator>Imogen Peck</dc:creator>
  <cp:lastModifiedBy>Imogen Peck</cp:lastModifiedBy>
  <cp:revision>56</cp:revision>
  <dcterms:created xsi:type="dcterms:W3CDTF">2018-09-24T08:33:58Z</dcterms:created>
  <dcterms:modified xsi:type="dcterms:W3CDTF">2019-02-27T15:10:32Z</dcterms:modified>
</cp:coreProperties>
</file>