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7" r:id="rId6"/>
    <p:sldId id="266" r:id="rId7"/>
    <p:sldId id="268" r:id="rId8"/>
    <p:sldId id="261" r:id="rId9"/>
    <p:sldId id="264" r:id="rId10"/>
    <p:sldId id="269" r:id="rId11"/>
    <p:sldId id="263" r:id="rId12"/>
    <p:sldId id="271" r:id="rId13"/>
    <p:sldId id="273" r:id="rId14"/>
    <p:sldId id="274" r:id="rId15"/>
    <p:sldId id="276" r:id="rId16"/>
    <p:sldId id="275"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2" autoAdjust="0"/>
    <p:restoredTop sz="94660"/>
  </p:normalViewPr>
  <p:slideViewPr>
    <p:cSldViewPr snapToGrid="0">
      <p:cViewPr varScale="1">
        <p:scale>
          <a:sx n="131" d="100"/>
          <a:sy n="131" d="100"/>
        </p:scale>
        <p:origin x="36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11/17/18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11/17/18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11/17/18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11/17/18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11/17/18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11/17/18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11/17/18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11/17/18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11/17/18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11/17/18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11/17/18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56450-B07C-426A-9D26-E05AA51B5DD7}"/>
              </a:ext>
            </a:extLst>
          </p:cNvPr>
          <p:cNvSpPr>
            <a:spLocks noGrp="1"/>
          </p:cNvSpPr>
          <p:nvPr>
            <p:ph type="ctrTitle"/>
          </p:nvPr>
        </p:nvSpPr>
        <p:spPr/>
        <p:txBody>
          <a:bodyPr/>
          <a:lstStyle/>
          <a:p>
            <a:r>
              <a:rPr lang="en-GB" dirty="0"/>
              <a:t>Virtue, vice, and institutions: Mandeville and </a:t>
            </a:r>
            <a:r>
              <a:rPr lang="en-GB" dirty="0" err="1"/>
              <a:t>montesquieu</a:t>
            </a:r>
            <a:endParaRPr lang="en-GB" dirty="0"/>
          </a:p>
        </p:txBody>
      </p:sp>
      <p:sp>
        <p:nvSpPr>
          <p:cNvPr id="3" name="Subtitle 2">
            <a:extLst>
              <a:ext uri="{FF2B5EF4-FFF2-40B4-BE49-F238E27FC236}">
                <a16:creationId xmlns:a16="http://schemas.microsoft.com/office/drawing/2014/main" id="{4AFCF716-B3C3-441C-90FA-E0BE129D9460}"/>
              </a:ext>
            </a:extLst>
          </p:cNvPr>
          <p:cNvSpPr>
            <a:spLocks noGrp="1"/>
          </p:cNvSpPr>
          <p:nvPr>
            <p:ph type="subTitle" idx="1"/>
          </p:nvPr>
        </p:nvSpPr>
        <p:spPr/>
        <p:txBody>
          <a:bodyPr/>
          <a:lstStyle/>
          <a:p>
            <a:r>
              <a:rPr lang="en-GB" dirty="0"/>
              <a:t>Dr Imogen Peck</a:t>
            </a:r>
          </a:p>
          <a:p>
            <a:r>
              <a:rPr lang="en-GB" dirty="0"/>
              <a:t>Department of History</a:t>
            </a:r>
          </a:p>
        </p:txBody>
      </p:sp>
    </p:spTree>
    <p:extLst>
      <p:ext uri="{BB962C8B-B14F-4D97-AF65-F5344CB8AC3E}">
        <p14:creationId xmlns:p14="http://schemas.microsoft.com/office/powerpoint/2010/main" val="671483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FB60B-0366-4E23-A24D-215990D780A4}"/>
              </a:ext>
            </a:extLst>
          </p:cNvPr>
          <p:cNvSpPr>
            <a:spLocks noGrp="1"/>
          </p:cNvSpPr>
          <p:nvPr>
            <p:ph type="title"/>
          </p:nvPr>
        </p:nvSpPr>
        <p:spPr>
          <a:xfrm>
            <a:off x="2231136" y="523613"/>
            <a:ext cx="7729728" cy="1188720"/>
          </a:xfrm>
        </p:spPr>
        <p:txBody>
          <a:bodyPr/>
          <a:lstStyle/>
          <a:p>
            <a:r>
              <a:rPr lang="en-GB" dirty="0"/>
              <a:t>IN DEFENCE OF LUXURY</a:t>
            </a:r>
          </a:p>
        </p:txBody>
      </p:sp>
      <p:sp>
        <p:nvSpPr>
          <p:cNvPr id="3" name="Content Placeholder 2">
            <a:extLst>
              <a:ext uri="{FF2B5EF4-FFF2-40B4-BE49-F238E27FC236}">
                <a16:creationId xmlns:a16="http://schemas.microsoft.com/office/drawing/2014/main" id="{741D6C89-B2BC-4C6E-BFCF-AAA1D29EC3B3}"/>
              </a:ext>
            </a:extLst>
          </p:cNvPr>
          <p:cNvSpPr>
            <a:spLocks noGrp="1"/>
          </p:cNvSpPr>
          <p:nvPr>
            <p:ph idx="1"/>
          </p:nvPr>
        </p:nvSpPr>
        <p:spPr>
          <a:xfrm>
            <a:off x="2050381" y="2329700"/>
            <a:ext cx="8263199" cy="3794654"/>
          </a:xfrm>
        </p:spPr>
        <p:txBody>
          <a:bodyPr>
            <a:normAutofit/>
          </a:bodyPr>
          <a:lstStyle/>
          <a:p>
            <a:pPr marL="0" indent="0">
              <a:buNone/>
            </a:pPr>
            <a:r>
              <a:rPr lang="en-GB" sz="2200" dirty="0"/>
              <a:t>‘so many things which were once looked upon as the invention of luxury are now allowed even to those that are so miserably poor as to become objects of charity, nay counted so necessary, that we think no human creature ought to want them. In the first ages man, without doubt, fed on the fruits of the earth, without any previous preparation, and reposed himself naked like other animals on the lap of their common parent: whatever has contributed since to make life more comfortable, as it must have been the result of thought, experience, and some labour, so it more or less deserves the name luxury’.</a:t>
            </a:r>
          </a:p>
          <a:p>
            <a:pPr marL="0" indent="0">
              <a:buNone/>
            </a:pPr>
            <a:r>
              <a:rPr lang="en-GB" sz="2200" dirty="0"/>
              <a:t>(Remark P, </a:t>
            </a:r>
            <a:r>
              <a:rPr lang="en-GB" sz="2200" i="1" dirty="0"/>
              <a:t>The Fable of the Bees)</a:t>
            </a:r>
          </a:p>
          <a:p>
            <a:pPr marL="0" indent="0">
              <a:buNone/>
            </a:pPr>
            <a:endParaRPr lang="en-GB" dirty="0"/>
          </a:p>
        </p:txBody>
      </p:sp>
    </p:spTree>
    <p:extLst>
      <p:ext uri="{BB962C8B-B14F-4D97-AF65-F5344CB8AC3E}">
        <p14:creationId xmlns:p14="http://schemas.microsoft.com/office/powerpoint/2010/main" val="2620523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3FB27-EEAC-4733-BB38-1E4FBF8598CF}"/>
              </a:ext>
            </a:extLst>
          </p:cNvPr>
          <p:cNvSpPr>
            <a:spLocks noGrp="1"/>
          </p:cNvSpPr>
          <p:nvPr>
            <p:ph type="title"/>
          </p:nvPr>
        </p:nvSpPr>
        <p:spPr>
          <a:xfrm>
            <a:off x="2231136" y="641082"/>
            <a:ext cx="7729728" cy="1188720"/>
          </a:xfrm>
        </p:spPr>
        <p:txBody>
          <a:bodyPr>
            <a:normAutofit fontScale="90000"/>
          </a:bodyPr>
          <a:lstStyle/>
          <a:p>
            <a:r>
              <a:rPr lang="en-GB" dirty="0"/>
              <a:t>Charles-louis de </a:t>
            </a:r>
            <a:r>
              <a:rPr lang="en-GB" dirty="0" err="1"/>
              <a:t>secondat</a:t>
            </a:r>
            <a:r>
              <a:rPr lang="en-GB" dirty="0"/>
              <a:t>, baron de la </a:t>
            </a:r>
            <a:r>
              <a:rPr lang="en-GB" dirty="0" err="1"/>
              <a:t>brede</a:t>
            </a:r>
            <a:r>
              <a:rPr lang="en-GB" dirty="0"/>
              <a:t> et de </a:t>
            </a:r>
            <a:r>
              <a:rPr lang="en-GB" dirty="0" err="1"/>
              <a:t>montesquie</a:t>
            </a:r>
            <a:r>
              <a:rPr lang="en-GB" dirty="0"/>
              <a:t> </a:t>
            </a:r>
            <a:br>
              <a:rPr lang="en-GB" dirty="0"/>
            </a:br>
            <a:r>
              <a:rPr lang="en-GB" dirty="0"/>
              <a:t>(i.e. Montesquieu)</a:t>
            </a:r>
          </a:p>
        </p:txBody>
      </p:sp>
      <p:sp>
        <p:nvSpPr>
          <p:cNvPr id="3" name="Content Placeholder 2">
            <a:extLst>
              <a:ext uri="{FF2B5EF4-FFF2-40B4-BE49-F238E27FC236}">
                <a16:creationId xmlns:a16="http://schemas.microsoft.com/office/drawing/2014/main" id="{AA260C82-59D9-4CF0-BFF1-4C0373ABC553}"/>
              </a:ext>
            </a:extLst>
          </p:cNvPr>
          <p:cNvSpPr>
            <a:spLocks noGrp="1"/>
          </p:cNvSpPr>
          <p:nvPr>
            <p:ph idx="1"/>
          </p:nvPr>
        </p:nvSpPr>
        <p:spPr>
          <a:xfrm>
            <a:off x="1089497" y="2791325"/>
            <a:ext cx="6322719" cy="3101983"/>
          </a:xfrm>
        </p:spPr>
        <p:txBody>
          <a:bodyPr>
            <a:noAutofit/>
          </a:bodyPr>
          <a:lstStyle/>
          <a:p>
            <a:pPr>
              <a:buFont typeface="Wingdings" pitchFamily="2" charset="2"/>
              <a:buChar char="v"/>
            </a:pPr>
            <a:r>
              <a:rPr lang="en-GB" sz="2400" dirty="0"/>
              <a:t>Born in France in 1689</a:t>
            </a:r>
          </a:p>
          <a:p>
            <a:pPr>
              <a:buFont typeface="Wingdings" pitchFamily="2" charset="2"/>
              <a:buChar char="v"/>
            </a:pPr>
            <a:r>
              <a:rPr lang="en-GB" sz="2400" dirty="0"/>
              <a:t>1721 – Published Persian Letters</a:t>
            </a:r>
          </a:p>
          <a:p>
            <a:pPr>
              <a:buFont typeface="Wingdings" pitchFamily="2" charset="2"/>
              <a:buChar char="v"/>
            </a:pPr>
            <a:r>
              <a:rPr lang="en-GB" sz="2400" dirty="0"/>
              <a:t>1734 – Published Considerations on the Causes of the Greatness of the Romans and their Decline</a:t>
            </a:r>
          </a:p>
          <a:p>
            <a:pPr>
              <a:buFont typeface="Wingdings" pitchFamily="2" charset="2"/>
              <a:buChar char="v"/>
            </a:pPr>
            <a:r>
              <a:rPr lang="en-GB" sz="2400" dirty="0"/>
              <a:t> 1748 – Published The Spirit of the Laws</a:t>
            </a:r>
          </a:p>
          <a:p>
            <a:pPr>
              <a:buFont typeface="Wingdings" pitchFamily="2" charset="2"/>
              <a:buChar char="v"/>
            </a:pPr>
            <a:r>
              <a:rPr lang="en-GB" sz="2400" dirty="0"/>
              <a:t>1750 – English translation of The Spirit of the Laws published</a:t>
            </a:r>
          </a:p>
        </p:txBody>
      </p:sp>
      <p:pic>
        <p:nvPicPr>
          <p:cNvPr id="4" name="Picture 3">
            <a:extLst>
              <a:ext uri="{FF2B5EF4-FFF2-40B4-BE49-F238E27FC236}">
                <a16:creationId xmlns:a16="http://schemas.microsoft.com/office/drawing/2014/main" id="{951B3467-EA86-DB42-8782-BC2E1889DF43}"/>
              </a:ext>
            </a:extLst>
          </p:cNvPr>
          <p:cNvPicPr>
            <a:picLocks noChangeAspect="1"/>
          </p:cNvPicPr>
          <p:nvPr/>
        </p:nvPicPr>
        <p:blipFill>
          <a:blip r:embed="rId2"/>
          <a:stretch>
            <a:fillRect/>
          </a:stretch>
        </p:blipFill>
        <p:spPr>
          <a:xfrm>
            <a:off x="7839143" y="2402219"/>
            <a:ext cx="2978015" cy="3600691"/>
          </a:xfrm>
          <a:prstGeom prst="rect">
            <a:avLst/>
          </a:prstGeom>
          <a:ln w="19050">
            <a:solidFill>
              <a:schemeClr val="tx1"/>
            </a:solidFill>
          </a:ln>
        </p:spPr>
      </p:pic>
    </p:spTree>
    <p:extLst>
      <p:ext uri="{BB962C8B-B14F-4D97-AF65-F5344CB8AC3E}">
        <p14:creationId xmlns:p14="http://schemas.microsoft.com/office/powerpoint/2010/main" val="1805098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EFF18-22A0-E249-8070-660E16D061DB}"/>
              </a:ext>
            </a:extLst>
          </p:cNvPr>
          <p:cNvSpPr>
            <a:spLocks noGrp="1"/>
          </p:cNvSpPr>
          <p:nvPr>
            <p:ph type="title"/>
          </p:nvPr>
        </p:nvSpPr>
        <p:spPr>
          <a:xfrm>
            <a:off x="2231136" y="517220"/>
            <a:ext cx="7729728" cy="1188720"/>
          </a:xfrm>
        </p:spPr>
        <p:txBody>
          <a:bodyPr/>
          <a:lstStyle/>
          <a:p>
            <a:r>
              <a:rPr lang="en-US" dirty="0" err="1"/>
              <a:t>nATURAL</a:t>
            </a:r>
            <a:r>
              <a:rPr lang="en-US" dirty="0"/>
              <a:t> LAW AND THE STATE OF NATURE</a:t>
            </a:r>
          </a:p>
        </p:txBody>
      </p:sp>
      <p:sp>
        <p:nvSpPr>
          <p:cNvPr id="3" name="Content Placeholder 2">
            <a:extLst>
              <a:ext uri="{FF2B5EF4-FFF2-40B4-BE49-F238E27FC236}">
                <a16:creationId xmlns:a16="http://schemas.microsoft.com/office/drawing/2014/main" id="{4914D224-B14F-4346-AD6E-7B8187160C71}"/>
              </a:ext>
            </a:extLst>
          </p:cNvPr>
          <p:cNvSpPr>
            <a:spLocks noGrp="1"/>
          </p:cNvSpPr>
          <p:nvPr>
            <p:ph idx="1"/>
          </p:nvPr>
        </p:nvSpPr>
        <p:spPr>
          <a:xfrm>
            <a:off x="1585609" y="2071992"/>
            <a:ext cx="4231531" cy="3101983"/>
          </a:xfrm>
        </p:spPr>
        <p:txBody>
          <a:bodyPr>
            <a:noAutofit/>
          </a:bodyPr>
          <a:lstStyle/>
          <a:p>
            <a:pPr marL="0" indent="0">
              <a:buNone/>
            </a:pPr>
            <a:r>
              <a:rPr lang="en-GB" sz="2400" b="1" dirty="0"/>
              <a:t>State of nature</a:t>
            </a:r>
          </a:p>
          <a:p>
            <a:pPr marL="0" indent="0">
              <a:buNone/>
            </a:pPr>
            <a:endParaRPr lang="en-GB" sz="2400" dirty="0"/>
          </a:p>
          <a:p>
            <a:pPr marL="0" indent="0">
              <a:buNone/>
            </a:pPr>
            <a:r>
              <a:rPr lang="en-GB" sz="2400" dirty="0"/>
              <a:t>‘instead of being sensible to his equality, [man] would fancy himself inferior. There would, therefore, be no danger of attacking each other; peace would be the first law of nature’ (Book I)</a:t>
            </a:r>
            <a:endParaRPr lang="en-US" sz="2400" dirty="0"/>
          </a:p>
        </p:txBody>
      </p:sp>
      <p:sp>
        <p:nvSpPr>
          <p:cNvPr id="4" name="TextBox 3">
            <a:extLst>
              <a:ext uri="{FF2B5EF4-FFF2-40B4-BE49-F238E27FC236}">
                <a16:creationId xmlns:a16="http://schemas.microsoft.com/office/drawing/2014/main" id="{879178C9-4306-0747-8824-AF7F3FA41EEE}"/>
              </a:ext>
            </a:extLst>
          </p:cNvPr>
          <p:cNvSpPr txBox="1"/>
          <p:nvPr/>
        </p:nvSpPr>
        <p:spPr>
          <a:xfrm>
            <a:off x="6488349" y="1955260"/>
            <a:ext cx="5155660" cy="4893647"/>
          </a:xfrm>
          <a:prstGeom prst="rect">
            <a:avLst/>
          </a:prstGeom>
          <a:noFill/>
        </p:spPr>
        <p:txBody>
          <a:bodyPr wrap="square" rtlCol="0">
            <a:spAutoFit/>
          </a:bodyPr>
          <a:lstStyle/>
          <a:p>
            <a:r>
              <a:rPr lang="en-GB" sz="2400" b="1" dirty="0"/>
              <a:t>Law of Nature</a:t>
            </a:r>
          </a:p>
          <a:p>
            <a:endParaRPr lang="en-GB" sz="2400" dirty="0"/>
          </a:p>
          <a:p>
            <a:r>
              <a:rPr lang="en-GB" sz="2400" dirty="0"/>
              <a:t>‘Law in general is human reason, inasmuch as it governs all the inhabitants of the earth: the political and civil laws of each nation ought to be only the particular cases in which human reason is applied. They should be adapted in such a manner to the people for whom they are framed that it should be a great chance if those of one nation suit another.’</a:t>
            </a:r>
          </a:p>
          <a:p>
            <a:r>
              <a:rPr lang="en-GB" sz="2400" dirty="0"/>
              <a:t>(Book I)</a:t>
            </a:r>
            <a:endParaRPr lang="en-US" sz="2400" dirty="0"/>
          </a:p>
        </p:txBody>
      </p:sp>
    </p:spTree>
    <p:extLst>
      <p:ext uri="{BB962C8B-B14F-4D97-AF65-F5344CB8AC3E}">
        <p14:creationId xmlns:p14="http://schemas.microsoft.com/office/powerpoint/2010/main" val="1244170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0498E-CA4E-4E4C-9A76-6133E3E72CC4}"/>
              </a:ext>
            </a:extLst>
          </p:cNvPr>
          <p:cNvSpPr>
            <a:spLocks noGrp="1"/>
          </p:cNvSpPr>
          <p:nvPr>
            <p:ph type="title"/>
          </p:nvPr>
        </p:nvSpPr>
        <p:spPr>
          <a:xfrm>
            <a:off x="2231136" y="523613"/>
            <a:ext cx="7729728" cy="1188720"/>
          </a:xfrm>
        </p:spPr>
        <p:txBody>
          <a:bodyPr/>
          <a:lstStyle/>
          <a:p>
            <a:r>
              <a:rPr lang="en-US" dirty="0"/>
              <a:t>Forms of government</a:t>
            </a:r>
          </a:p>
        </p:txBody>
      </p:sp>
      <p:sp>
        <p:nvSpPr>
          <p:cNvPr id="3" name="Content Placeholder 2">
            <a:extLst>
              <a:ext uri="{FF2B5EF4-FFF2-40B4-BE49-F238E27FC236}">
                <a16:creationId xmlns:a16="http://schemas.microsoft.com/office/drawing/2014/main" id="{138FBAF6-E920-A340-AD1D-434B519B5628}"/>
              </a:ext>
            </a:extLst>
          </p:cNvPr>
          <p:cNvSpPr>
            <a:spLocks noGrp="1"/>
          </p:cNvSpPr>
          <p:nvPr>
            <p:ph idx="1"/>
          </p:nvPr>
        </p:nvSpPr>
        <p:spPr>
          <a:xfrm>
            <a:off x="2231136" y="2103022"/>
            <a:ext cx="7729728" cy="3101983"/>
          </a:xfrm>
        </p:spPr>
        <p:txBody>
          <a:bodyPr>
            <a:noAutofit/>
          </a:bodyPr>
          <a:lstStyle/>
          <a:p>
            <a:pPr>
              <a:buFont typeface="Wingdings" pitchFamily="2" charset="2"/>
              <a:buChar char="v"/>
            </a:pPr>
            <a:r>
              <a:rPr lang="en-US" sz="2400" dirty="0"/>
              <a:t>Republic (democracy and aristocracy)</a:t>
            </a:r>
          </a:p>
          <a:p>
            <a:pPr>
              <a:buFont typeface="Wingdings" pitchFamily="2" charset="2"/>
              <a:buChar char="v"/>
            </a:pPr>
            <a:r>
              <a:rPr lang="en-US" sz="2400" dirty="0"/>
              <a:t>Monarchy</a:t>
            </a:r>
          </a:p>
          <a:p>
            <a:pPr>
              <a:buFont typeface="Wingdings" pitchFamily="2" charset="2"/>
              <a:buChar char="v"/>
            </a:pPr>
            <a:r>
              <a:rPr lang="en-US" sz="2400" dirty="0"/>
              <a:t>Despotic</a:t>
            </a:r>
          </a:p>
          <a:p>
            <a:pPr>
              <a:buFont typeface="Wingdings" pitchFamily="2" charset="2"/>
              <a:buChar char="v"/>
            </a:pPr>
            <a:endParaRPr lang="en-US" sz="2400" dirty="0"/>
          </a:p>
          <a:p>
            <a:pPr marL="0" indent="0">
              <a:buNone/>
            </a:pPr>
            <a:r>
              <a:rPr lang="en-GB" sz="2400" dirty="0"/>
              <a:t>‘a republican government is that in which the body or only a part of the people is possessed of the supreme power: monarchy, that in which a single person governs by fixed and established laws: a despotic government, that in which a single person directs everything by his own will and caprice’.</a:t>
            </a:r>
          </a:p>
          <a:p>
            <a:pPr marL="0" indent="0">
              <a:buNone/>
            </a:pPr>
            <a:r>
              <a:rPr lang="en-GB" sz="2400" dirty="0"/>
              <a:t>(Book II)</a:t>
            </a:r>
            <a:endParaRPr lang="en-US" sz="2400" dirty="0"/>
          </a:p>
        </p:txBody>
      </p:sp>
    </p:spTree>
    <p:extLst>
      <p:ext uri="{BB962C8B-B14F-4D97-AF65-F5344CB8AC3E}">
        <p14:creationId xmlns:p14="http://schemas.microsoft.com/office/powerpoint/2010/main" val="3137757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CBEA7-C28B-434C-9556-554ADA442FC5}"/>
              </a:ext>
            </a:extLst>
          </p:cNvPr>
          <p:cNvSpPr>
            <a:spLocks noGrp="1"/>
          </p:cNvSpPr>
          <p:nvPr>
            <p:ph type="title"/>
          </p:nvPr>
        </p:nvSpPr>
        <p:spPr>
          <a:xfrm>
            <a:off x="2231136" y="523613"/>
            <a:ext cx="7729728" cy="1188720"/>
          </a:xfrm>
        </p:spPr>
        <p:txBody>
          <a:bodyPr/>
          <a:lstStyle/>
          <a:p>
            <a:r>
              <a:rPr lang="en-US" dirty="0"/>
              <a:t>Principles of government</a:t>
            </a:r>
          </a:p>
        </p:txBody>
      </p:sp>
      <p:sp>
        <p:nvSpPr>
          <p:cNvPr id="3" name="Content Placeholder 2">
            <a:extLst>
              <a:ext uri="{FF2B5EF4-FFF2-40B4-BE49-F238E27FC236}">
                <a16:creationId xmlns:a16="http://schemas.microsoft.com/office/drawing/2014/main" id="{24796345-E80F-7B49-ACD3-E8CDCD156A69}"/>
              </a:ext>
            </a:extLst>
          </p:cNvPr>
          <p:cNvSpPr>
            <a:spLocks noGrp="1"/>
          </p:cNvSpPr>
          <p:nvPr>
            <p:ph idx="1"/>
          </p:nvPr>
        </p:nvSpPr>
        <p:spPr>
          <a:xfrm>
            <a:off x="2231136" y="2044657"/>
            <a:ext cx="7729728" cy="3101983"/>
          </a:xfrm>
        </p:spPr>
        <p:txBody>
          <a:bodyPr>
            <a:noAutofit/>
          </a:bodyPr>
          <a:lstStyle/>
          <a:p>
            <a:pPr>
              <a:buFont typeface="Wingdings" pitchFamily="2" charset="2"/>
              <a:buChar char="v"/>
            </a:pPr>
            <a:r>
              <a:rPr lang="en-US" sz="2400" dirty="0"/>
              <a:t>Republic – virtue</a:t>
            </a:r>
          </a:p>
          <a:p>
            <a:pPr>
              <a:buFont typeface="Wingdings" pitchFamily="2" charset="2"/>
              <a:buChar char="v"/>
            </a:pPr>
            <a:r>
              <a:rPr lang="en-US" sz="2400" dirty="0"/>
              <a:t>Monarchy – </a:t>
            </a:r>
            <a:r>
              <a:rPr lang="en-US" sz="2400" dirty="0" err="1"/>
              <a:t>honour</a:t>
            </a:r>
            <a:endParaRPr lang="en-US" sz="2400" dirty="0"/>
          </a:p>
          <a:p>
            <a:pPr>
              <a:buFont typeface="Wingdings" pitchFamily="2" charset="2"/>
              <a:buChar char="v"/>
            </a:pPr>
            <a:r>
              <a:rPr lang="en-US" sz="2400" dirty="0"/>
              <a:t>Despotic – fear</a:t>
            </a:r>
          </a:p>
          <a:p>
            <a:pPr marL="0" indent="0">
              <a:buNone/>
            </a:pPr>
            <a:endParaRPr lang="en-US" sz="2400" dirty="0"/>
          </a:p>
          <a:p>
            <a:pPr marL="0" indent="0">
              <a:buNone/>
            </a:pPr>
            <a:r>
              <a:rPr lang="en-US" sz="2400" dirty="0"/>
              <a:t>‘</a:t>
            </a:r>
            <a:r>
              <a:rPr lang="en-GB" sz="2400" dirty="0"/>
              <a:t>the difference between the nature and principle of government is that the former is that by which it is constituted, the latter that by which it is made to act. One is its particular structure, and the other the human passions that set it in motion’. </a:t>
            </a:r>
          </a:p>
          <a:p>
            <a:pPr marL="0" indent="0">
              <a:buNone/>
            </a:pPr>
            <a:r>
              <a:rPr lang="en-GB" sz="2400" dirty="0"/>
              <a:t>(Book III)</a:t>
            </a:r>
            <a:endParaRPr lang="en-US" sz="2400" dirty="0"/>
          </a:p>
        </p:txBody>
      </p:sp>
    </p:spTree>
    <p:extLst>
      <p:ext uri="{BB962C8B-B14F-4D97-AF65-F5344CB8AC3E}">
        <p14:creationId xmlns:p14="http://schemas.microsoft.com/office/powerpoint/2010/main" val="3513640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9BF2B-B4D5-8D48-AB32-2E104575B805}"/>
              </a:ext>
            </a:extLst>
          </p:cNvPr>
          <p:cNvSpPr>
            <a:spLocks noGrp="1"/>
          </p:cNvSpPr>
          <p:nvPr>
            <p:ph type="title"/>
          </p:nvPr>
        </p:nvSpPr>
        <p:spPr>
          <a:xfrm>
            <a:off x="2231136" y="523613"/>
            <a:ext cx="7729728" cy="1188720"/>
          </a:xfrm>
        </p:spPr>
        <p:txBody>
          <a:bodyPr/>
          <a:lstStyle/>
          <a:p>
            <a:r>
              <a:rPr lang="en-US" dirty="0"/>
              <a:t>HONOUR AND AMBITION IN MONARCHIES</a:t>
            </a:r>
          </a:p>
        </p:txBody>
      </p:sp>
      <p:sp>
        <p:nvSpPr>
          <p:cNvPr id="3" name="Content Placeholder 2">
            <a:extLst>
              <a:ext uri="{FF2B5EF4-FFF2-40B4-BE49-F238E27FC236}">
                <a16:creationId xmlns:a16="http://schemas.microsoft.com/office/drawing/2014/main" id="{88AE73A9-52C9-C549-880C-10759619EAD1}"/>
              </a:ext>
            </a:extLst>
          </p:cNvPr>
          <p:cNvSpPr>
            <a:spLocks noGrp="1"/>
          </p:cNvSpPr>
          <p:nvPr>
            <p:ph idx="1"/>
          </p:nvPr>
        </p:nvSpPr>
        <p:spPr>
          <a:xfrm>
            <a:off x="1842030" y="2297576"/>
            <a:ext cx="4714413" cy="3529292"/>
          </a:xfrm>
        </p:spPr>
        <p:txBody>
          <a:bodyPr>
            <a:normAutofit lnSpcReduction="10000"/>
          </a:bodyPr>
          <a:lstStyle/>
          <a:p>
            <a:pPr marL="0" indent="0">
              <a:buNone/>
            </a:pPr>
            <a:r>
              <a:rPr lang="en-GB" sz="2400" b="1" dirty="0"/>
              <a:t>Honour</a:t>
            </a:r>
          </a:p>
          <a:p>
            <a:pPr marL="0" indent="0">
              <a:buNone/>
            </a:pPr>
            <a:endParaRPr lang="en-GB" sz="2400" dirty="0"/>
          </a:p>
          <a:p>
            <a:pPr marL="0" indent="0">
              <a:buNone/>
            </a:pPr>
            <a:r>
              <a:rPr lang="en-GB" sz="2400" dirty="0"/>
              <a:t>‘Honour sets all the parts of the body politic in motion, and by its very action connects them; thus each individual advances the public good, while he only thinks of promoting his own interest.’</a:t>
            </a:r>
          </a:p>
          <a:p>
            <a:pPr marL="0" indent="0">
              <a:buNone/>
            </a:pPr>
            <a:r>
              <a:rPr lang="en-GB" sz="2400" dirty="0"/>
              <a:t>Book III</a:t>
            </a:r>
          </a:p>
          <a:p>
            <a:endParaRPr lang="en-US" dirty="0"/>
          </a:p>
        </p:txBody>
      </p:sp>
      <p:sp>
        <p:nvSpPr>
          <p:cNvPr id="4" name="TextBox 3">
            <a:extLst>
              <a:ext uri="{FF2B5EF4-FFF2-40B4-BE49-F238E27FC236}">
                <a16:creationId xmlns:a16="http://schemas.microsoft.com/office/drawing/2014/main" id="{8890B219-73EC-8B4E-908E-45FBC0BB8428}"/>
              </a:ext>
            </a:extLst>
          </p:cNvPr>
          <p:cNvSpPr txBox="1"/>
          <p:nvPr/>
        </p:nvSpPr>
        <p:spPr>
          <a:xfrm>
            <a:off x="6741267" y="2297576"/>
            <a:ext cx="4007795" cy="3785652"/>
          </a:xfrm>
          <a:prstGeom prst="rect">
            <a:avLst/>
          </a:prstGeom>
          <a:noFill/>
        </p:spPr>
        <p:txBody>
          <a:bodyPr wrap="square" rtlCol="0">
            <a:spAutoFit/>
          </a:bodyPr>
          <a:lstStyle/>
          <a:p>
            <a:r>
              <a:rPr lang="en-GB" sz="2400" b="1" dirty="0"/>
              <a:t>Ambition</a:t>
            </a:r>
          </a:p>
          <a:p>
            <a:endParaRPr lang="en-GB" sz="2400" dirty="0"/>
          </a:p>
          <a:p>
            <a:r>
              <a:rPr lang="en-GB" sz="2400" dirty="0"/>
              <a:t>‘in a monarchy it has some good effects; it gives life to the government, and is attended with this advantage, that it is in no way dangerous, because it may be continually checked.’</a:t>
            </a:r>
          </a:p>
          <a:p>
            <a:endParaRPr lang="en-GB" sz="2400" dirty="0"/>
          </a:p>
          <a:p>
            <a:r>
              <a:rPr lang="en-GB" sz="2400" dirty="0"/>
              <a:t>Book III</a:t>
            </a:r>
          </a:p>
        </p:txBody>
      </p:sp>
    </p:spTree>
    <p:extLst>
      <p:ext uri="{BB962C8B-B14F-4D97-AF65-F5344CB8AC3E}">
        <p14:creationId xmlns:p14="http://schemas.microsoft.com/office/powerpoint/2010/main" val="3598080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07C5D-614B-A540-9CB1-447E0374507F}"/>
              </a:ext>
            </a:extLst>
          </p:cNvPr>
          <p:cNvSpPr>
            <a:spLocks noGrp="1"/>
          </p:cNvSpPr>
          <p:nvPr>
            <p:ph type="title"/>
          </p:nvPr>
        </p:nvSpPr>
        <p:spPr>
          <a:xfrm>
            <a:off x="2231136" y="388105"/>
            <a:ext cx="7729728" cy="1188720"/>
          </a:xfrm>
        </p:spPr>
        <p:txBody>
          <a:bodyPr/>
          <a:lstStyle/>
          <a:p>
            <a:r>
              <a:rPr lang="en-US" dirty="0"/>
              <a:t>ON LUXURY</a:t>
            </a:r>
          </a:p>
        </p:txBody>
      </p:sp>
      <p:sp>
        <p:nvSpPr>
          <p:cNvPr id="3" name="Content Placeholder 2">
            <a:extLst>
              <a:ext uri="{FF2B5EF4-FFF2-40B4-BE49-F238E27FC236}">
                <a16:creationId xmlns:a16="http://schemas.microsoft.com/office/drawing/2014/main" id="{364EA0D1-7670-5F48-A0B9-56386AD7B30F}"/>
              </a:ext>
            </a:extLst>
          </p:cNvPr>
          <p:cNvSpPr>
            <a:spLocks noGrp="1"/>
          </p:cNvSpPr>
          <p:nvPr>
            <p:ph idx="1"/>
          </p:nvPr>
        </p:nvSpPr>
        <p:spPr>
          <a:xfrm>
            <a:off x="566567" y="1820921"/>
            <a:ext cx="4511271" cy="4190772"/>
          </a:xfrm>
        </p:spPr>
        <p:txBody>
          <a:bodyPr>
            <a:normAutofit lnSpcReduction="10000"/>
          </a:bodyPr>
          <a:lstStyle/>
          <a:p>
            <a:pPr marL="0" indent="0">
              <a:buNone/>
            </a:pPr>
            <a:r>
              <a:rPr lang="en-GB" sz="2400" dirty="0"/>
              <a:t>Luxury is ‘extremely proper for monarchies, and that under thus government there must be no sumptuary laws – meaning laws that would regulate consummation – as riches, by the very constitutions of monarchies, are unequally divided, there is an absolute necessity for luxury. Were the rich not to be lavish, the poor would starve’.</a:t>
            </a:r>
          </a:p>
          <a:p>
            <a:pPr marL="0" indent="0">
              <a:buNone/>
            </a:pPr>
            <a:r>
              <a:rPr lang="en-GB" sz="2400" dirty="0"/>
              <a:t>(Book VII)</a:t>
            </a:r>
            <a:endParaRPr lang="en-US" sz="2400" dirty="0"/>
          </a:p>
        </p:txBody>
      </p:sp>
      <p:pic>
        <p:nvPicPr>
          <p:cNvPr id="4" name="Picture 3">
            <a:extLst>
              <a:ext uri="{FF2B5EF4-FFF2-40B4-BE49-F238E27FC236}">
                <a16:creationId xmlns:a16="http://schemas.microsoft.com/office/drawing/2014/main" id="{18736F30-26FB-4E49-BA8E-A677BFC3CF77}"/>
              </a:ext>
            </a:extLst>
          </p:cNvPr>
          <p:cNvPicPr>
            <a:picLocks noChangeAspect="1"/>
          </p:cNvPicPr>
          <p:nvPr/>
        </p:nvPicPr>
        <p:blipFill>
          <a:blip r:embed="rId2"/>
          <a:stretch>
            <a:fillRect/>
          </a:stretch>
        </p:blipFill>
        <p:spPr>
          <a:xfrm>
            <a:off x="5671728" y="1708374"/>
            <a:ext cx="6119075" cy="4190771"/>
          </a:xfrm>
          <a:prstGeom prst="rect">
            <a:avLst/>
          </a:prstGeom>
          <a:ln w="19050">
            <a:solidFill>
              <a:schemeClr val="tx1"/>
            </a:solidFill>
          </a:ln>
        </p:spPr>
      </p:pic>
      <p:sp>
        <p:nvSpPr>
          <p:cNvPr id="5" name="TextBox 4">
            <a:extLst>
              <a:ext uri="{FF2B5EF4-FFF2-40B4-BE49-F238E27FC236}">
                <a16:creationId xmlns:a16="http://schemas.microsoft.com/office/drawing/2014/main" id="{4CFDDC6D-D76E-6545-B2D4-2BF3EFE3F349}"/>
              </a:ext>
            </a:extLst>
          </p:cNvPr>
          <p:cNvSpPr txBox="1"/>
          <p:nvPr/>
        </p:nvSpPr>
        <p:spPr>
          <a:xfrm>
            <a:off x="5671728" y="5934670"/>
            <a:ext cx="6119075" cy="923330"/>
          </a:xfrm>
          <a:prstGeom prst="rect">
            <a:avLst/>
          </a:prstGeom>
          <a:noFill/>
        </p:spPr>
        <p:txBody>
          <a:bodyPr wrap="square" rtlCol="0">
            <a:spAutoFit/>
          </a:bodyPr>
          <a:lstStyle/>
          <a:p>
            <a:r>
              <a:rPr lang="en-GB" dirty="0"/>
              <a:t>Pellatt and Green’s glassware shop in St Paul’s Churchyard, London (1809), an example of the rise in luxury goods in the late 18</a:t>
            </a:r>
            <a:r>
              <a:rPr lang="en-GB" baseline="30000" dirty="0"/>
              <a:t>th</a:t>
            </a:r>
            <a:r>
              <a:rPr lang="en-GB" dirty="0"/>
              <a:t>/ early 19</a:t>
            </a:r>
            <a:r>
              <a:rPr lang="en-GB" baseline="30000" dirty="0"/>
              <a:t>th</a:t>
            </a:r>
            <a:r>
              <a:rPr lang="en-GB" dirty="0"/>
              <a:t> cs.</a:t>
            </a:r>
            <a:endParaRPr lang="en-US" dirty="0"/>
          </a:p>
        </p:txBody>
      </p:sp>
    </p:spTree>
    <p:extLst>
      <p:ext uri="{BB962C8B-B14F-4D97-AF65-F5344CB8AC3E}">
        <p14:creationId xmlns:p14="http://schemas.microsoft.com/office/powerpoint/2010/main" val="4029282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15690-FC7C-46FA-838F-F1204C57010D}"/>
              </a:ext>
            </a:extLst>
          </p:cNvPr>
          <p:cNvSpPr>
            <a:spLocks noGrp="1"/>
          </p:cNvSpPr>
          <p:nvPr>
            <p:ph type="title"/>
          </p:nvPr>
        </p:nvSpPr>
        <p:spPr/>
        <p:txBody>
          <a:bodyPr/>
          <a:lstStyle/>
          <a:p>
            <a:r>
              <a:rPr lang="en-GB" dirty="0"/>
              <a:t>bibliography</a:t>
            </a:r>
          </a:p>
        </p:txBody>
      </p:sp>
      <p:sp>
        <p:nvSpPr>
          <p:cNvPr id="3" name="Content Placeholder 2">
            <a:extLst>
              <a:ext uri="{FF2B5EF4-FFF2-40B4-BE49-F238E27FC236}">
                <a16:creationId xmlns:a16="http://schemas.microsoft.com/office/drawing/2014/main" id="{340EB34D-18CA-4515-B6F0-CE31CD90433A}"/>
              </a:ext>
            </a:extLst>
          </p:cNvPr>
          <p:cNvSpPr>
            <a:spLocks noGrp="1"/>
          </p:cNvSpPr>
          <p:nvPr>
            <p:ph idx="1"/>
          </p:nvPr>
        </p:nvSpPr>
        <p:spPr/>
        <p:txBody>
          <a:bodyPr/>
          <a:lstStyle/>
          <a:p>
            <a:pPr>
              <a:buFont typeface="Wingdings" panose="05000000000000000000" pitchFamily="2" charset="2"/>
              <a:buChar char="v"/>
            </a:pPr>
            <a:r>
              <a:rPr lang="en-GB" dirty="0"/>
              <a:t>Goldsmith,  </a:t>
            </a:r>
            <a:r>
              <a:rPr lang="en-GB" i="1" dirty="0"/>
              <a:t>Private Vices, Public Benefits </a:t>
            </a:r>
            <a:r>
              <a:rPr lang="en-GB" dirty="0"/>
              <a:t>(1985)</a:t>
            </a:r>
          </a:p>
          <a:p>
            <a:pPr>
              <a:buFont typeface="Wingdings" panose="05000000000000000000" pitchFamily="2" charset="2"/>
              <a:buChar char="v"/>
            </a:pPr>
            <a:r>
              <a:rPr lang="en-GB" dirty="0" err="1"/>
              <a:t>Hont</a:t>
            </a:r>
            <a:r>
              <a:rPr lang="en-GB" dirty="0"/>
              <a:t>, ‘The early Enlightenment Debate on Luxury’ in </a:t>
            </a:r>
            <a:r>
              <a:rPr lang="en-GB" i="1" dirty="0"/>
              <a:t>The Cambridge History of 18thc Political Thought </a:t>
            </a:r>
          </a:p>
          <a:p>
            <a:pPr>
              <a:buFont typeface="Wingdings" panose="05000000000000000000" pitchFamily="2" charset="2"/>
              <a:buChar char="v"/>
            </a:pPr>
            <a:r>
              <a:rPr lang="en-GB" dirty="0" err="1"/>
              <a:t>Welchman</a:t>
            </a:r>
            <a:r>
              <a:rPr lang="en-GB" dirty="0"/>
              <a:t>, ‘Who Rebutted Mandeville?’, </a:t>
            </a:r>
            <a:r>
              <a:rPr lang="en-GB" i="1" dirty="0"/>
              <a:t>History of Philosophy Quarterly </a:t>
            </a:r>
            <a:r>
              <a:rPr lang="en-GB" dirty="0"/>
              <a:t>(2007)</a:t>
            </a:r>
          </a:p>
          <a:p>
            <a:pPr>
              <a:buFont typeface="Wingdings" panose="05000000000000000000" pitchFamily="2" charset="2"/>
              <a:buChar char="v"/>
            </a:pPr>
            <a:r>
              <a:rPr lang="en-GB" dirty="0"/>
              <a:t>Cook, ‘Bernard Mandeville and the Therapy of the Clever Politician’, </a:t>
            </a:r>
            <a:r>
              <a:rPr lang="en-GB" i="1" dirty="0"/>
              <a:t>Journal of the History of Ideas </a:t>
            </a:r>
            <a:r>
              <a:rPr lang="en-GB" dirty="0"/>
              <a:t>(1999)</a:t>
            </a:r>
          </a:p>
        </p:txBody>
      </p:sp>
    </p:spTree>
    <p:extLst>
      <p:ext uri="{BB962C8B-B14F-4D97-AF65-F5344CB8AC3E}">
        <p14:creationId xmlns:p14="http://schemas.microsoft.com/office/powerpoint/2010/main" val="3594788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65117-3EE2-4222-A68B-F433FE123661}"/>
              </a:ext>
            </a:extLst>
          </p:cNvPr>
          <p:cNvSpPr>
            <a:spLocks noGrp="1"/>
          </p:cNvSpPr>
          <p:nvPr>
            <p:ph type="title"/>
          </p:nvPr>
        </p:nvSpPr>
        <p:spPr/>
        <p:txBody>
          <a:bodyPr/>
          <a:lstStyle/>
          <a:p>
            <a:r>
              <a:rPr lang="en-GB" dirty="0"/>
              <a:t>SHARED CONCERNS</a:t>
            </a:r>
          </a:p>
        </p:txBody>
      </p:sp>
      <p:sp>
        <p:nvSpPr>
          <p:cNvPr id="3" name="Content Placeholder 2">
            <a:extLst>
              <a:ext uri="{FF2B5EF4-FFF2-40B4-BE49-F238E27FC236}">
                <a16:creationId xmlns:a16="http://schemas.microsoft.com/office/drawing/2014/main" id="{80DCE605-B32F-48F5-9232-DD706814E793}"/>
              </a:ext>
            </a:extLst>
          </p:cNvPr>
          <p:cNvSpPr>
            <a:spLocks noGrp="1"/>
          </p:cNvSpPr>
          <p:nvPr>
            <p:ph idx="1"/>
          </p:nvPr>
        </p:nvSpPr>
        <p:spPr/>
        <p:txBody>
          <a:bodyPr>
            <a:normAutofit/>
          </a:bodyPr>
          <a:lstStyle/>
          <a:p>
            <a:pPr>
              <a:buFont typeface="Wingdings" pitchFamily="2" charset="2"/>
              <a:buChar char="v"/>
            </a:pPr>
            <a:r>
              <a:rPr lang="en-GB" sz="2400" dirty="0"/>
              <a:t> The relationship between the institutions of the state and the virtues and vices of its members.</a:t>
            </a:r>
          </a:p>
          <a:p>
            <a:pPr>
              <a:buFont typeface="Wingdings" pitchFamily="2" charset="2"/>
              <a:buChar char="v"/>
            </a:pPr>
            <a:r>
              <a:rPr lang="en-GB" sz="2400" dirty="0"/>
              <a:t> Commerce and luxury and their role in society.</a:t>
            </a:r>
          </a:p>
          <a:p>
            <a:pPr>
              <a:buFont typeface="Wingdings" pitchFamily="2" charset="2"/>
              <a:buChar char="v"/>
            </a:pPr>
            <a:r>
              <a:rPr lang="en-GB" sz="2400" dirty="0"/>
              <a:t> The extent to which the political world should be an effort to constrain the passions of men, and how far those passions might actually be useful – or indeed the product of the society in which they live.</a:t>
            </a:r>
          </a:p>
        </p:txBody>
      </p:sp>
    </p:spTree>
    <p:extLst>
      <p:ext uri="{BB962C8B-B14F-4D97-AF65-F5344CB8AC3E}">
        <p14:creationId xmlns:p14="http://schemas.microsoft.com/office/powerpoint/2010/main" val="2016691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6C8ED-C76F-48D3-98FC-A81573014AFB}"/>
              </a:ext>
            </a:extLst>
          </p:cNvPr>
          <p:cNvSpPr>
            <a:spLocks noGrp="1"/>
          </p:cNvSpPr>
          <p:nvPr>
            <p:ph type="title"/>
          </p:nvPr>
        </p:nvSpPr>
        <p:spPr>
          <a:xfrm>
            <a:off x="2231136" y="476747"/>
            <a:ext cx="7729728" cy="1188720"/>
          </a:xfrm>
        </p:spPr>
        <p:txBody>
          <a:bodyPr/>
          <a:lstStyle/>
          <a:p>
            <a:r>
              <a:rPr lang="en-GB" dirty="0"/>
              <a:t>Bernard MANDEVILLE: Life and Writings</a:t>
            </a:r>
          </a:p>
        </p:txBody>
      </p:sp>
      <p:sp>
        <p:nvSpPr>
          <p:cNvPr id="3" name="Content Placeholder 2">
            <a:extLst>
              <a:ext uri="{FF2B5EF4-FFF2-40B4-BE49-F238E27FC236}">
                <a16:creationId xmlns:a16="http://schemas.microsoft.com/office/drawing/2014/main" id="{43CAB7A2-7973-4ED1-8362-0DE5AF6300E6}"/>
              </a:ext>
            </a:extLst>
          </p:cNvPr>
          <p:cNvSpPr>
            <a:spLocks noGrp="1"/>
          </p:cNvSpPr>
          <p:nvPr>
            <p:ph idx="1"/>
          </p:nvPr>
        </p:nvSpPr>
        <p:spPr>
          <a:xfrm>
            <a:off x="1186417" y="2281030"/>
            <a:ext cx="6072892" cy="4417482"/>
          </a:xfrm>
        </p:spPr>
        <p:txBody>
          <a:bodyPr>
            <a:normAutofit/>
          </a:bodyPr>
          <a:lstStyle/>
          <a:p>
            <a:pPr>
              <a:buFont typeface="Wingdings" panose="05000000000000000000" pitchFamily="2" charset="2"/>
              <a:buChar char="v"/>
            </a:pPr>
            <a:r>
              <a:rPr lang="en-GB" sz="2400" dirty="0"/>
              <a:t>1670 - Born in Rotterdam</a:t>
            </a:r>
          </a:p>
          <a:p>
            <a:pPr>
              <a:buFont typeface="Wingdings" panose="05000000000000000000" pitchFamily="2" charset="2"/>
              <a:buChar char="v"/>
            </a:pPr>
            <a:r>
              <a:rPr lang="en-GB" sz="2400" dirty="0"/>
              <a:t>1682-3 - Visited England.</a:t>
            </a:r>
          </a:p>
          <a:p>
            <a:pPr>
              <a:buFont typeface="Wingdings" panose="05000000000000000000" pitchFamily="2" charset="2"/>
              <a:buChar char="v"/>
            </a:pPr>
            <a:r>
              <a:rPr lang="en-GB" sz="2400" dirty="0"/>
              <a:t>1695 - Emigrated to England permanently</a:t>
            </a:r>
          </a:p>
          <a:p>
            <a:pPr>
              <a:buFont typeface="Wingdings" panose="05000000000000000000" pitchFamily="2" charset="2"/>
              <a:buChar char="v"/>
            </a:pPr>
            <a:r>
              <a:rPr lang="en-GB" sz="2400" dirty="0"/>
              <a:t>1703 - Published </a:t>
            </a:r>
            <a:r>
              <a:rPr lang="en-GB" sz="2400" i="1" dirty="0"/>
              <a:t>The Pamphleteers: A Satyr </a:t>
            </a:r>
            <a:r>
              <a:rPr lang="en-GB" sz="2400" dirty="0"/>
              <a:t>and </a:t>
            </a:r>
            <a:r>
              <a:rPr lang="en-GB" sz="2400" i="1" dirty="0"/>
              <a:t>Some Fables after the </a:t>
            </a:r>
            <a:r>
              <a:rPr lang="en-GB" sz="2400" i="1" dirty="0" err="1"/>
              <a:t>Easie</a:t>
            </a:r>
            <a:r>
              <a:rPr lang="en-GB" sz="2400" i="1" dirty="0"/>
              <a:t> and Familiar Method of Monsieur de la Fontaine</a:t>
            </a:r>
          </a:p>
          <a:p>
            <a:pPr>
              <a:buFont typeface="Wingdings" panose="05000000000000000000" pitchFamily="2" charset="2"/>
              <a:buChar char="v"/>
            </a:pPr>
            <a:r>
              <a:rPr lang="en-GB" sz="2400" dirty="0"/>
              <a:t>1705 - Wrote </a:t>
            </a:r>
            <a:r>
              <a:rPr lang="en-GB" sz="2400" i="1" dirty="0"/>
              <a:t>The Grumbling Hive</a:t>
            </a:r>
          </a:p>
          <a:p>
            <a:pPr>
              <a:buFont typeface="Wingdings" panose="05000000000000000000" pitchFamily="2" charset="2"/>
              <a:buChar char="v"/>
            </a:pPr>
            <a:r>
              <a:rPr lang="en-GB" sz="2400" dirty="0"/>
              <a:t>1709-10 - Produced </a:t>
            </a:r>
            <a:r>
              <a:rPr lang="en-GB" sz="2400" i="1" dirty="0"/>
              <a:t>The Female Tatler</a:t>
            </a:r>
          </a:p>
          <a:p>
            <a:pPr>
              <a:buFont typeface="Wingdings" panose="05000000000000000000" pitchFamily="2" charset="2"/>
              <a:buChar char="v"/>
            </a:pPr>
            <a:r>
              <a:rPr lang="en-GB" sz="2400" dirty="0"/>
              <a:t>1714 - First edition of </a:t>
            </a:r>
            <a:r>
              <a:rPr lang="en-GB" sz="2400" i="1" dirty="0"/>
              <a:t>The Fable of the Bees</a:t>
            </a:r>
            <a:endParaRPr lang="en-GB" sz="2400" dirty="0"/>
          </a:p>
          <a:p>
            <a:pPr>
              <a:buFont typeface="Wingdings" panose="05000000000000000000" pitchFamily="2" charset="2"/>
              <a:buChar char="v"/>
            </a:pPr>
            <a:endParaRPr lang="en-GB" dirty="0"/>
          </a:p>
          <a:p>
            <a:pPr marL="0" indent="0">
              <a:buNone/>
            </a:pPr>
            <a:endParaRPr lang="en-GB" dirty="0"/>
          </a:p>
        </p:txBody>
      </p:sp>
      <p:pic>
        <p:nvPicPr>
          <p:cNvPr id="4" name="Picture 3">
            <a:extLst>
              <a:ext uri="{FF2B5EF4-FFF2-40B4-BE49-F238E27FC236}">
                <a16:creationId xmlns:a16="http://schemas.microsoft.com/office/drawing/2014/main" id="{8EDA694F-8EF2-4DAE-BC6D-C7857953CB47}"/>
              </a:ext>
            </a:extLst>
          </p:cNvPr>
          <p:cNvPicPr>
            <a:picLocks noChangeAspect="1"/>
          </p:cNvPicPr>
          <p:nvPr/>
        </p:nvPicPr>
        <p:blipFill>
          <a:blip r:embed="rId2"/>
          <a:stretch>
            <a:fillRect/>
          </a:stretch>
        </p:blipFill>
        <p:spPr>
          <a:xfrm>
            <a:off x="7868092" y="2281030"/>
            <a:ext cx="3137491" cy="3937244"/>
          </a:xfrm>
          <a:prstGeom prst="rect">
            <a:avLst/>
          </a:prstGeom>
          <a:ln w="19050">
            <a:solidFill>
              <a:schemeClr val="tx1"/>
            </a:solidFill>
          </a:ln>
        </p:spPr>
      </p:pic>
    </p:spTree>
    <p:extLst>
      <p:ext uri="{BB962C8B-B14F-4D97-AF65-F5344CB8AC3E}">
        <p14:creationId xmlns:p14="http://schemas.microsoft.com/office/powerpoint/2010/main" val="2842495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86D167B-8BD9-48BE-BD1F-F9B1752EEE7C}"/>
              </a:ext>
            </a:extLst>
          </p:cNvPr>
          <p:cNvPicPr>
            <a:picLocks noChangeAspect="1"/>
          </p:cNvPicPr>
          <p:nvPr/>
        </p:nvPicPr>
        <p:blipFill>
          <a:blip r:embed="rId2"/>
          <a:stretch>
            <a:fillRect/>
          </a:stretch>
        </p:blipFill>
        <p:spPr>
          <a:xfrm>
            <a:off x="-1" y="0"/>
            <a:ext cx="12192001" cy="6862928"/>
          </a:xfrm>
          <a:prstGeom prst="rect">
            <a:avLst/>
          </a:prstGeom>
        </p:spPr>
      </p:pic>
      <p:sp>
        <p:nvSpPr>
          <p:cNvPr id="2" name="Title 1">
            <a:extLst>
              <a:ext uri="{FF2B5EF4-FFF2-40B4-BE49-F238E27FC236}">
                <a16:creationId xmlns:a16="http://schemas.microsoft.com/office/drawing/2014/main" id="{703264B9-B153-46F6-B03D-6A366D787F45}"/>
              </a:ext>
            </a:extLst>
          </p:cNvPr>
          <p:cNvSpPr>
            <a:spLocks noGrp="1"/>
          </p:cNvSpPr>
          <p:nvPr>
            <p:ph type="title"/>
          </p:nvPr>
        </p:nvSpPr>
        <p:spPr>
          <a:xfrm>
            <a:off x="2231135" y="269224"/>
            <a:ext cx="7729728" cy="1188720"/>
          </a:xfrm>
        </p:spPr>
        <p:txBody>
          <a:bodyPr/>
          <a:lstStyle/>
          <a:p>
            <a:r>
              <a:rPr lang="en-GB" dirty="0"/>
              <a:t>The grumbling hive</a:t>
            </a:r>
          </a:p>
        </p:txBody>
      </p:sp>
      <p:sp>
        <p:nvSpPr>
          <p:cNvPr id="6" name="TextBox 5">
            <a:extLst>
              <a:ext uri="{FF2B5EF4-FFF2-40B4-BE49-F238E27FC236}">
                <a16:creationId xmlns:a16="http://schemas.microsoft.com/office/drawing/2014/main" id="{263ECBA8-61FB-4A0E-9675-FC2055E8AF19}"/>
              </a:ext>
            </a:extLst>
          </p:cNvPr>
          <p:cNvSpPr txBox="1"/>
          <p:nvPr/>
        </p:nvSpPr>
        <p:spPr>
          <a:xfrm>
            <a:off x="443024" y="1839432"/>
            <a:ext cx="5156791" cy="4154984"/>
          </a:xfrm>
          <a:prstGeom prst="rect">
            <a:avLst/>
          </a:prstGeom>
          <a:solidFill>
            <a:schemeClr val="bg1"/>
          </a:solidFill>
          <a:ln w="19050">
            <a:solidFill>
              <a:schemeClr val="tx1"/>
            </a:solidFill>
          </a:ln>
        </p:spPr>
        <p:txBody>
          <a:bodyPr wrap="square" rtlCol="0">
            <a:spAutoFit/>
          </a:bodyPr>
          <a:lstStyle/>
          <a:p>
            <a:r>
              <a:rPr lang="en-GB" sz="2400" dirty="0"/>
              <a:t>‘Thus every part was full of vice </a:t>
            </a:r>
          </a:p>
          <a:p>
            <a:r>
              <a:rPr lang="en-GB" sz="2400" dirty="0"/>
              <a:t> Yet the whole Mass a Paradise </a:t>
            </a:r>
          </a:p>
          <a:p>
            <a:r>
              <a:rPr lang="en-GB" sz="2400" dirty="0" err="1"/>
              <a:t>Flatter’d</a:t>
            </a:r>
            <a:r>
              <a:rPr lang="en-GB" sz="2400" dirty="0"/>
              <a:t> in Peace, and </a:t>
            </a:r>
            <a:r>
              <a:rPr lang="en-GB" sz="2400" dirty="0" err="1"/>
              <a:t>fear’d</a:t>
            </a:r>
            <a:r>
              <a:rPr lang="en-GB" sz="2400" dirty="0"/>
              <a:t> in Wars </a:t>
            </a:r>
          </a:p>
          <a:p>
            <a:r>
              <a:rPr lang="en-GB" sz="2400" dirty="0"/>
              <a:t> They were </a:t>
            </a:r>
            <a:r>
              <a:rPr lang="en-GB" sz="2400" dirty="0" err="1"/>
              <a:t>th</a:t>
            </a:r>
            <a:r>
              <a:rPr lang="en-GB" sz="2400" dirty="0"/>
              <a:t>’ Esteem of Foreigners </a:t>
            </a:r>
          </a:p>
          <a:p>
            <a:r>
              <a:rPr lang="en-GB" sz="2400" dirty="0"/>
              <a:t> And lavish of their wealth and lives </a:t>
            </a:r>
          </a:p>
          <a:p>
            <a:r>
              <a:rPr lang="en-GB" sz="2400" dirty="0"/>
              <a:t>The Balance of all other hives</a:t>
            </a:r>
          </a:p>
          <a:p>
            <a:r>
              <a:rPr lang="en-GB" sz="2400" dirty="0"/>
              <a:t>Such were the blessings of that state </a:t>
            </a:r>
          </a:p>
          <a:p>
            <a:r>
              <a:rPr lang="en-GB" sz="2400" dirty="0"/>
              <a:t> Their crimes </a:t>
            </a:r>
            <a:r>
              <a:rPr lang="en-GB" sz="2400" dirty="0" err="1"/>
              <a:t>conspir’d</a:t>
            </a:r>
            <a:r>
              <a:rPr lang="en-GB" sz="2400" dirty="0"/>
              <a:t> to make them great […]</a:t>
            </a:r>
          </a:p>
          <a:p>
            <a:r>
              <a:rPr lang="en-GB" sz="2400" dirty="0"/>
              <a:t>The worst of all the multitude </a:t>
            </a:r>
          </a:p>
          <a:p>
            <a:r>
              <a:rPr lang="en-GB" sz="2400" dirty="0"/>
              <a:t>Did something for the common good’</a:t>
            </a:r>
          </a:p>
        </p:txBody>
      </p:sp>
      <p:sp>
        <p:nvSpPr>
          <p:cNvPr id="7" name="TextBox 6">
            <a:extLst>
              <a:ext uri="{FF2B5EF4-FFF2-40B4-BE49-F238E27FC236}">
                <a16:creationId xmlns:a16="http://schemas.microsoft.com/office/drawing/2014/main" id="{A3B448B7-0F46-4087-A829-A230363D99E9}"/>
              </a:ext>
            </a:extLst>
          </p:cNvPr>
          <p:cNvSpPr txBox="1"/>
          <p:nvPr/>
        </p:nvSpPr>
        <p:spPr>
          <a:xfrm>
            <a:off x="6337004" y="1839432"/>
            <a:ext cx="5295014" cy="4154984"/>
          </a:xfrm>
          <a:prstGeom prst="rect">
            <a:avLst/>
          </a:prstGeom>
          <a:solidFill>
            <a:schemeClr val="bg1"/>
          </a:solidFill>
          <a:ln w="19050">
            <a:solidFill>
              <a:schemeClr val="tx1"/>
            </a:solidFill>
          </a:ln>
        </p:spPr>
        <p:txBody>
          <a:bodyPr wrap="square" rtlCol="0">
            <a:spAutoFit/>
          </a:bodyPr>
          <a:lstStyle/>
          <a:p>
            <a:r>
              <a:rPr lang="en-GB" sz="2400" dirty="0"/>
              <a:t>So few in the vast Hive remain </a:t>
            </a:r>
          </a:p>
          <a:p>
            <a:r>
              <a:rPr lang="en-GB" sz="2400" dirty="0"/>
              <a:t>The hundredth part they can’t maintain</a:t>
            </a:r>
          </a:p>
          <a:p>
            <a:r>
              <a:rPr lang="en-GB" sz="2400" dirty="0"/>
              <a:t>Against </a:t>
            </a:r>
            <a:r>
              <a:rPr lang="en-GB" sz="2400" dirty="0" err="1"/>
              <a:t>th</a:t>
            </a:r>
            <a:r>
              <a:rPr lang="en-GB" sz="2400" dirty="0"/>
              <a:t>’ Insults of numerous foes […]</a:t>
            </a:r>
          </a:p>
          <a:p>
            <a:r>
              <a:rPr lang="en-GB" sz="2400" dirty="0"/>
              <a:t>They </a:t>
            </a:r>
            <a:r>
              <a:rPr lang="en-GB" sz="2400" dirty="0" err="1"/>
              <a:t>triumph’d</a:t>
            </a:r>
            <a:r>
              <a:rPr lang="en-GB" sz="2400" dirty="0"/>
              <a:t> not without their cost For many thousand bees were lost </a:t>
            </a:r>
            <a:r>
              <a:rPr lang="en-GB" sz="2400" dirty="0" err="1"/>
              <a:t>Hard’ned</a:t>
            </a:r>
            <a:r>
              <a:rPr lang="en-GB" sz="2400" dirty="0"/>
              <a:t> with toils and exercise </a:t>
            </a:r>
          </a:p>
          <a:p>
            <a:r>
              <a:rPr lang="en-GB" sz="2400" dirty="0"/>
              <a:t>They counted ease itself a vice </a:t>
            </a:r>
          </a:p>
          <a:p>
            <a:r>
              <a:rPr lang="en-GB" sz="2400" dirty="0"/>
              <a:t>Which so </a:t>
            </a:r>
            <a:r>
              <a:rPr lang="en-GB" sz="2400" dirty="0" err="1"/>
              <a:t>improv’d</a:t>
            </a:r>
            <a:r>
              <a:rPr lang="en-GB" sz="2400" dirty="0"/>
              <a:t> their temperance That to avoid extravagance </a:t>
            </a:r>
          </a:p>
          <a:p>
            <a:r>
              <a:rPr lang="en-GB" sz="2400" dirty="0"/>
              <a:t>They flew into a hollow tree </a:t>
            </a:r>
          </a:p>
          <a:p>
            <a:r>
              <a:rPr lang="en-GB" sz="2400" dirty="0"/>
              <a:t>Blest with content and honesty’</a:t>
            </a:r>
          </a:p>
        </p:txBody>
      </p:sp>
    </p:spTree>
    <p:extLst>
      <p:ext uri="{BB962C8B-B14F-4D97-AF65-F5344CB8AC3E}">
        <p14:creationId xmlns:p14="http://schemas.microsoft.com/office/powerpoint/2010/main" val="2421475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BFFDF-EC2B-4DBB-9848-33CD5AF68F20}"/>
              </a:ext>
            </a:extLst>
          </p:cNvPr>
          <p:cNvSpPr>
            <a:spLocks noGrp="1"/>
          </p:cNvSpPr>
          <p:nvPr>
            <p:ph type="title"/>
          </p:nvPr>
        </p:nvSpPr>
        <p:spPr>
          <a:xfrm>
            <a:off x="2231136" y="390534"/>
            <a:ext cx="7729728" cy="1188720"/>
          </a:xfrm>
        </p:spPr>
        <p:txBody>
          <a:bodyPr/>
          <a:lstStyle/>
          <a:p>
            <a:r>
              <a:rPr lang="en-GB" dirty="0"/>
              <a:t>THE GRUMBLING HIVE AND THE FABLE OF THE BEES</a:t>
            </a:r>
          </a:p>
        </p:txBody>
      </p:sp>
      <p:pic>
        <p:nvPicPr>
          <p:cNvPr id="4" name="Picture 3">
            <a:extLst>
              <a:ext uri="{FF2B5EF4-FFF2-40B4-BE49-F238E27FC236}">
                <a16:creationId xmlns:a16="http://schemas.microsoft.com/office/drawing/2014/main" id="{21FB512C-FE72-47EE-A067-DB4CC307E45B}"/>
              </a:ext>
            </a:extLst>
          </p:cNvPr>
          <p:cNvPicPr>
            <a:picLocks noChangeAspect="1"/>
          </p:cNvPicPr>
          <p:nvPr/>
        </p:nvPicPr>
        <p:blipFill rotWithShape="1">
          <a:blip r:embed="rId2"/>
          <a:srcRect l="31482" t="15349" r="32762" b="5694"/>
          <a:stretch/>
        </p:blipFill>
        <p:spPr>
          <a:xfrm>
            <a:off x="1554865" y="1774698"/>
            <a:ext cx="3814576" cy="4738169"/>
          </a:xfrm>
          <a:prstGeom prst="rect">
            <a:avLst/>
          </a:prstGeom>
          <a:ln w="19050">
            <a:solidFill>
              <a:schemeClr val="tx1"/>
            </a:solidFill>
          </a:ln>
        </p:spPr>
      </p:pic>
      <p:pic>
        <p:nvPicPr>
          <p:cNvPr id="6" name="Picture 5">
            <a:extLst>
              <a:ext uri="{FF2B5EF4-FFF2-40B4-BE49-F238E27FC236}">
                <a16:creationId xmlns:a16="http://schemas.microsoft.com/office/drawing/2014/main" id="{0546EF09-AA89-48FA-8AF1-5EA26782D27A}"/>
              </a:ext>
            </a:extLst>
          </p:cNvPr>
          <p:cNvPicPr>
            <a:picLocks noChangeAspect="1"/>
          </p:cNvPicPr>
          <p:nvPr/>
        </p:nvPicPr>
        <p:blipFill rotWithShape="1">
          <a:blip r:embed="rId3"/>
          <a:srcRect l="43082" t="26977" r="25631" b="5032"/>
          <a:stretch/>
        </p:blipFill>
        <p:spPr>
          <a:xfrm>
            <a:off x="7017488" y="1774698"/>
            <a:ext cx="3912782" cy="4782847"/>
          </a:xfrm>
          <a:prstGeom prst="rect">
            <a:avLst/>
          </a:prstGeom>
          <a:ln w="19050">
            <a:solidFill>
              <a:schemeClr val="tx1"/>
            </a:solidFill>
          </a:ln>
        </p:spPr>
      </p:pic>
    </p:spTree>
    <p:extLst>
      <p:ext uri="{BB962C8B-B14F-4D97-AF65-F5344CB8AC3E}">
        <p14:creationId xmlns:p14="http://schemas.microsoft.com/office/powerpoint/2010/main" val="3868728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55B4A-9F19-4BF1-94D4-0EBF51A84C5A}"/>
              </a:ext>
            </a:extLst>
          </p:cNvPr>
          <p:cNvSpPr>
            <a:spLocks noGrp="1"/>
          </p:cNvSpPr>
          <p:nvPr>
            <p:ph type="title"/>
          </p:nvPr>
        </p:nvSpPr>
        <p:spPr>
          <a:xfrm>
            <a:off x="2231136" y="523613"/>
            <a:ext cx="7729728" cy="1188720"/>
          </a:xfrm>
        </p:spPr>
        <p:txBody>
          <a:bodyPr/>
          <a:lstStyle/>
          <a:p>
            <a:r>
              <a:rPr lang="en-GB" dirty="0"/>
              <a:t>Private vice and public corruption in the 18thc</a:t>
            </a:r>
          </a:p>
        </p:txBody>
      </p:sp>
      <p:pic>
        <p:nvPicPr>
          <p:cNvPr id="6" name="Picture 5">
            <a:extLst>
              <a:ext uri="{FF2B5EF4-FFF2-40B4-BE49-F238E27FC236}">
                <a16:creationId xmlns:a16="http://schemas.microsoft.com/office/drawing/2014/main" id="{FE7263E5-275F-4E71-96F9-D8BAB599DCA9}"/>
              </a:ext>
            </a:extLst>
          </p:cNvPr>
          <p:cNvPicPr>
            <a:picLocks noChangeAspect="1"/>
          </p:cNvPicPr>
          <p:nvPr/>
        </p:nvPicPr>
        <p:blipFill rotWithShape="1">
          <a:blip r:embed="rId2"/>
          <a:srcRect b="5135"/>
          <a:stretch/>
        </p:blipFill>
        <p:spPr>
          <a:xfrm>
            <a:off x="1324197" y="2021072"/>
            <a:ext cx="2781300" cy="4517951"/>
          </a:xfrm>
          <a:prstGeom prst="rect">
            <a:avLst/>
          </a:prstGeom>
          <a:ln w="19050">
            <a:solidFill>
              <a:schemeClr val="tx1"/>
            </a:solidFill>
          </a:ln>
        </p:spPr>
      </p:pic>
      <p:pic>
        <p:nvPicPr>
          <p:cNvPr id="7" name="Picture 6">
            <a:extLst>
              <a:ext uri="{FF2B5EF4-FFF2-40B4-BE49-F238E27FC236}">
                <a16:creationId xmlns:a16="http://schemas.microsoft.com/office/drawing/2014/main" id="{86E86518-A316-48B9-9364-E536F40EDD64}"/>
              </a:ext>
            </a:extLst>
          </p:cNvPr>
          <p:cNvPicPr>
            <a:picLocks noChangeAspect="1"/>
          </p:cNvPicPr>
          <p:nvPr/>
        </p:nvPicPr>
        <p:blipFill>
          <a:blip r:embed="rId3"/>
          <a:stretch>
            <a:fillRect/>
          </a:stretch>
        </p:blipFill>
        <p:spPr>
          <a:xfrm>
            <a:off x="4905154" y="2021071"/>
            <a:ext cx="5209210" cy="3103821"/>
          </a:xfrm>
          <a:prstGeom prst="rect">
            <a:avLst/>
          </a:prstGeom>
          <a:ln w="19050">
            <a:solidFill>
              <a:schemeClr val="tx1"/>
            </a:solidFill>
          </a:ln>
        </p:spPr>
      </p:pic>
      <p:sp>
        <p:nvSpPr>
          <p:cNvPr id="8" name="TextBox 7">
            <a:extLst>
              <a:ext uri="{FF2B5EF4-FFF2-40B4-BE49-F238E27FC236}">
                <a16:creationId xmlns:a16="http://schemas.microsoft.com/office/drawing/2014/main" id="{DE2440D8-92AB-4E67-9A70-24373920A865}"/>
              </a:ext>
            </a:extLst>
          </p:cNvPr>
          <p:cNvSpPr txBox="1"/>
          <p:nvPr/>
        </p:nvSpPr>
        <p:spPr>
          <a:xfrm>
            <a:off x="4710223" y="5334444"/>
            <a:ext cx="3615070" cy="1200329"/>
          </a:xfrm>
          <a:prstGeom prst="rect">
            <a:avLst/>
          </a:prstGeom>
          <a:noFill/>
        </p:spPr>
        <p:txBody>
          <a:bodyPr wrap="square" rtlCol="0">
            <a:spAutoFit/>
          </a:bodyPr>
          <a:lstStyle/>
          <a:p>
            <a:r>
              <a:rPr lang="en-GB" dirty="0"/>
              <a:t>Copies of </a:t>
            </a:r>
            <a:r>
              <a:rPr lang="en-GB" i="1" dirty="0"/>
              <a:t>A Sermon </a:t>
            </a:r>
            <a:r>
              <a:rPr lang="en-GB" i="1" dirty="0" err="1"/>
              <a:t>Preach’d</a:t>
            </a:r>
            <a:r>
              <a:rPr lang="en-GB" i="1" dirty="0"/>
              <a:t> to the Societies of the Reformation of Manners </a:t>
            </a:r>
            <a:r>
              <a:rPr lang="en-GB" dirty="0"/>
              <a:t>(1709) and an edition of </a:t>
            </a:r>
            <a:r>
              <a:rPr lang="en-GB" i="1" dirty="0"/>
              <a:t>The Tatler, </a:t>
            </a:r>
            <a:r>
              <a:rPr lang="en-GB" dirty="0"/>
              <a:t>from the same year.</a:t>
            </a:r>
          </a:p>
        </p:txBody>
      </p:sp>
    </p:spTree>
    <p:extLst>
      <p:ext uri="{BB962C8B-B14F-4D97-AF65-F5344CB8AC3E}">
        <p14:creationId xmlns:p14="http://schemas.microsoft.com/office/powerpoint/2010/main" val="3212162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9E6E1-2BCB-48D1-9E30-828E5EFE687D}"/>
              </a:ext>
            </a:extLst>
          </p:cNvPr>
          <p:cNvSpPr>
            <a:spLocks noGrp="1"/>
          </p:cNvSpPr>
          <p:nvPr>
            <p:ph type="title"/>
          </p:nvPr>
        </p:nvSpPr>
        <p:spPr>
          <a:xfrm>
            <a:off x="2231136" y="449185"/>
            <a:ext cx="7729728" cy="1188720"/>
          </a:xfrm>
        </p:spPr>
        <p:txBody>
          <a:bodyPr/>
          <a:lstStyle/>
          <a:p>
            <a:r>
              <a:rPr lang="en-GB" dirty="0"/>
              <a:t>VIRTUE AND SELF INTEREST IN MANDEVILLE</a:t>
            </a:r>
          </a:p>
        </p:txBody>
      </p:sp>
      <p:sp>
        <p:nvSpPr>
          <p:cNvPr id="3" name="Content Placeholder 2">
            <a:extLst>
              <a:ext uri="{FF2B5EF4-FFF2-40B4-BE49-F238E27FC236}">
                <a16:creationId xmlns:a16="http://schemas.microsoft.com/office/drawing/2014/main" id="{DDAFDD0B-0109-47AC-8A29-D133A950EE2B}"/>
              </a:ext>
            </a:extLst>
          </p:cNvPr>
          <p:cNvSpPr>
            <a:spLocks noGrp="1"/>
          </p:cNvSpPr>
          <p:nvPr>
            <p:ph idx="1"/>
          </p:nvPr>
        </p:nvSpPr>
        <p:spPr>
          <a:xfrm>
            <a:off x="1199778" y="2361598"/>
            <a:ext cx="4377070" cy="3101983"/>
          </a:xfrm>
        </p:spPr>
        <p:txBody>
          <a:bodyPr>
            <a:normAutofit/>
          </a:bodyPr>
          <a:lstStyle/>
          <a:p>
            <a:pPr marL="0" indent="0">
              <a:buNone/>
            </a:pPr>
            <a:r>
              <a:rPr lang="en-GB" sz="2200" b="1" dirty="0"/>
              <a:t>Man is innately self-interested: </a:t>
            </a:r>
          </a:p>
          <a:p>
            <a:pPr marL="0" indent="0">
              <a:buNone/>
            </a:pPr>
            <a:r>
              <a:rPr lang="en-GB" sz="2200" dirty="0"/>
              <a:t>‘all untaught animals are only solicitous of themselves and naturally follow the best of their own inclinations without considering the good or harm that their being pleased will accrue to others’.</a:t>
            </a:r>
          </a:p>
          <a:p>
            <a:pPr marL="0" indent="0">
              <a:buNone/>
            </a:pPr>
            <a:endParaRPr lang="en-GB" sz="2200" dirty="0"/>
          </a:p>
        </p:txBody>
      </p:sp>
      <p:sp>
        <p:nvSpPr>
          <p:cNvPr id="4" name="TextBox 3">
            <a:extLst>
              <a:ext uri="{FF2B5EF4-FFF2-40B4-BE49-F238E27FC236}">
                <a16:creationId xmlns:a16="http://schemas.microsoft.com/office/drawing/2014/main" id="{C63AF601-F044-41A7-A1BD-40EA6197924E}"/>
              </a:ext>
            </a:extLst>
          </p:cNvPr>
          <p:cNvSpPr txBox="1"/>
          <p:nvPr/>
        </p:nvSpPr>
        <p:spPr>
          <a:xfrm>
            <a:off x="6865090" y="2232838"/>
            <a:ext cx="4377070" cy="3139321"/>
          </a:xfrm>
          <a:prstGeom prst="rect">
            <a:avLst/>
          </a:prstGeom>
          <a:noFill/>
        </p:spPr>
        <p:txBody>
          <a:bodyPr wrap="square" rtlCol="0">
            <a:spAutoFit/>
          </a:bodyPr>
          <a:lstStyle/>
          <a:p>
            <a:r>
              <a:rPr lang="en-GB" sz="2200" b="1" dirty="0"/>
              <a:t>You inculcate a sense of virtue and morality by appealing to this self-interest: </a:t>
            </a:r>
          </a:p>
          <a:p>
            <a:endParaRPr lang="en-GB" sz="2200" dirty="0"/>
          </a:p>
          <a:p>
            <a:r>
              <a:rPr lang="en-GB" sz="2200" dirty="0"/>
              <a:t>‘contrary to the impulse of Nature, [each] should endeavour the benefit of others, or the Conquest of his own Passions out of a Rational Ambition of being good’.</a:t>
            </a:r>
          </a:p>
        </p:txBody>
      </p:sp>
      <p:sp>
        <p:nvSpPr>
          <p:cNvPr id="5" name="TextBox 4">
            <a:extLst>
              <a:ext uri="{FF2B5EF4-FFF2-40B4-BE49-F238E27FC236}">
                <a16:creationId xmlns:a16="http://schemas.microsoft.com/office/drawing/2014/main" id="{2DBF5C5D-291C-45EE-9F00-1082AA2F3893}"/>
              </a:ext>
            </a:extLst>
          </p:cNvPr>
          <p:cNvSpPr txBox="1"/>
          <p:nvPr/>
        </p:nvSpPr>
        <p:spPr>
          <a:xfrm>
            <a:off x="1199778" y="5539563"/>
            <a:ext cx="3393487" cy="1107996"/>
          </a:xfrm>
          <a:prstGeom prst="rect">
            <a:avLst/>
          </a:prstGeom>
          <a:noFill/>
        </p:spPr>
        <p:txBody>
          <a:bodyPr wrap="square" rtlCol="0">
            <a:spAutoFit/>
          </a:bodyPr>
          <a:lstStyle/>
          <a:p>
            <a:r>
              <a:rPr lang="en-GB" sz="2200" dirty="0"/>
              <a:t>(‘An Inquiry into the Origin of Moral Virtue’, </a:t>
            </a:r>
            <a:r>
              <a:rPr lang="en-GB" sz="2200" i="1" dirty="0"/>
              <a:t>The Fable of the Bees</a:t>
            </a:r>
            <a:r>
              <a:rPr lang="en-GB" sz="2200" dirty="0"/>
              <a:t>)</a:t>
            </a:r>
            <a:endParaRPr lang="en-GB" sz="2200" i="1" dirty="0"/>
          </a:p>
        </p:txBody>
      </p:sp>
    </p:spTree>
    <p:extLst>
      <p:ext uri="{BB962C8B-B14F-4D97-AF65-F5344CB8AC3E}">
        <p14:creationId xmlns:p14="http://schemas.microsoft.com/office/powerpoint/2010/main" val="3717265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329548" y="4114874"/>
            <a:ext cx="5862451" cy="2743125"/>
          </a:xfrm>
          <a:prstGeom prst="rect">
            <a:avLst/>
          </a:prstGeom>
          <a:ln>
            <a:noFill/>
          </a:ln>
          <a:effectLst>
            <a:softEdge rad="112500"/>
          </a:effectLst>
        </p:spPr>
      </p:pic>
      <p:sp>
        <p:nvSpPr>
          <p:cNvPr id="2" name="Title 1">
            <a:extLst>
              <a:ext uri="{FF2B5EF4-FFF2-40B4-BE49-F238E27FC236}">
                <a16:creationId xmlns:a16="http://schemas.microsoft.com/office/drawing/2014/main" id="{679532E9-FB86-4E7A-A2FC-063ACF823F2D}"/>
              </a:ext>
            </a:extLst>
          </p:cNvPr>
          <p:cNvSpPr>
            <a:spLocks noGrp="1"/>
          </p:cNvSpPr>
          <p:nvPr>
            <p:ph type="title"/>
          </p:nvPr>
        </p:nvSpPr>
        <p:spPr>
          <a:xfrm>
            <a:off x="2231136" y="523613"/>
            <a:ext cx="7729728" cy="1188720"/>
          </a:xfrm>
        </p:spPr>
        <p:txBody>
          <a:bodyPr/>
          <a:lstStyle/>
          <a:p>
            <a:r>
              <a:rPr lang="en-GB" dirty="0"/>
              <a:t>Private vices, public benefits</a:t>
            </a:r>
          </a:p>
        </p:txBody>
      </p:sp>
      <p:sp>
        <p:nvSpPr>
          <p:cNvPr id="3" name="Content Placeholder 2">
            <a:extLst>
              <a:ext uri="{FF2B5EF4-FFF2-40B4-BE49-F238E27FC236}">
                <a16:creationId xmlns:a16="http://schemas.microsoft.com/office/drawing/2014/main" id="{FECB0E4C-89DE-471F-9C4C-17DB40D657A8}"/>
              </a:ext>
            </a:extLst>
          </p:cNvPr>
          <p:cNvSpPr>
            <a:spLocks noGrp="1"/>
          </p:cNvSpPr>
          <p:nvPr>
            <p:ph idx="1"/>
          </p:nvPr>
        </p:nvSpPr>
        <p:spPr>
          <a:xfrm>
            <a:off x="1399863" y="2243396"/>
            <a:ext cx="4799056" cy="4240531"/>
          </a:xfrm>
        </p:spPr>
        <p:txBody>
          <a:bodyPr>
            <a:noAutofit/>
          </a:bodyPr>
          <a:lstStyle/>
          <a:p>
            <a:pPr marL="0" indent="0">
              <a:buNone/>
            </a:pPr>
            <a:r>
              <a:rPr lang="en-GB" sz="2400" dirty="0"/>
              <a:t>The body politic is like a ‘bowl of punch', made up of virtues and vices. </a:t>
            </a:r>
          </a:p>
          <a:p>
            <a:pPr marL="0" indent="0">
              <a:buNone/>
            </a:pPr>
            <a:r>
              <a:rPr lang="en-GB" sz="2400" dirty="0"/>
              <a:t>‘Experience teaches us that the ingredients I named, judiciously mixt, will make an excellent Liquor, </a:t>
            </a:r>
            <a:r>
              <a:rPr lang="en-GB" sz="2400" dirty="0" err="1"/>
              <a:t>lik’d</a:t>
            </a:r>
            <a:r>
              <a:rPr lang="en-GB" sz="2400" dirty="0"/>
              <a:t> of and </a:t>
            </a:r>
            <a:r>
              <a:rPr lang="en-GB" sz="2400" dirty="0" err="1"/>
              <a:t>admir’d</a:t>
            </a:r>
            <a:r>
              <a:rPr lang="en-GB" sz="2400" dirty="0"/>
              <a:t> by men of exquisite palates’.</a:t>
            </a:r>
          </a:p>
          <a:p>
            <a:pPr marL="0" indent="0">
              <a:buNone/>
            </a:pPr>
            <a:r>
              <a:rPr lang="en-GB" sz="2400" i="1" dirty="0"/>
              <a:t>(</a:t>
            </a:r>
            <a:r>
              <a:rPr lang="en-GB" sz="2400" dirty="0"/>
              <a:t>Remark K, </a:t>
            </a:r>
            <a:r>
              <a:rPr lang="en-GB" sz="2400" i="1" dirty="0"/>
              <a:t>The Fable of the Bees</a:t>
            </a:r>
            <a:r>
              <a:rPr lang="en-GB" sz="2400" dirty="0"/>
              <a:t>)</a:t>
            </a:r>
          </a:p>
        </p:txBody>
      </p:sp>
    </p:spTree>
    <p:extLst>
      <p:ext uri="{BB962C8B-B14F-4D97-AF65-F5344CB8AC3E}">
        <p14:creationId xmlns:p14="http://schemas.microsoft.com/office/powerpoint/2010/main" val="10659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28E7A-27C0-451A-92DA-F9564F6C1417}"/>
              </a:ext>
            </a:extLst>
          </p:cNvPr>
          <p:cNvSpPr>
            <a:spLocks noGrp="1"/>
          </p:cNvSpPr>
          <p:nvPr>
            <p:ph type="title"/>
          </p:nvPr>
        </p:nvSpPr>
        <p:spPr>
          <a:xfrm>
            <a:off x="2231136" y="523613"/>
            <a:ext cx="7729728" cy="1188720"/>
          </a:xfrm>
        </p:spPr>
        <p:txBody>
          <a:bodyPr/>
          <a:lstStyle/>
          <a:p>
            <a:r>
              <a:rPr lang="en-GB" dirty="0"/>
              <a:t>The debate on luxury: </a:t>
            </a:r>
            <a:r>
              <a:rPr lang="fr-FR" dirty="0"/>
              <a:t>François de Salignac de la Mothe-Fénelon</a:t>
            </a:r>
            <a:endParaRPr lang="en-GB" dirty="0"/>
          </a:p>
        </p:txBody>
      </p:sp>
      <p:sp>
        <p:nvSpPr>
          <p:cNvPr id="3" name="Content Placeholder 2">
            <a:extLst>
              <a:ext uri="{FF2B5EF4-FFF2-40B4-BE49-F238E27FC236}">
                <a16:creationId xmlns:a16="http://schemas.microsoft.com/office/drawing/2014/main" id="{D62AD0A5-89C6-474E-9D38-9E9CF697160F}"/>
              </a:ext>
            </a:extLst>
          </p:cNvPr>
          <p:cNvSpPr>
            <a:spLocks noGrp="1"/>
          </p:cNvSpPr>
          <p:nvPr>
            <p:ph idx="1"/>
          </p:nvPr>
        </p:nvSpPr>
        <p:spPr>
          <a:xfrm>
            <a:off x="1380531" y="2372230"/>
            <a:ext cx="5115962" cy="3550105"/>
          </a:xfrm>
        </p:spPr>
        <p:txBody>
          <a:bodyPr>
            <a:normAutofit/>
          </a:bodyPr>
          <a:lstStyle/>
          <a:p>
            <a:pPr marL="0" indent="0">
              <a:buNone/>
            </a:pPr>
            <a:r>
              <a:rPr lang="en-GB" sz="2200" dirty="0"/>
              <a:t>Under the yoke of luxury ‘the whole nation goes weak; all ranks are confounded […] all live above their rank and income, some from vanity and ostentation, and to display their wealth; others from false shame, and to hide their poverty’.</a:t>
            </a:r>
            <a:endParaRPr lang="fr-FR" sz="2200" dirty="0"/>
          </a:p>
          <a:p>
            <a:pPr marL="0" indent="0">
              <a:buNone/>
            </a:pPr>
            <a:r>
              <a:rPr lang="fr-FR" sz="2200" i="1" dirty="0"/>
              <a:t>Les Aventures de Télémaque </a:t>
            </a:r>
            <a:r>
              <a:rPr lang="fr-FR" sz="2200" dirty="0"/>
              <a:t>(1699)</a:t>
            </a:r>
            <a:br>
              <a:rPr lang="fr-FR" dirty="0"/>
            </a:br>
            <a:endParaRPr lang="en-GB" dirty="0"/>
          </a:p>
        </p:txBody>
      </p:sp>
      <p:pic>
        <p:nvPicPr>
          <p:cNvPr id="4" name="Picture 3">
            <a:extLst>
              <a:ext uri="{FF2B5EF4-FFF2-40B4-BE49-F238E27FC236}">
                <a16:creationId xmlns:a16="http://schemas.microsoft.com/office/drawing/2014/main" id="{86582889-9F40-46B7-AA48-420849B73B66}"/>
              </a:ext>
            </a:extLst>
          </p:cNvPr>
          <p:cNvPicPr>
            <a:picLocks noChangeAspect="1"/>
          </p:cNvPicPr>
          <p:nvPr/>
        </p:nvPicPr>
        <p:blipFill>
          <a:blip r:embed="rId2"/>
          <a:stretch>
            <a:fillRect/>
          </a:stretch>
        </p:blipFill>
        <p:spPr>
          <a:xfrm>
            <a:off x="7596196" y="2027525"/>
            <a:ext cx="2975106" cy="4493141"/>
          </a:xfrm>
          <a:prstGeom prst="rect">
            <a:avLst/>
          </a:prstGeom>
        </p:spPr>
      </p:pic>
      <p:sp>
        <p:nvSpPr>
          <p:cNvPr id="5" name="TextBox 4">
            <a:extLst>
              <a:ext uri="{FF2B5EF4-FFF2-40B4-BE49-F238E27FC236}">
                <a16:creationId xmlns:a16="http://schemas.microsoft.com/office/drawing/2014/main" id="{87E9F5ED-4C28-4F4F-9D98-2972D9BBA1C9}"/>
              </a:ext>
            </a:extLst>
          </p:cNvPr>
          <p:cNvSpPr txBox="1"/>
          <p:nvPr/>
        </p:nvSpPr>
        <p:spPr>
          <a:xfrm>
            <a:off x="4720856" y="6151334"/>
            <a:ext cx="3285461" cy="369332"/>
          </a:xfrm>
          <a:prstGeom prst="rect">
            <a:avLst/>
          </a:prstGeom>
          <a:noFill/>
        </p:spPr>
        <p:txBody>
          <a:bodyPr wrap="square" rtlCol="0">
            <a:spAutoFit/>
          </a:bodyPr>
          <a:lstStyle/>
          <a:p>
            <a:r>
              <a:rPr lang="en-GB" dirty="0"/>
              <a:t>Minerva guiding Telemachus</a:t>
            </a:r>
          </a:p>
        </p:txBody>
      </p:sp>
    </p:spTree>
    <p:extLst>
      <p:ext uri="{BB962C8B-B14F-4D97-AF65-F5344CB8AC3E}">
        <p14:creationId xmlns:p14="http://schemas.microsoft.com/office/powerpoint/2010/main" val="408362515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5777</TotalTime>
  <Words>1296</Words>
  <Application>Microsoft Macintosh PowerPoint</Application>
  <PresentationFormat>Widescreen</PresentationFormat>
  <Paragraphs>102</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Gill Sans MT</vt:lpstr>
      <vt:lpstr>Wingdings</vt:lpstr>
      <vt:lpstr>Parcel</vt:lpstr>
      <vt:lpstr>Virtue, vice, and institutions: Mandeville and montesquieu</vt:lpstr>
      <vt:lpstr>SHARED CONCERNS</vt:lpstr>
      <vt:lpstr>Bernard MANDEVILLE: Life and Writings</vt:lpstr>
      <vt:lpstr>The grumbling hive</vt:lpstr>
      <vt:lpstr>THE GRUMBLING HIVE AND THE FABLE OF THE BEES</vt:lpstr>
      <vt:lpstr>Private vice and public corruption in the 18thc</vt:lpstr>
      <vt:lpstr>VIRTUE AND SELF INTEREST IN MANDEVILLE</vt:lpstr>
      <vt:lpstr>Private vices, public benefits</vt:lpstr>
      <vt:lpstr>The debate on luxury: François de Salignac de la Mothe-Fénelon</vt:lpstr>
      <vt:lpstr>IN DEFENCE OF LUXURY</vt:lpstr>
      <vt:lpstr>Charles-louis de secondat, baron de la brede et de montesquie  (i.e. Montesquieu)</vt:lpstr>
      <vt:lpstr>nATURAL LAW AND THE STATE OF NATURE</vt:lpstr>
      <vt:lpstr>Forms of government</vt:lpstr>
      <vt:lpstr>Principles of government</vt:lpstr>
      <vt:lpstr>HONOUR AND AMBITION IN MONARCHIES</vt:lpstr>
      <vt:lpstr>ON LUXURY</vt:lpstr>
      <vt:lpstr>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Deliberating the Self</dc:title>
  <dc:creator>Imogen Peck</dc:creator>
  <cp:lastModifiedBy>Imogen Peck</cp:lastModifiedBy>
  <cp:revision>182</cp:revision>
  <dcterms:created xsi:type="dcterms:W3CDTF">2018-09-03T10:40:10Z</dcterms:created>
  <dcterms:modified xsi:type="dcterms:W3CDTF">2018-11-17T17:13:18Z</dcterms:modified>
</cp:coreProperties>
</file>