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1"/>
  </p:notesMasterIdLst>
  <p:sldIdLst>
    <p:sldId id="256" r:id="rId2"/>
    <p:sldId id="267" r:id="rId3"/>
    <p:sldId id="268" r:id="rId4"/>
    <p:sldId id="269" r:id="rId5"/>
    <p:sldId id="270" r:id="rId6"/>
    <p:sldId id="271" r:id="rId7"/>
    <p:sldId id="272" r:id="rId8"/>
    <p:sldId id="273" r:id="rId9"/>
    <p:sldId id="274" r:id="rId10"/>
    <p:sldId id="275" r:id="rId11"/>
    <p:sldId id="276" r:id="rId12"/>
    <p:sldId id="278" r:id="rId13"/>
    <p:sldId id="279" r:id="rId14"/>
    <p:sldId id="280" r:id="rId15"/>
    <p:sldId id="281" r:id="rId16"/>
    <p:sldId id="282" r:id="rId17"/>
    <p:sldId id="283" r:id="rId18"/>
    <p:sldId id="284" r:id="rId19"/>
    <p:sldId id="28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48"/>
    <p:restoredTop sz="94672"/>
  </p:normalViewPr>
  <p:slideViewPr>
    <p:cSldViewPr snapToGrid="0" snapToObjects="1">
      <p:cViewPr varScale="1">
        <p:scale>
          <a:sx n="90" d="100"/>
          <a:sy n="90" d="100"/>
        </p:scale>
        <p:origin x="3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18D9D2-3744-AD41-9468-C61A12CC45E1}" type="datetimeFigureOut">
              <a:rPr lang="en-US" smtClean="0"/>
              <a:t>5/1/2019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0C4833-5AE3-064F-8377-95071BA69A56}" type="slidenum">
              <a:rPr lang="en-US" smtClean="0"/>
              <a:t>‹#›</a:t>
            </a:fld>
            <a:endParaRPr lang="en-US"/>
          </a:p>
        </p:txBody>
      </p:sp>
    </p:spTree>
    <p:extLst>
      <p:ext uri="{BB962C8B-B14F-4D97-AF65-F5344CB8AC3E}">
        <p14:creationId xmlns:p14="http://schemas.microsoft.com/office/powerpoint/2010/main" val="3660790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5/1/2019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5/1/2019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5/1/2019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5/1/2019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5/1/2019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5/1/2019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8A23B-8959-2242-806D-4758452A052A}"/>
              </a:ext>
            </a:extLst>
          </p:cNvPr>
          <p:cNvSpPr>
            <a:spLocks noGrp="1"/>
          </p:cNvSpPr>
          <p:nvPr>
            <p:ph type="ctrTitle"/>
          </p:nvPr>
        </p:nvSpPr>
        <p:spPr/>
        <p:txBody>
          <a:bodyPr/>
          <a:lstStyle/>
          <a:p>
            <a:r>
              <a:rPr lang="en-US" dirty="0"/>
              <a:t>‘All that is solid’: </a:t>
            </a:r>
            <a:r>
              <a:rPr lang="en-US" dirty="0" err="1"/>
              <a:t>marx</a:t>
            </a:r>
            <a:r>
              <a:rPr lang="en-US" dirty="0"/>
              <a:t> and revolution</a:t>
            </a:r>
          </a:p>
        </p:txBody>
      </p:sp>
      <p:sp>
        <p:nvSpPr>
          <p:cNvPr id="5" name="Subtitle 4">
            <a:extLst>
              <a:ext uri="{FF2B5EF4-FFF2-40B4-BE49-F238E27FC236}">
                <a16:creationId xmlns:a16="http://schemas.microsoft.com/office/drawing/2014/main" id="{56027B4B-810B-4F6C-8EAD-165645376DA3}"/>
              </a:ext>
            </a:extLst>
          </p:cNvPr>
          <p:cNvSpPr>
            <a:spLocks noGrp="1"/>
          </p:cNvSpPr>
          <p:nvPr>
            <p:ph type="subTitle" idx="1"/>
          </p:nvPr>
        </p:nvSpPr>
        <p:spPr/>
        <p:txBody>
          <a:bodyPr/>
          <a:lstStyle/>
          <a:p>
            <a:r>
              <a:rPr lang="en-GB" dirty="0"/>
              <a:t>Dr Imogen Peck</a:t>
            </a:r>
          </a:p>
          <a:p>
            <a:r>
              <a:rPr lang="en-GB" dirty="0"/>
              <a:t>University of Warwick</a:t>
            </a:r>
          </a:p>
        </p:txBody>
      </p:sp>
    </p:spTree>
    <p:extLst>
      <p:ext uri="{BB962C8B-B14F-4D97-AF65-F5344CB8AC3E}">
        <p14:creationId xmlns:p14="http://schemas.microsoft.com/office/powerpoint/2010/main" val="3648656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762673"/>
            <a:ext cx="7729728" cy="1188720"/>
          </a:xfrm>
        </p:spPr>
        <p:txBody>
          <a:bodyPr>
            <a:normAutofit fontScale="90000"/>
          </a:bodyPr>
          <a:lstStyle/>
          <a:p>
            <a:r>
              <a:rPr lang="en-US" dirty="0"/>
              <a:t>Self-actualization under communism: or, the escape from alienation</a:t>
            </a:r>
          </a:p>
        </p:txBody>
      </p:sp>
      <p:sp>
        <p:nvSpPr>
          <p:cNvPr id="6" name="Content Placeholder 5">
            <a:extLst>
              <a:ext uri="{FF2B5EF4-FFF2-40B4-BE49-F238E27FC236}">
                <a16:creationId xmlns:a16="http://schemas.microsoft.com/office/drawing/2014/main" id="{0B0795C7-1BC7-4BB8-82F1-229F32084195}"/>
              </a:ext>
            </a:extLst>
          </p:cNvPr>
          <p:cNvSpPr>
            <a:spLocks noGrp="1"/>
          </p:cNvSpPr>
          <p:nvPr>
            <p:ph idx="1"/>
          </p:nvPr>
        </p:nvSpPr>
        <p:spPr/>
        <p:txBody>
          <a:bodyPr>
            <a:normAutofit/>
          </a:bodyPr>
          <a:lstStyle/>
          <a:p>
            <a:pPr marL="0" indent="0" algn="ctr">
              <a:buNone/>
            </a:pPr>
            <a:r>
              <a:rPr lang="en-GB" sz="2200" dirty="0"/>
              <a:t>‘Communism, as a fully developed naturalism, equals humanism, and as a fully developed humanism equals naturalism; it is the genuine resolution of conflict between man and nature and man and man’.</a:t>
            </a:r>
          </a:p>
          <a:p>
            <a:pPr marL="0" indent="0" algn="ctr">
              <a:buNone/>
            </a:pPr>
            <a:endParaRPr lang="en-GB" sz="2200" dirty="0"/>
          </a:p>
          <a:p>
            <a:pPr marL="0" indent="0" algn="ctr">
              <a:buNone/>
            </a:pPr>
            <a:r>
              <a:rPr lang="en-GB" sz="2200" i="1" dirty="0"/>
              <a:t>Economic and Philosophical Manuscripts </a:t>
            </a:r>
            <a:r>
              <a:rPr lang="en-GB" sz="2200" dirty="0"/>
              <a:t>(1844)</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2106418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762673"/>
            <a:ext cx="7729728" cy="1188720"/>
          </a:xfrm>
        </p:spPr>
        <p:txBody>
          <a:bodyPr>
            <a:normAutofit/>
          </a:bodyPr>
          <a:lstStyle/>
          <a:p>
            <a:r>
              <a:rPr lang="en-US" dirty="0"/>
              <a:t>YOUNG VS OLD MARX / OLD VS NEW MARX</a:t>
            </a:r>
          </a:p>
        </p:txBody>
      </p:sp>
      <p:sp>
        <p:nvSpPr>
          <p:cNvPr id="6" name="Content Placeholder 5">
            <a:extLst>
              <a:ext uri="{FF2B5EF4-FFF2-40B4-BE49-F238E27FC236}">
                <a16:creationId xmlns:a16="http://schemas.microsoft.com/office/drawing/2014/main" id="{0B0795C7-1BC7-4BB8-82F1-229F32084195}"/>
              </a:ext>
            </a:extLst>
          </p:cNvPr>
          <p:cNvSpPr>
            <a:spLocks noGrp="1"/>
          </p:cNvSpPr>
          <p:nvPr>
            <p:ph idx="1"/>
          </p:nvPr>
        </p:nvSpPr>
        <p:spPr>
          <a:xfrm>
            <a:off x="2231135" y="2710478"/>
            <a:ext cx="3913671" cy="3101983"/>
          </a:xfrm>
        </p:spPr>
        <p:txBody>
          <a:bodyPr>
            <a:normAutofit/>
          </a:bodyPr>
          <a:lstStyle/>
          <a:p>
            <a:r>
              <a:rPr lang="en-GB" sz="2200" dirty="0"/>
              <a:t>Young Hegelian Marx</a:t>
            </a:r>
          </a:p>
          <a:p>
            <a:r>
              <a:rPr lang="en-GB" sz="2200" dirty="0"/>
              <a:t>Economic and Philosophical manuscripts</a:t>
            </a:r>
          </a:p>
          <a:p>
            <a:r>
              <a:rPr lang="en-GB" sz="2200" dirty="0"/>
              <a:t>Alienation</a:t>
            </a:r>
          </a:p>
          <a:p>
            <a:r>
              <a:rPr lang="en-GB" sz="2200" dirty="0"/>
              <a:t>Commodity Fetishism</a:t>
            </a:r>
          </a:p>
          <a:p>
            <a:r>
              <a:rPr lang="en-GB" sz="2200" dirty="0"/>
              <a:t>Hegelian overtones/Dialectics</a:t>
            </a:r>
          </a:p>
          <a:p>
            <a:r>
              <a:rPr lang="en-GB" sz="2200" dirty="0"/>
              <a:t>Idealism</a:t>
            </a:r>
          </a:p>
          <a:p>
            <a:pPr marL="0" indent="0">
              <a:buNone/>
            </a:pPr>
            <a:endParaRPr lang="en-GB" dirty="0"/>
          </a:p>
          <a:p>
            <a:pPr marL="0" indent="0">
              <a:buNone/>
            </a:pPr>
            <a:endParaRPr lang="en-GB" dirty="0"/>
          </a:p>
        </p:txBody>
      </p:sp>
      <p:sp>
        <p:nvSpPr>
          <p:cNvPr id="8" name="Content Placeholder 5">
            <a:extLst>
              <a:ext uri="{FF2B5EF4-FFF2-40B4-BE49-F238E27FC236}">
                <a16:creationId xmlns:a16="http://schemas.microsoft.com/office/drawing/2014/main" id="{3F123FFB-C9FA-4ED7-8795-C99F35EC578C}"/>
              </a:ext>
            </a:extLst>
          </p:cNvPr>
          <p:cNvSpPr txBox="1">
            <a:spLocks/>
          </p:cNvSpPr>
          <p:nvPr/>
        </p:nvSpPr>
        <p:spPr>
          <a:xfrm>
            <a:off x="6626738" y="2710478"/>
            <a:ext cx="4558713" cy="310198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342900" indent="-342900"/>
            <a:r>
              <a:rPr lang="en-GB" sz="2400" dirty="0"/>
              <a:t>Older Political Economy Marx</a:t>
            </a:r>
          </a:p>
          <a:p>
            <a:pPr marL="342900" indent="-342900"/>
            <a:r>
              <a:rPr lang="en-GB" sz="2400" dirty="0"/>
              <a:t>Scientific analysis</a:t>
            </a:r>
          </a:p>
          <a:p>
            <a:pPr marL="342900" indent="-342900"/>
            <a:r>
              <a:rPr lang="en-GB" sz="2400" dirty="0"/>
              <a:t>Systematic explanatory theory of historical development</a:t>
            </a:r>
          </a:p>
          <a:p>
            <a:pPr marL="342900" indent="-342900"/>
            <a:r>
              <a:rPr lang="en-GB" sz="2400" dirty="0"/>
              <a:t>Reductionism</a:t>
            </a:r>
          </a:p>
          <a:p>
            <a:pPr marL="342900" indent="-342900"/>
            <a:r>
              <a:rPr lang="en-GB" sz="2400" dirty="0"/>
              <a:t>Historical materialism/determinism</a:t>
            </a:r>
          </a:p>
          <a:p>
            <a:pPr marL="0" indent="0">
              <a:buFont typeface="Arial" panose="020B0604020202020204" pitchFamily="34" charset="0"/>
              <a:buNone/>
            </a:pPr>
            <a:endParaRPr lang="en-GB" dirty="0"/>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28611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5BCD4F-C3E8-411E-9A6F-C40A5151FED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762673"/>
            <a:ext cx="7729728" cy="1188720"/>
          </a:xfrm>
        </p:spPr>
        <p:txBody>
          <a:bodyPr>
            <a:normAutofit/>
          </a:bodyPr>
          <a:lstStyle/>
          <a:p>
            <a:r>
              <a:rPr lang="en-US" dirty="0"/>
              <a:t>Historical materialism</a:t>
            </a:r>
          </a:p>
        </p:txBody>
      </p:sp>
      <p:sp>
        <p:nvSpPr>
          <p:cNvPr id="6" name="Content Placeholder 5">
            <a:extLst>
              <a:ext uri="{FF2B5EF4-FFF2-40B4-BE49-F238E27FC236}">
                <a16:creationId xmlns:a16="http://schemas.microsoft.com/office/drawing/2014/main" id="{0B0795C7-1BC7-4BB8-82F1-229F32084195}"/>
              </a:ext>
            </a:extLst>
          </p:cNvPr>
          <p:cNvSpPr>
            <a:spLocks noGrp="1"/>
          </p:cNvSpPr>
          <p:nvPr>
            <p:ph idx="1"/>
          </p:nvPr>
        </p:nvSpPr>
        <p:spPr>
          <a:xfrm>
            <a:off x="3926956" y="2909871"/>
            <a:ext cx="4338085" cy="2172492"/>
          </a:xfrm>
          <a:solidFill>
            <a:schemeClr val="bg1"/>
          </a:solidFill>
          <a:ln w="19050">
            <a:solidFill>
              <a:schemeClr val="tx1"/>
            </a:solidFill>
          </a:ln>
        </p:spPr>
        <p:txBody>
          <a:bodyPr>
            <a:normAutofit/>
          </a:bodyPr>
          <a:lstStyle/>
          <a:p>
            <a:pPr marL="0" indent="0" algn="ctr">
              <a:buNone/>
            </a:pPr>
            <a:endParaRPr lang="en-GB" sz="2400" dirty="0"/>
          </a:p>
          <a:p>
            <a:pPr marL="0" indent="0" algn="ctr">
              <a:buNone/>
            </a:pPr>
            <a:r>
              <a:rPr lang="en-GB" sz="2400" dirty="0"/>
              <a:t>The development of human history is the product of material conditions.</a:t>
            </a:r>
            <a:endParaRPr lang="en-GB" dirty="0"/>
          </a:p>
          <a:p>
            <a:pPr marL="0" indent="0">
              <a:buNone/>
            </a:pPr>
            <a:endParaRPr lang="en-GB" dirty="0"/>
          </a:p>
        </p:txBody>
      </p:sp>
    </p:spTree>
    <p:extLst>
      <p:ext uri="{BB962C8B-B14F-4D97-AF65-F5344CB8AC3E}">
        <p14:creationId xmlns:p14="http://schemas.microsoft.com/office/powerpoint/2010/main" val="15232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587981"/>
            <a:ext cx="7729728" cy="1188720"/>
          </a:xfrm>
        </p:spPr>
        <p:txBody>
          <a:bodyPr>
            <a:normAutofit/>
          </a:bodyPr>
          <a:lstStyle/>
          <a:p>
            <a:r>
              <a:rPr lang="en-US" dirty="0"/>
              <a:t>Stages of history</a:t>
            </a:r>
          </a:p>
        </p:txBody>
      </p:sp>
      <p:sp>
        <p:nvSpPr>
          <p:cNvPr id="6" name="Content Placeholder 5">
            <a:extLst>
              <a:ext uri="{FF2B5EF4-FFF2-40B4-BE49-F238E27FC236}">
                <a16:creationId xmlns:a16="http://schemas.microsoft.com/office/drawing/2014/main" id="{0B0795C7-1BC7-4BB8-82F1-229F32084195}"/>
              </a:ext>
            </a:extLst>
          </p:cNvPr>
          <p:cNvSpPr>
            <a:spLocks noGrp="1"/>
          </p:cNvSpPr>
          <p:nvPr>
            <p:ph idx="1"/>
          </p:nvPr>
        </p:nvSpPr>
        <p:spPr>
          <a:xfrm>
            <a:off x="1541722" y="2424223"/>
            <a:ext cx="10324214" cy="4327451"/>
          </a:xfrm>
        </p:spPr>
        <p:txBody>
          <a:bodyPr>
            <a:normAutofit fontScale="55000" lnSpcReduction="20000"/>
          </a:bodyPr>
          <a:lstStyle/>
          <a:p>
            <a:pPr marL="0" indent="0">
              <a:buNone/>
            </a:pPr>
            <a:r>
              <a:rPr lang="en-GB" sz="4400" b="1" dirty="0"/>
              <a:t>Economic Structure			Level of Productivity</a:t>
            </a:r>
          </a:p>
          <a:p>
            <a:pPr marL="0" indent="0">
              <a:buNone/>
            </a:pPr>
            <a:endParaRPr lang="en-GB" sz="4400" dirty="0"/>
          </a:p>
          <a:p>
            <a:pPr marL="0" indent="0">
              <a:buNone/>
            </a:pPr>
            <a:r>
              <a:rPr lang="en-GB" sz="4400" dirty="0"/>
              <a:t>1. Pre-class society				No surplus</a:t>
            </a:r>
          </a:p>
          <a:p>
            <a:endParaRPr lang="en-GB" sz="4400" dirty="0"/>
          </a:p>
          <a:p>
            <a:pPr marL="0" indent="0">
              <a:buNone/>
            </a:pPr>
            <a:r>
              <a:rPr lang="en-GB" sz="4400" dirty="0"/>
              <a:t>2 Pre-</a:t>
            </a:r>
            <a:r>
              <a:rPr lang="en-GB" sz="4400" dirty="0" err="1"/>
              <a:t>capitialist</a:t>
            </a:r>
            <a:r>
              <a:rPr lang="en-GB" sz="4400" dirty="0"/>
              <a:t>/feudal class society		Small surplus</a:t>
            </a:r>
          </a:p>
          <a:p>
            <a:endParaRPr lang="en-GB" sz="4400" dirty="0"/>
          </a:p>
          <a:p>
            <a:pPr marL="0" indent="0">
              <a:buNone/>
            </a:pPr>
            <a:r>
              <a:rPr lang="en-GB" sz="4400" dirty="0"/>
              <a:t>3. Capitalist Society				Moderately high surplus, but less than</a:t>
            </a:r>
          </a:p>
          <a:p>
            <a:pPr marL="0" indent="0">
              <a:buNone/>
            </a:pPr>
            <a:endParaRPr lang="en-GB" sz="4400" dirty="0"/>
          </a:p>
          <a:p>
            <a:pPr marL="0" indent="0">
              <a:buNone/>
            </a:pPr>
            <a:r>
              <a:rPr lang="en-GB" sz="4400" dirty="0"/>
              <a:t>4. Post-class society				Massive surplus/abundance</a:t>
            </a:r>
          </a:p>
          <a:p>
            <a:pPr marL="0" indent="0">
              <a:buNone/>
            </a:pPr>
            <a:r>
              <a:rPr lang="en-GB" sz="4400" dirty="0"/>
              <a:t>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257921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587981"/>
            <a:ext cx="7729728" cy="1188720"/>
          </a:xfrm>
        </p:spPr>
        <p:txBody>
          <a:bodyPr>
            <a:normAutofit/>
          </a:bodyPr>
          <a:lstStyle/>
          <a:p>
            <a:r>
              <a:rPr lang="en-US" dirty="0"/>
              <a:t>PRODUCTIVE FORCES AND PRODCUTIVE RELATIONS</a:t>
            </a:r>
          </a:p>
        </p:txBody>
      </p:sp>
      <p:sp>
        <p:nvSpPr>
          <p:cNvPr id="4" name="Content Placeholder 3">
            <a:extLst>
              <a:ext uri="{FF2B5EF4-FFF2-40B4-BE49-F238E27FC236}">
                <a16:creationId xmlns:a16="http://schemas.microsoft.com/office/drawing/2014/main" id="{7B897DEE-DB67-44B5-8E4B-32C1F71952A9}"/>
              </a:ext>
            </a:extLst>
          </p:cNvPr>
          <p:cNvSpPr>
            <a:spLocks noGrp="1"/>
          </p:cNvSpPr>
          <p:nvPr>
            <p:ph idx="1"/>
          </p:nvPr>
        </p:nvSpPr>
        <p:spPr>
          <a:xfrm>
            <a:off x="2231135" y="2452930"/>
            <a:ext cx="6549655" cy="3817089"/>
          </a:xfrm>
        </p:spPr>
        <p:txBody>
          <a:bodyPr>
            <a:normAutofit/>
          </a:bodyPr>
          <a:lstStyle/>
          <a:p>
            <a:pPr marL="0" indent="0">
              <a:buNone/>
            </a:pPr>
            <a:r>
              <a:rPr lang="en-GB" sz="2200" b="1" dirty="0"/>
              <a:t>Productive Forces </a:t>
            </a:r>
            <a:r>
              <a:rPr lang="en-GB" sz="2200" dirty="0"/>
              <a:t>= labour power + means of production (e.g. machines, premises). </a:t>
            </a:r>
          </a:p>
          <a:p>
            <a:pPr marL="0" indent="0">
              <a:buNone/>
            </a:pPr>
            <a:endParaRPr lang="en-GB" sz="2200" dirty="0"/>
          </a:p>
          <a:p>
            <a:pPr marL="0" indent="0">
              <a:buNone/>
            </a:pPr>
            <a:r>
              <a:rPr lang="en-GB" sz="2200" b="1" dirty="0"/>
              <a:t>Productive Relations </a:t>
            </a:r>
            <a:r>
              <a:rPr lang="en-GB" sz="2200" dirty="0"/>
              <a:t>= structures that control these productive forces (i.e. the economic structure of society).</a:t>
            </a:r>
          </a:p>
          <a:p>
            <a:pPr marL="0" indent="0">
              <a:buNone/>
            </a:pPr>
            <a:endParaRPr lang="en-GB" sz="2200" dirty="0"/>
          </a:p>
          <a:p>
            <a:pPr marL="0" indent="0">
              <a:buNone/>
            </a:pPr>
            <a:r>
              <a:rPr lang="en-GB" sz="2200" dirty="0"/>
              <a:t>Productive force determine relations (primacy thesis)</a:t>
            </a:r>
            <a:endParaRPr lang="en-GB" dirty="0"/>
          </a:p>
          <a:p>
            <a:pPr marL="0" indent="0" algn="ctr">
              <a:buNone/>
            </a:pPr>
            <a:endParaRPr lang="en-GB" dirty="0"/>
          </a:p>
        </p:txBody>
      </p:sp>
    </p:spTree>
    <p:extLst>
      <p:ext uri="{BB962C8B-B14F-4D97-AF65-F5344CB8AC3E}">
        <p14:creationId xmlns:p14="http://schemas.microsoft.com/office/powerpoint/2010/main" val="1118455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343432"/>
            <a:ext cx="7729728" cy="1188720"/>
          </a:xfrm>
        </p:spPr>
        <p:txBody>
          <a:bodyPr>
            <a:normAutofit/>
          </a:bodyPr>
          <a:lstStyle/>
          <a:p>
            <a:r>
              <a:rPr lang="en-US" dirty="0"/>
              <a:t>PRODUCTIVE FORCES IN HISTORY</a:t>
            </a:r>
          </a:p>
        </p:txBody>
      </p:sp>
      <p:sp>
        <p:nvSpPr>
          <p:cNvPr id="4" name="Content Placeholder 3">
            <a:extLst>
              <a:ext uri="{FF2B5EF4-FFF2-40B4-BE49-F238E27FC236}">
                <a16:creationId xmlns:a16="http://schemas.microsoft.com/office/drawing/2014/main" id="{7B897DEE-DB67-44B5-8E4B-32C1F71952A9}"/>
              </a:ext>
            </a:extLst>
          </p:cNvPr>
          <p:cNvSpPr>
            <a:spLocks noGrp="1"/>
          </p:cNvSpPr>
          <p:nvPr>
            <p:ph idx="1"/>
          </p:nvPr>
        </p:nvSpPr>
        <p:spPr>
          <a:xfrm>
            <a:off x="2474762" y="1670480"/>
            <a:ext cx="7242474" cy="3780831"/>
          </a:xfrm>
        </p:spPr>
        <p:txBody>
          <a:bodyPr>
            <a:noAutofit/>
          </a:bodyPr>
          <a:lstStyle/>
          <a:p>
            <a:pPr marL="0" indent="0" algn="ctr">
              <a:buNone/>
            </a:pPr>
            <a:r>
              <a:rPr lang="en-GB" dirty="0"/>
              <a:t>As they develop productive forces will come into conflict with the existing relations of production.</a:t>
            </a:r>
          </a:p>
          <a:p>
            <a:pPr marL="0" indent="0" algn="ctr">
              <a:buNone/>
            </a:pPr>
            <a:endParaRPr lang="en-GB" dirty="0"/>
          </a:p>
          <a:p>
            <a:pPr marL="0" indent="0" algn="ctr">
              <a:buNone/>
            </a:pPr>
            <a:r>
              <a:rPr lang="en-GB" dirty="0"/>
              <a:t>For example…</a:t>
            </a:r>
          </a:p>
          <a:p>
            <a:pPr marL="0" indent="0" algn="ctr">
              <a:buNone/>
            </a:pPr>
            <a:endParaRPr lang="en-GB" dirty="0"/>
          </a:p>
          <a:p>
            <a:pPr algn="ctr"/>
            <a:r>
              <a:rPr lang="en-GB" dirty="0"/>
              <a:t>A feudal society where the lord owns everything. </a:t>
            </a:r>
          </a:p>
          <a:p>
            <a:pPr algn="ctr"/>
            <a:r>
              <a:rPr lang="en-GB" dirty="0"/>
              <a:t>People begin to develop new technologies – for grinding corn, creating cloth etc. </a:t>
            </a:r>
          </a:p>
          <a:p>
            <a:pPr algn="ctr"/>
            <a:r>
              <a:rPr lang="en-GB" dirty="0"/>
              <a:t>But those technologies can’t be exploited within the feudal system of relations.</a:t>
            </a:r>
          </a:p>
          <a:p>
            <a:pPr algn="ctr"/>
            <a:r>
              <a:rPr lang="en-GB" dirty="0"/>
              <a:t>Therefore feudal relations start to fetter the productive forces, leading to tensions, and, ultimately, to revolutions. </a:t>
            </a:r>
          </a:p>
          <a:p>
            <a:pPr algn="ctr"/>
            <a:r>
              <a:rPr lang="en-GB" dirty="0"/>
              <a:t>Revolutions will change the economic structure so that those relations CAN be exploited</a:t>
            </a:r>
            <a:r>
              <a:rPr lang="en-GB" sz="2000" dirty="0"/>
              <a:t>.</a:t>
            </a:r>
          </a:p>
        </p:txBody>
      </p:sp>
    </p:spTree>
    <p:extLst>
      <p:ext uri="{BB962C8B-B14F-4D97-AF65-F5344CB8AC3E}">
        <p14:creationId xmlns:p14="http://schemas.microsoft.com/office/powerpoint/2010/main" val="822289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897DEE-DB67-44B5-8E4B-32C1F71952A9}"/>
              </a:ext>
            </a:extLst>
          </p:cNvPr>
          <p:cNvSpPr>
            <a:spLocks noGrp="1"/>
          </p:cNvSpPr>
          <p:nvPr>
            <p:ph idx="1"/>
          </p:nvPr>
        </p:nvSpPr>
        <p:spPr>
          <a:xfrm>
            <a:off x="2474763" y="2733736"/>
            <a:ext cx="7242474" cy="3780831"/>
          </a:xfrm>
        </p:spPr>
        <p:txBody>
          <a:bodyPr>
            <a:noAutofit/>
          </a:bodyPr>
          <a:lstStyle/>
          <a:p>
            <a:pPr marL="0" indent="0" algn="ctr">
              <a:buNone/>
            </a:pPr>
            <a:r>
              <a:rPr lang="en-GB" sz="2000" dirty="0"/>
              <a:t>‘At a certain stage of development, the material productive forces of society come into conflict with the existing relations of production or – this merely expresses the same thing in legal terms – with the property relations within the framework of which they have operated hitherto. From forms of development of the productive forces these relations turn into their fetters. Then begins an era of social revolution. The changes in the economic foundation lead sooner or later to the transformation of the whole immense superstructure’. </a:t>
            </a:r>
          </a:p>
          <a:p>
            <a:pPr marL="0" indent="0" algn="ctr">
              <a:buNone/>
            </a:pPr>
            <a:endParaRPr lang="en-GB" sz="2000" dirty="0"/>
          </a:p>
          <a:p>
            <a:pPr marL="0" indent="0" algn="ctr">
              <a:buNone/>
            </a:pPr>
            <a:r>
              <a:rPr lang="en-GB" sz="2000" dirty="0"/>
              <a:t>Preface to a </a:t>
            </a:r>
            <a:r>
              <a:rPr lang="en-GB" sz="2000" i="1" dirty="0"/>
              <a:t>Contribution to Political Economy </a:t>
            </a:r>
            <a:r>
              <a:rPr lang="en-GB" sz="2000" dirty="0"/>
              <a:t>(1859)</a:t>
            </a:r>
          </a:p>
          <a:p>
            <a:pPr marL="0" indent="0" algn="ctr">
              <a:buNone/>
            </a:pPr>
            <a:endParaRPr lang="en-GB" sz="2000" dirty="0"/>
          </a:p>
        </p:txBody>
      </p:sp>
      <p:sp>
        <p:nvSpPr>
          <p:cNvPr id="5" name="Title 4">
            <a:extLst>
              <a:ext uri="{FF2B5EF4-FFF2-40B4-BE49-F238E27FC236}">
                <a16:creationId xmlns:a16="http://schemas.microsoft.com/office/drawing/2014/main" id="{88138E89-6BEF-48A9-AC60-554EF773307C}"/>
              </a:ext>
            </a:extLst>
          </p:cNvPr>
          <p:cNvSpPr>
            <a:spLocks noGrp="1"/>
          </p:cNvSpPr>
          <p:nvPr>
            <p:ph type="title"/>
          </p:nvPr>
        </p:nvSpPr>
        <p:spPr/>
        <p:txBody>
          <a:bodyPr/>
          <a:lstStyle/>
          <a:p>
            <a:r>
              <a:rPr lang="en-GB" dirty="0"/>
              <a:t>PRODUCTIVE FORCES IN THE PREFACE </a:t>
            </a:r>
          </a:p>
        </p:txBody>
      </p:sp>
    </p:spTree>
    <p:extLst>
      <p:ext uri="{BB962C8B-B14F-4D97-AF65-F5344CB8AC3E}">
        <p14:creationId xmlns:p14="http://schemas.microsoft.com/office/powerpoint/2010/main" val="2049424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897DEE-DB67-44B5-8E4B-32C1F71952A9}"/>
              </a:ext>
            </a:extLst>
          </p:cNvPr>
          <p:cNvSpPr>
            <a:spLocks noGrp="1"/>
          </p:cNvSpPr>
          <p:nvPr>
            <p:ph idx="1"/>
          </p:nvPr>
        </p:nvSpPr>
        <p:spPr>
          <a:xfrm>
            <a:off x="2474763" y="2733736"/>
            <a:ext cx="7242474" cy="3780831"/>
          </a:xfrm>
        </p:spPr>
        <p:txBody>
          <a:bodyPr>
            <a:noAutofit/>
          </a:bodyPr>
          <a:lstStyle/>
          <a:p>
            <a:r>
              <a:rPr lang="en-GB" sz="2000" dirty="0"/>
              <a:t>Intentional (too voluntarist)</a:t>
            </a:r>
          </a:p>
          <a:p>
            <a:endParaRPr lang="en-GB" sz="2000" dirty="0"/>
          </a:p>
          <a:p>
            <a:r>
              <a:rPr lang="en-GB" sz="2000" dirty="0"/>
              <a:t>Causal (too reductionist)</a:t>
            </a:r>
          </a:p>
          <a:p>
            <a:endParaRPr lang="en-GB" sz="2000" dirty="0"/>
          </a:p>
          <a:p>
            <a:r>
              <a:rPr lang="en-GB" sz="2000" dirty="0"/>
              <a:t>Functional (G. A. Cohen’s answer)</a:t>
            </a:r>
          </a:p>
        </p:txBody>
      </p:sp>
      <p:sp>
        <p:nvSpPr>
          <p:cNvPr id="5" name="Title 4">
            <a:extLst>
              <a:ext uri="{FF2B5EF4-FFF2-40B4-BE49-F238E27FC236}">
                <a16:creationId xmlns:a16="http://schemas.microsoft.com/office/drawing/2014/main" id="{88138E89-6BEF-48A9-AC60-554EF773307C}"/>
              </a:ext>
            </a:extLst>
          </p:cNvPr>
          <p:cNvSpPr>
            <a:spLocks noGrp="1"/>
          </p:cNvSpPr>
          <p:nvPr>
            <p:ph type="title"/>
          </p:nvPr>
        </p:nvSpPr>
        <p:spPr/>
        <p:txBody>
          <a:bodyPr/>
          <a:lstStyle/>
          <a:p>
            <a:r>
              <a:rPr lang="en-GB" dirty="0"/>
              <a:t>3 TYPES OF EXPLANATION </a:t>
            </a:r>
          </a:p>
        </p:txBody>
      </p:sp>
    </p:spTree>
    <p:extLst>
      <p:ext uri="{BB962C8B-B14F-4D97-AF65-F5344CB8AC3E}">
        <p14:creationId xmlns:p14="http://schemas.microsoft.com/office/powerpoint/2010/main" val="2781889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897DEE-DB67-44B5-8E4B-32C1F71952A9}"/>
              </a:ext>
            </a:extLst>
          </p:cNvPr>
          <p:cNvSpPr>
            <a:spLocks noGrp="1"/>
          </p:cNvSpPr>
          <p:nvPr>
            <p:ph idx="1"/>
          </p:nvPr>
        </p:nvSpPr>
        <p:spPr>
          <a:xfrm>
            <a:off x="902066" y="2733736"/>
            <a:ext cx="7242474" cy="3780831"/>
          </a:xfrm>
        </p:spPr>
        <p:txBody>
          <a:bodyPr>
            <a:noAutofit/>
          </a:bodyPr>
          <a:lstStyle/>
          <a:p>
            <a:r>
              <a:rPr lang="en-GB" sz="2000" dirty="0"/>
              <a:t>Functional explanation - explanation in which the existence of an entity or process is explained by its effect. </a:t>
            </a:r>
          </a:p>
          <a:p>
            <a:endParaRPr lang="en-GB" sz="2000" dirty="0"/>
          </a:p>
          <a:p>
            <a:r>
              <a:rPr lang="en-GB" sz="2000" dirty="0"/>
              <a:t>E.g. Why does the Giraffe have a long neck? Because having a long neck is optimal for survival (X occurs, because if X were to occur it would bring about Z).</a:t>
            </a:r>
          </a:p>
          <a:p>
            <a:endParaRPr lang="en-GB" sz="2000" dirty="0"/>
          </a:p>
          <a:p>
            <a:r>
              <a:rPr lang="en-GB" sz="2000" dirty="0"/>
              <a:t>You get the kinds of changes you need in the productive relations</a:t>
            </a:r>
            <a:r>
              <a:rPr lang="en-GB" sz="2000" i="1" dirty="0"/>
              <a:t> because</a:t>
            </a:r>
            <a:r>
              <a:rPr lang="en-GB" sz="2000" dirty="0"/>
              <a:t> of their value in supporting the productive forces. </a:t>
            </a:r>
          </a:p>
          <a:p>
            <a:endParaRPr lang="en-GB" dirty="0"/>
          </a:p>
          <a:p>
            <a:endParaRPr lang="en-GB" sz="2000" dirty="0"/>
          </a:p>
        </p:txBody>
      </p:sp>
      <p:sp>
        <p:nvSpPr>
          <p:cNvPr id="5" name="Title 4">
            <a:extLst>
              <a:ext uri="{FF2B5EF4-FFF2-40B4-BE49-F238E27FC236}">
                <a16:creationId xmlns:a16="http://schemas.microsoft.com/office/drawing/2014/main" id="{88138E89-6BEF-48A9-AC60-554EF773307C}"/>
              </a:ext>
            </a:extLst>
          </p:cNvPr>
          <p:cNvSpPr>
            <a:spLocks noGrp="1"/>
          </p:cNvSpPr>
          <p:nvPr>
            <p:ph type="title"/>
          </p:nvPr>
        </p:nvSpPr>
        <p:spPr/>
        <p:txBody>
          <a:bodyPr/>
          <a:lstStyle/>
          <a:p>
            <a:r>
              <a:rPr lang="en-GB" i="1" dirty="0"/>
              <a:t>Karl </a:t>
            </a:r>
            <a:r>
              <a:rPr lang="en-GB" i="1" dirty="0" err="1"/>
              <a:t>marx’s</a:t>
            </a:r>
            <a:r>
              <a:rPr lang="en-GB" i="1" dirty="0"/>
              <a:t> theory of history: a defence </a:t>
            </a:r>
            <a:r>
              <a:rPr lang="en-GB" dirty="0"/>
              <a:t>(1978)</a:t>
            </a:r>
            <a:endParaRPr lang="en-GB" i="1" dirty="0"/>
          </a:p>
        </p:txBody>
      </p:sp>
      <p:pic>
        <p:nvPicPr>
          <p:cNvPr id="2" name="Picture 1">
            <a:extLst>
              <a:ext uri="{FF2B5EF4-FFF2-40B4-BE49-F238E27FC236}">
                <a16:creationId xmlns:a16="http://schemas.microsoft.com/office/drawing/2014/main" id="{46157B4A-BA57-4BF2-8985-ABEC91B8095F}"/>
              </a:ext>
            </a:extLst>
          </p:cNvPr>
          <p:cNvPicPr>
            <a:picLocks noChangeAspect="1"/>
          </p:cNvPicPr>
          <p:nvPr/>
        </p:nvPicPr>
        <p:blipFill>
          <a:blip r:embed="rId2"/>
          <a:stretch>
            <a:fillRect/>
          </a:stretch>
        </p:blipFill>
        <p:spPr>
          <a:xfrm>
            <a:off x="8422599" y="3530009"/>
            <a:ext cx="3769401" cy="3240120"/>
          </a:xfrm>
          <a:prstGeom prst="rect">
            <a:avLst/>
          </a:prstGeom>
          <a:ln>
            <a:noFill/>
          </a:ln>
          <a:effectLst>
            <a:softEdge rad="112500"/>
          </a:effectLst>
        </p:spPr>
      </p:pic>
    </p:spTree>
    <p:extLst>
      <p:ext uri="{BB962C8B-B14F-4D97-AF65-F5344CB8AC3E}">
        <p14:creationId xmlns:p14="http://schemas.microsoft.com/office/powerpoint/2010/main" val="2881596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B897DEE-DB67-44B5-8E4B-32C1F71952A9}"/>
              </a:ext>
            </a:extLst>
          </p:cNvPr>
          <p:cNvSpPr>
            <a:spLocks noGrp="1"/>
          </p:cNvSpPr>
          <p:nvPr>
            <p:ph idx="1"/>
          </p:nvPr>
        </p:nvSpPr>
        <p:spPr>
          <a:xfrm>
            <a:off x="902066" y="2733736"/>
            <a:ext cx="7242474" cy="3780831"/>
          </a:xfrm>
        </p:spPr>
        <p:txBody>
          <a:bodyPr>
            <a:noAutofit/>
          </a:bodyPr>
          <a:lstStyle/>
          <a:p>
            <a:endParaRPr lang="en-GB" dirty="0"/>
          </a:p>
          <a:p>
            <a:endParaRPr lang="en-GB" sz="2000" dirty="0"/>
          </a:p>
        </p:txBody>
      </p:sp>
      <p:sp>
        <p:nvSpPr>
          <p:cNvPr id="5" name="Title 4">
            <a:extLst>
              <a:ext uri="{FF2B5EF4-FFF2-40B4-BE49-F238E27FC236}">
                <a16:creationId xmlns:a16="http://schemas.microsoft.com/office/drawing/2014/main" id="{88138E89-6BEF-48A9-AC60-554EF773307C}"/>
              </a:ext>
            </a:extLst>
          </p:cNvPr>
          <p:cNvSpPr>
            <a:spLocks noGrp="1"/>
          </p:cNvSpPr>
          <p:nvPr>
            <p:ph type="title"/>
          </p:nvPr>
        </p:nvSpPr>
        <p:spPr/>
        <p:txBody>
          <a:bodyPr/>
          <a:lstStyle/>
          <a:p>
            <a:r>
              <a:rPr lang="en-GB" dirty="0"/>
              <a:t>bibliography</a:t>
            </a:r>
          </a:p>
        </p:txBody>
      </p:sp>
      <p:sp>
        <p:nvSpPr>
          <p:cNvPr id="3" name="TextBox 2">
            <a:extLst>
              <a:ext uri="{FF2B5EF4-FFF2-40B4-BE49-F238E27FC236}">
                <a16:creationId xmlns:a16="http://schemas.microsoft.com/office/drawing/2014/main" id="{E65FF600-F8A0-4541-8828-D61C9E1DEA8C}"/>
              </a:ext>
            </a:extLst>
          </p:cNvPr>
          <p:cNvSpPr txBox="1"/>
          <p:nvPr/>
        </p:nvSpPr>
        <p:spPr>
          <a:xfrm>
            <a:off x="2231136" y="2733736"/>
            <a:ext cx="7729728" cy="3139321"/>
          </a:xfrm>
          <a:prstGeom prst="rect">
            <a:avLst/>
          </a:prstGeom>
          <a:noFill/>
        </p:spPr>
        <p:txBody>
          <a:bodyPr wrap="square" rtlCol="0">
            <a:spAutoFit/>
          </a:bodyPr>
          <a:lstStyle/>
          <a:p>
            <a:pPr marL="285750" indent="-285750">
              <a:buClr>
                <a:schemeClr val="accent2"/>
              </a:buClr>
              <a:buFont typeface="Arial" panose="020B0604020202020204" pitchFamily="34" charset="0"/>
              <a:buChar char="•"/>
            </a:pPr>
            <a:r>
              <a:rPr lang="en-GB" sz="2200" dirty="0">
                <a:solidFill>
                  <a:schemeClr val="tx1">
                    <a:lumMod val="85000"/>
                    <a:lumOff val="15000"/>
                  </a:schemeClr>
                </a:solidFill>
              </a:rPr>
              <a:t>G.  A. Cohen, </a:t>
            </a:r>
            <a:r>
              <a:rPr lang="en-GB" sz="2200" i="1" dirty="0">
                <a:solidFill>
                  <a:schemeClr val="tx1">
                    <a:lumMod val="85000"/>
                    <a:lumOff val="15000"/>
                  </a:schemeClr>
                </a:solidFill>
              </a:rPr>
              <a:t>Karl Marx’s Theory of History:  A Defence</a:t>
            </a:r>
            <a:r>
              <a:rPr lang="en-GB" sz="2200" dirty="0">
                <a:solidFill>
                  <a:schemeClr val="tx1">
                    <a:lumMod val="85000"/>
                    <a:lumOff val="15000"/>
                  </a:schemeClr>
                </a:solidFill>
              </a:rPr>
              <a:t> (1978)</a:t>
            </a:r>
          </a:p>
          <a:p>
            <a:pPr marL="285750" indent="-285750">
              <a:buClr>
                <a:schemeClr val="accent2"/>
              </a:buClr>
              <a:buFont typeface="Arial" panose="020B0604020202020204" pitchFamily="34" charset="0"/>
              <a:buChar char="•"/>
            </a:pPr>
            <a:endParaRPr lang="en-GB" sz="2200" dirty="0">
              <a:solidFill>
                <a:schemeClr val="tx1">
                  <a:lumMod val="85000"/>
                  <a:lumOff val="15000"/>
                </a:schemeClr>
              </a:solidFill>
            </a:endParaRPr>
          </a:p>
          <a:p>
            <a:pPr marL="285750" indent="-285750">
              <a:buClr>
                <a:schemeClr val="accent2"/>
              </a:buClr>
              <a:buFont typeface="Arial" panose="020B0604020202020204" pitchFamily="34" charset="0"/>
              <a:buChar char="•"/>
            </a:pPr>
            <a:r>
              <a:rPr lang="en-GB" sz="2200" dirty="0">
                <a:solidFill>
                  <a:schemeClr val="tx1">
                    <a:lumMod val="85000"/>
                    <a:lumOff val="15000"/>
                  </a:schemeClr>
                </a:solidFill>
              </a:rPr>
              <a:t>Istvan </a:t>
            </a:r>
            <a:r>
              <a:rPr lang="en-GB" sz="2200" dirty="0" err="1">
                <a:solidFill>
                  <a:schemeClr val="tx1">
                    <a:lumMod val="85000"/>
                    <a:lumOff val="15000"/>
                  </a:schemeClr>
                </a:solidFill>
              </a:rPr>
              <a:t>Meszaros</a:t>
            </a:r>
            <a:r>
              <a:rPr lang="en-GB" sz="2200" dirty="0">
                <a:solidFill>
                  <a:schemeClr val="tx1">
                    <a:lumMod val="85000"/>
                    <a:lumOff val="15000"/>
                  </a:schemeClr>
                </a:solidFill>
              </a:rPr>
              <a:t>, </a:t>
            </a:r>
            <a:r>
              <a:rPr lang="en-GB" sz="2200" i="1" dirty="0">
                <a:solidFill>
                  <a:schemeClr val="tx1">
                    <a:lumMod val="85000"/>
                    <a:lumOff val="15000"/>
                  </a:schemeClr>
                </a:solidFill>
              </a:rPr>
              <a:t>Marx’s Theory of Alienation </a:t>
            </a:r>
            <a:r>
              <a:rPr lang="en-GB" sz="2200" dirty="0">
                <a:solidFill>
                  <a:schemeClr val="tx1">
                    <a:lumMod val="85000"/>
                    <a:lumOff val="15000"/>
                  </a:schemeClr>
                </a:solidFill>
              </a:rPr>
              <a:t>(1980)</a:t>
            </a:r>
          </a:p>
          <a:p>
            <a:pPr marL="285750" indent="-285750">
              <a:buClr>
                <a:schemeClr val="accent2"/>
              </a:buClr>
              <a:buFont typeface="Arial" panose="020B0604020202020204" pitchFamily="34" charset="0"/>
              <a:buChar char="•"/>
            </a:pPr>
            <a:endParaRPr lang="en-GB" sz="2200" dirty="0">
              <a:solidFill>
                <a:schemeClr val="tx1">
                  <a:lumMod val="85000"/>
                  <a:lumOff val="15000"/>
                </a:schemeClr>
              </a:solidFill>
            </a:endParaRPr>
          </a:p>
          <a:p>
            <a:pPr marL="285750" indent="-285750">
              <a:buClr>
                <a:schemeClr val="accent2"/>
              </a:buClr>
              <a:buFont typeface="Arial" panose="020B0604020202020204" pitchFamily="34" charset="0"/>
              <a:buChar char="•"/>
            </a:pPr>
            <a:r>
              <a:rPr lang="en-GB" sz="2200" dirty="0">
                <a:solidFill>
                  <a:schemeClr val="tx1">
                    <a:lumMod val="85000"/>
                    <a:lumOff val="15000"/>
                  </a:schemeClr>
                </a:solidFill>
              </a:rPr>
              <a:t>Jon </a:t>
            </a:r>
            <a:r>
              <a:rPr lang="en-GB" sz="2200" dirty="0" err="1">
                <a:solidFill>
                  <a:schemeClr val="tx1">
                    <a:lumMod val="85000"/>
                    <a:lumOff val="15000"/>
                  </a:schemeClr>
                </a:solidFill>
              </a:rPr>
              <a:t>Elster</a:t>
            </a:r>
            <a:r>
              <a:rPr lang="en-GB" sz="2200" dirty="0">
                <a:solidFill>
                  <a:schemeClr val="tx1">
                    <a:lumMod val="85000"/>
                    <a:lumOff val="15000"/>
                  </a:schemeClr>
                </a:solidFill>
              </a:rPr>
              <a:t>, </a:t>
            </a:r>
            <a:r>
              <a:rPr lang="en-GB" sz="2200" i="1" dirty="0">
                <a:solidFill>
                  <a:schemeClr val="tx1">
                    <a:lumMod val="85000"/>
                    <a:lumOff val="15000"/>
                  </a:schemeClr>
                </a:solidFill>
              </a:rPr>
              <a:t>Making Sense of Marx </a:t>
            </a:r>
            <a:r>
              <a:rPr lang="en-GB" sz="2200" dirty="0">
                <a:solidFill>
                  <a:schemeClr val="tx1">
                    <a:lumMod val="85000"/>
                    <a:lumOff val="15000"/>
                  </a:schemeClr>
                </a:solidFill>
              </a:rPr>
              <a:t>(1985)</a:t>
            </a:r>
          </a:p>
          <a:p>
            <a:pPr marL="285750" indent="-285750">
              <a:buClr>
                <a:schemeClr val="accent2"/>
              </a:buClr>
              <a:buFont typeface="Arial" panose="020B0604020202020204" pitchFamily="34" charset="0"/>
              <a:buChar char="•"/>
            </a:pPr>
            <a:endParaRPr lang="en-GB" sz="2200" dirty="0">
              <a:solidFill>
                <a:schemeClr val="tx1">
                  <a:lumMod val="85000"/>
                  <a:lumOff val="15000"/>
                </a:schemeClr>
              </a:solidFill>
            </a:endParaRPr>
          </a:p>
          <a:p>
            <a:pPr marL="285750" indent="-285750">
              <a:buClr>
                <a:schemeClr val="accent2"/>
              </a:buClr>
              <a:buFont typeface="Arial" panose="020B0604020202020204" pitchFamily="34" charset="0"/>
              <a:buChar char="•"/>
            </a:pPr>
            <a:r>
              <a:rPr lang="en-GB" sz="2200" dirty="0">
                <a:solidFill>
                  <a:schemeClr val="tx1">
                    <a:lumMod val="85000"/>
                    <a:lumOff val="15000"/>
                  </a:schemeClr>
                </a:solidFill>
              </a:rPr>
              <a:t>David Leopold, </a:t>
            </a:r>
            <a:r>
              <a:rPr lang="en-GB" sz="2200" i="1" dirty="0">
                <a:solidFill>
                  <a:schemeClr val="tx1">
                    <a:lumMod val="85000"/>
                    <a:lumOff val="15000"/>
                  </a:schemeClr>
                </a:solidFill>
              </a:rPr>
              <a:t>The Young Karl Marx </a:t>
            </a:r>
            <a:r>
              <a:rPr lang="en-GB" sz="2200" dirty="0">
                <a:solidFill>
                  <a:schemeClr val="tx1">
                    <a:lumMod val="85000"/>
                    <a:lumOff val="15000"/>
                  </a:schemeClr>
                </a:solidFill>
              </a:rPr>
              <a:t>(2007)</a:t>
            </a:r>
          </a:p>
          <a:p>
            <a:pPr marL="285750" indent="-285750">
              <a:buClr>
                <a:schemeClr val="accent2"/>
              </a:buClr>
              <a:buFont typeface="Arial" panose="020B0604020202020204" pitchFamily="34" charset="0"/>
              <a:buChar char="•"/>
            </a:pPr>
            <a:endParaRPr lang="en-GB" sz="2200" dirty="0">
              <a:solidFill>
                <a:schemeClr val="tx1">
                  <a:lumMod val="85000"/>
                  <a:lumOff val="15000"/>
                </a:schemeClr>
              </a:solidFill>
            </a:endParaRPr>
          </a:p>
          <a:p>
            <a:pPr marL="285750" indent="-285750">
              <a:buClr>
                <a:schemeClr val="accent2"/>
              </a:buClr>
              <a:buFont typeface="Arial" panose="020B0604020202020204" pitchFamily="34" charset="0"/>
              <a:buChar char="•"/>
            </a:pPr>
            <a:r>
              <a:rPr lang="en-GB" sz="2200" dirty="0">
                <a:solidFill>
                  <a:schemeClr val="tx1">
                    <a:lumMod val="85000"/>
                    <a:lumOff val="15000"/>
                  </a:schemeClr>
                </a:solidFill>
              </a:rPr>
              <a:t>David McLellan, </a:t>
            </a:r>
            <a:r>
              <a:rPr lang="en-GB" sz="2200" i="1" dirty="0">
                <a:solidFill>
                  <a:schemeClr val="tx1">
                    <a:lumMod val="85000"/>
                    <a:lumOff val="15000"/>
                  </a:schemeClr>
                </a:solidFill>
              </a:rPr>
              <a:t>Karl Marx: Selected Writings </a:t>
            </a:r>
            <a:r>
              <a:rPr lang="en-GB" sz="2200" dirty="0">
                <a:solidFill>
                  <a:schemeClr val="tx1">
                    <a:lumMod val="85000"/>
                    <a:lumOff val="15000"/>
                  </a:schemeClr>
                </a:solidFill>
              </a:rPr>
              <a:t>(1977)</a:t>
            </a:r>
          </a:p>
        </p:txBody>
      </p:sp>
    </p:spTree>
    <p:extLst>
      <p:ext uri="{BB962C8B-B14F-4D97-AF65-F5344CB8AC3E}">
        <p14:creationId xmlns:p14="http://schemas.microsoft.com/office/powerpoint/2010/main" val="1885140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p:txBody>
          <a:bodyPr/>
          <a:lstStyle/>
          <a:p>
            <a:r>
              <a:rPr lang="en-US" dirty="0"/>
              <a:t>Revolution in </a:t>
            </a:r>
            <a:r>
              <a:rPr lang="en-US" dirty="0" err="1"/>
              <a:t>marx</a:t>
            </a:r>
            <a:r>
              <a:rPr lang="en-US" dirty="0"/>
              <a:t>: 3 contenders</a:t>
            </a:r>
          </a:p>
        </p:txBody>
      </p:sp>
      <p:sp>
        <p:nvSpPr>
          <p:cNvPr id="3" name="Content Placeholder 2">
            <a:extLst>
              <a:ext uri="{FF2B5EF4-FFF2-40B4-BE49-F238E27FC236}">
                <a16:creationId xmlns:a16="http://schemas.microsoft.com/office/drawing/2014/main" id="{49DE38E8-CA6E-534F-AF43-4130C129FA4D}"/>
              </a:ext>
            </a:extLst>
          </p:cNvPr>
          <p:cNvSpPr>
            <a:spLocks noGrp="1"/>
          </p:cNvSpPr>
          <p:nvPr>
            <p:ph idx="1"/>
          </p:nvPr>
        </p:nvSpPr>
        <p:spPr>
          <a:xfrm>
            <a:off x="2231136" y="2791325"/>
            <a:ext cx="7729728" cy="3101983"/>
          </a:xfrm>
        </p:spPr>
        <p:txBody>
          <a:bodyPr>
            <a:noAutofit/>
          </a:bodyPr>
          <a:lstStyle/>
          <a:p>
            <a:pPr>
              <a:buFont typeface="Wingdings" pitchFamily="2" charset="2"/>
              <a:buChar char="v"/>
            </a:pPr>
            <a:r>
              <a:rPr lang="en-US" sz="2200" dirty="0"/>
              <a:t> </a:t>
            </a:r>
            <a:r>
              <a:rPr lang="en-US" sz="2200" b="1" dirty="0"/>
              <a:t>The ‘Universal Class’ </a:t>
            </a:r>
            <a:r>
              <a:rPr lang="en-US" sz="2200" dirty="0"/>
              <a:t>(Marx and Hegel)</a:t>
            </a:r>
          </a:p>
          <a:p>
            <a:pPr>
              <a:buFont typeface="Wingdings" pitchFamily="2" charset="2"/>
              <a:buChar char="v"/>
            </a:pPr>
            <a:endParaRPr lang="en-US" sz="2200" dirty="0"/>
          </a:p>
          <a:p>
            <a:pPr>
              <a:buFont typeface="Wingdings" pitchFamily="2" charset="2"/>
              <a:buChar char="v"/>
            </a:pPr>
            <a:r>
              <a:rPr lang="en-US" sz="2200" dirty="0"/>
              <a:t> </a:t>
            </a:r>
            <a:r>
              <a:rPr lang="en-US" sz="2200" b="1" dirty="0"/>
              <a:t>Alienation (</a:t>
            </a:r>
            <a:r>
              <a:rPr lang="en-US" sz="2200" dirty="0"/>
              <a:t>Marx in the Manuscripts)</a:t>
            </a:r>
          </a:p>
          <a:p>
            <a:pPr>
              <a:buFont typeface="Wingdings" pitchFamily="2" charset="2"/>
              <a:buChar char="v"/>
            </a:pPr>
            <a:endParaRPr lang="en-US" sz="2200" dirty="0"/>
          </a:p>
          <a:p>
            <a:pPr>
              <a:buFont typeface="Wingdings" pitchFamily="2" charset="2"/>
              <a:buChar char="v"/>
            </a:pPr>
            <a:r>
              <a:rPr lang="en-US" sz="2200" dirty="0"/>
              <a:t> </a:t>
            </a:r>
            <a:r>
              <a:rPr lang="en-US" sz="2200" b="1" dirty="0"/>
              <a:t>Historical Materialism </a:t>
            </a:r>
            <a:r>
              <a:rPr lang="en-US" sz="2200" dirty="0"/>
              <a:t>(The Preface)</a:t>
            </a:r>
          </a:p>
        </p:txBody>
      </p:sp>
      <p:pic>
        <p:nvPicPr>
          <p:cNvPr id="4" name="Picture 3">
            <a:extLst>
              <a:ext uri="{FF2B5EF4-FFF2-40B4-BE49-F238E27FC236}">
                <a16:creationId xmlns:a16="http://schemas.microsoft.com/office/drawing/2014/main" id="{30E74AA5-8E35-496E-A417-0FF29609F467}"/>
              </a:ext>
            </a:extLst>
          </p:cNvPr>
          <p:cNvPicPr>
            <a:picLocks noChangeAspect="1"/>
          </p:cNvPicPr>
          <p:nvPr/>
        </p:nvPicPr>
        <p:blipFill>
          <a:blip r:embed="rId2"/>
          <a:stretch>
            <a:fillRect/>
          </a:stretch>
        </p:blipFill>
        <p:spPr>
          <a:xfrm>
            <a:off x="8734000" y="3428999"/>
            <a:ext cx="3259525" cy="3255903"/>
          </a:xfrm>
          <a:prstGeom prst="rect">
            <a:avLst/>
          </a:prstGeom>
          <a:ln w="19050">
            <a:solidFill>
              <a:schemeClr val="tx1"/>
            </a:solidFill>
          </a:ln>
        </p:spPr>
      </p:pic>
    </p:spTree>
    <p:extLst>
      <p:ext uri="{BB962C8B-B14F-4D97-AF65-F5344CB8AC3E}">
        <p14:creationId xmlns:p14="http://schemas.microsoft.com/office/powerpoint/2010/main" val="3308233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p:txBody>
          <a:bodyPr/>
          <a:lstStyle/>
          <a:p>
            <a:r>
              <a:rPr lang="en-US" dirty="0"/>
              <a:t>THE YOUNG HEGELIANS</a:t>
            </a:r>
          </a:p>
        </p:txBody>
      </p:sp>
      <p:sp>
        <p:nvSpPr>
          <p:cNvPr id="5" name="Content Placeholder 4">
            <a:extLst>
              <a:ext uri="{FF2B5EF4-FFF2-40B4-BE49-F238E27FC236}">
                <a16:creationId xmlns:a16="http://schemas.microsoft.com/office/drawing/2014/main" id="{D445EA51-177C-425C-B38A-EB7A4212C5DB}"/>
              </a:ext>
            </a:extLst>
          </p:cNvPr>
          <p:cNvSpPr>
            <a:spLocks noGrp="1"/>
          </p:cNvSpPr>
          <p:nvPr>
            <p:ph idx="1"/>
          </p:nvPr>
        </p:nvSpPr>
        <p:spPr/>
        <p:txBody>
          <a:bodyPr>
            <a:normAutofit lnSpcReduction="10000"/>
          </a:bodyPr>
          <a:lstStyle/>
          <a:p>
            <a:r>
              <a:rPr lang="en-GB" sz="2000" dirty="0"/>
              <a:t>Group of German intellectuals in 1830s and 1840s (e.g. Feuerbach, Schmidt, Bauer, Strauss).</a:t>
            </a:r>
          </a:p>
          <a:p>
            <a:endParaRPr lang="en-GB" sz="2000" dirty="0"/>
          </a:p>
          <a:p>
            <a:r>
              <a:rPr lang="en-GB" sz="2000" dirty="0"/>
              <a:t>Drew on Hegel’s ides that the purpose and promise of history was the total negation of everything conducive to restricting freedom and reason. </a:t>
            </a:r>
          </a:p>
          <a:p>
            <a:endParaRPr lang="en-GB" sz="2000" dirty="0"/>
          </a:p>
          <a:p>
            <a:r>
              <a:rPr lang="en-GB" sz="2000" dirty="0"/>
              <a:t>But unlike Hegel mounted radical critiques on religion and the Prussian political system.</a:t>
            </a:r>
          </a:p>
        </p:txBody>
      </p:sp>
    </p:spTree>
    <p:extLst>
      <p:ext uri="{BB962C8B-B14F-4D97-AF65-F5344CB8AC3E}">
        <p14:creationId xmlns:p14="http://schemas.microsoft.com/office/powerpoint/2010/main" val="531939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368418"/>
            <a:ext cx="7729728" cy="1188720"/>
          </a:xfrm>
        </p:spPr>
        <p:txBody>
          <a:bodyPr/>
          <a:lstStyle/>
          <a:p>
            <a:r>
              <a:rPr lang="en-US" dirty="0"/>
              <a:t>MARX </a:t>
            </a:r>
            <a:r>
              <a:rPr lang="en-US"/>
              <a:t>AND the BREAK </a:t>
            </a:r>
            <a:r>
              <a:rPr lang="en-US" dirty="0"/>
              <a:t>FROM THE YOUNG HEGELIANS</a:t>
            </a:r>
          </a:p>
        </p:txBody>
      </p:sp>
      <p:pic>
        <p:nvPicPr>
          <p:cNvPr id="3" name="Picture 2">
            <a:extLst>
              <a:ext uri="{FF2B5EF4-FFF2-40B4-BE49-F238E27FC236}">
                <a16:creationId xmlns:a16="http://schemas.microsoft.com/office/drawing/2014/main" id="{C20D0396-E080-4836-BBE5-395C79C380AE}"/>
              </a:ext>
            </a:extLst>
          </p:cNvPr>
          <p:cNvPicPr>
            <a:picLocks noChangeAspect="1"/>
          </p:cNvPicPr>
          <p:nvPr/>
        </p:nvPicPr>
        <p:blipFill rotWithShape="1">
          <a:blip r:embed="rId2"/>
          <a:srcRect l="7946" t="3367" r="15354" b="12820"/>
          <a:stretch/>
        </p:blipFill>
        <p:spPr>
          <a:xfrm>
            <a:off x="542259" y="2987749"/>
            <a:ext cx="2018415" cy="2870791"/>
          </a:xfrm>
          <a:prstGeom prst="rect">
            <a:avLst/>
          </a:prstGeom>
          <a:ln>
            <a:noFill/>
          </a:ln>
          <a:effectLst>
            <a:softEdge rad="112500"/>
          </a:effectLst>
        </p:spPr>
      </p:pic>
      <p:pic>
        <p:nvPicPr>
          <p:cNvPr id="2050" name="Picture 2" descr="Image result for marx">
            <a:extLst>
              <a:ext uri="{FF2B5EF4-FFF2-40B4-BE49-F238E27FC236}">
                <a16:creationId xmlns:a16="http://schemas.microsoft.com/office/drawing/2014/main" id="{CBE10F34-63B9-4FD7-AF30-9ACE18D1CCC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922"/>
          <a:stretch/>
        </p:blipFill>
        <p:spPr bwMode="auto">
          <a:xfrm>
            <a:off x="8739963" y="4436434"/>
            <a:ext cx="3185117" cy="228102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Thought Bubble: Cloud 3">
            <a:extLst>
              <a:ext uri="{FF2B5EF4-FFF2-40B4-BE49-F238E27FC236}">
                <a16:creationId xmlns:a16="http://schemas.microsoft.com/office/drawing/2014/main" id="{D265637A-E62B-4EDD-8A10-99402D479142}"/>
              </a:ext>
            </a:extLst>
          </p:cNvPr>
          <p:cNvSpPr/>
          <p:nvPr/>
        </p:nvSpPr>
        <p:spPr>
          <a:xfrm>
            <a:off x="2964711" y="1605516"/>
            <a:ext cx="6262577" cy="2751175"/>
          </a:xfrm>
          <a:prstGeom prst="cloudCallout">
            <a:avLst>
              <a:gd name="adj1" fmla="val -65655"/>
              <a:gd name="adj2" fmla="val 6171"/>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God was merely a projection of human attributes, desires, and potentialities. If men realised this, they would be in a position to realise that they had created God, and that this realisation would allow men to appropriate these attributes for themselves. </a:t>
            </a:r>
          </a:p>
        </p:txBody>
      </p:sp>
      <p:sp>
        <p:nvSpPr>
          <p:cNvPr id="8" name="Thought Bubble: Cloud 7">
            <a:extLst>
              <a:ext uri="{FF2B5EF4-FFF2-40B4-BE49-F238E27FC236}">
                <a16:creationId xmlns:a16="http://schemas.microsoft.com/office/drawing/2014/main" id="{319801D4-B94B-4EB7-B232-0C44B2A95E35}"/>
              </a:ext>
            </a:extLst>
          </p:cNvPr>
          <p:cNvSpPr/>
          <p:nvPr/>
        </p:nvSpPr>
        <p:spPr>
          <a:xfrm>
            <a:off x="2870791" y="4356691"/>
            <a:ext cx="5316279" cy="2501309"/>
          </a:xfrm>
          <a:prstGeom prst="cloudCallout">
            <a:avLst>
              <a:gd name="adj1" fmla="val 83736"/>
              <a:gd name="adj2" fmla="val -27886"/>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Agrees that man created God, and not the other way around. But increasingly starts to think that religion isn’t the most relevant factor – it’s not the sole basis of the establishment’s power…</a:t>
            </a:r>
          </a:p>
        </p:txBody>
      </p:sp>
    </p:spTree>
    <p:extLst>
      <p:ext uri="{BB962C8B-B14F-4D97-AF65-F5344CB8AC3E}">
        <p14:creationId xmlns:p14="http://schemas.microsoft.com/office/powerpoint/2010/main" val="3120154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p:txBody>
          <a:bodyPr/>
          <a:lstStyle/>
          <a:p>
            <a:r>
              <a:rPr lang="en-US" dirty="0"/>
              <a:t>Marx’s critique of bureaucracy</a:t>
            </a:r>
          </a:p>
        </p:txBody>
      </p:sp>
      <p:sp>
        <p:nvSpPr>
          <p:cNvPr id="5" name="Content Placeholder 4">
            <a:extLst>
              <a:ext uri="{FF2B5EF4-FFF2-40B4-BE49-F238E27FC236}">
                <a16:creationId xmlns:a16="http://schemas.microsoft.com/office/drawing/2014/main" id="{D445EA51-177C-425C-B38A-EB7A4212C5DB}"/>
              </a:ext>
            </a:extLst>
          </p:cNvPr>
          <p:cNvSpPr>
            <a:spLocks noGrp="1"/>
          </p:cNvSpPr>
          <p:nvPr>
            <p:ph idx="1"/>
          </p:nvPr>
        </p:nvSpPr>
        <p:spPr>
          <a:xfrm>
            <a:off x="528083" y="3153597"/>
            <a:ext cx="4839515" cy="3101983"/>
          </a:xfrm>
        </p:spPr>
        <p:txBody>
          <a:bodyPr>
            <a:normAutofit/>
          </a:bodyPr>
          <a:lstStyle/>
          <a:p>
            <a:pPr marL="0" indent="0" algn="ctr">
              <a:buNone/>
            </a:pPr>
            <a:r>
              <a:rPr lang="en-GB" sz="2400" b="1" dirty="0"/>
              <a:t>Hegel </a:t>
            </a:r>
            <a:r>
              <a:rPr lang="en-GB" sz="2400" dirty="0"/>
              <a:t>- the bureaucracy performed a mediating function between different social groups, acting as a kind of ‘universal class’ that acts in everyone’s interests. </a:t>
            </a:r>
          </a:p>
        </p:txBody>
      </p:sp>
      <p:sp>
        <p:nvSpPr>
          <p:cNvPr id="3" name="TextBox 2">
            <a:extLst>
              <a:ext uri="{FF2B5EF4-FFF2-40B4-BE49-F238E27FC236}">
                <a16:creationId xmlns:a16="http://schemas.microsoft.com/office/drawing/2014/main" id="{FA5924CE-C04E-4D89-A962-568CD1E39971}"/>
              </a:ext>
            </a:extLst>
          </p:cNvPr>
          <p:cNvSpPr txBox="1"/>
          <p:nvPr/>
        </p:nvSpPr>
        <p:spPr>
          <a:xfrm>
            <a:off x="5589182" y="3057203"/>
            <a:ext cx="1329069" cy="369332"/>
          </a:xfrm>
          <a:prstGeom prst="rect">
            <a:avLst/>
          </a:prstGeom>
          <a:noFill/>
        </p:spPr>
        <p:txBody>
          <a:bodyPr wrap="square" rtlCol="0">
            <a:spAutoFit/>
          </a:bodyPr>
          <a:lstStyle/>
          <a:p>
            <a:pPr algn="ctr"/>
            <a:r>
              <a:rPr lang="en-GB" b="1" dirty="0">
                <a:solidFill>
                  <a:schemeClr val="tx1">
                    <a:lumMod val="85000"/>
                    <a:lumOff val="15000"/>
                  </a:schemeClr>
                </a:solidFill>
              </a:rPr>
              <a:t>VS</a:t>
            </a:r>
            <a:r>
              <a:rPr lang="en-GB" b="1" dirty="0"/>
              <a:t>. </a:t>
            </a:r>
          </a:p>
        </p:txBody>
      </p:sp>
      <p:sp>
        <p:nvSpPr>
          <p:cNvPr id="4" name="TextBox 3">
            <a:extLst>
              <a:ext uri="{FF2B5EF4-FFF2-40B4-BE49-F238E27FC236}">
                <a16:creationId xmlns:a16="http://schemas.microsoft.com/office/drawing/2014/main" id="{BF0C4D99-6CD2-4767-AF96-ADB2C09E6713}"/>
              </a:ext>
            </a:extLst>
          </p:cNvPr>
          <p:cNvSpPr txBox="1"/>
          <p:nvPr/>
        </p:nvSpPr>
        <p:spPr>
          <a:xfrm>
            <a:off x="7315198" y="3057203"/>
            <a:ext cx="4082905" cy="2954655"/>
          </a:xfrm>
          <a:prstGeom prst="rect">
            <a:avLst/>
          </a:prstGeom>
          <a:noFill/>
        </p:spPr>
        <p:txBody>
          <a:bodyPr wrap="square" rtlCol="0">
            <a:spAutoFit/>
          </a:bodyPr>
          <a:lstStyle/>
          <a:p>
            <a:pPr algn="ctr"/>
            <a:r>
              <a:rPr lang="en-GB" sz="2400" b="1" dirty="0">
                <a:solidFill>
                  <a:schemeClr val="tx1">
                    <a:lumMod val="85000"/>
                    <a:lumOff val="15000"/>
                  </a:schemeClr>
                </a:solidFill>
              </a:rPr>
              <a:t>Marx</a:t>
            </a:r>
            <a:r>
              <a:rPr lang="en-GB" sz="2400" dirty="0">
                <a:solidFill>
                  <a:schemeClr val="tx1">
                    <a:lumMod val="85000"/>
                    <a:lumOff val="15000"/>
                  </a:schemeClr>
                </a:solidFill>
              </a:rPr>
              <a:t> - thinks that the bureaucracy encouraged the political divisions that were essential to its own existence and thus pursued its own ends to the detriment of the community at large. </a:t>
            </a:r>
          </a:p>
          <a:p>
            <a:endParaRPr lang="en-GB" dirty="0"/>
          </a:p>
        </p:txBody>
      </p:sp>
    </p:spTree>
    <p:extLst>
      <p:ext uri="{BB962C8B-B14F-4D97-AF65-F5344CB8AC3E}">
        <p14:creationId xmlns:p14="http://schemas.microsoft.com/office/powerpoint/2010/main" val="2848093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p:txBody>
          <a:bodyPr/>
          <a:lstStyle/>
          <a:p>
            <a:r>
              <a:rPr lang="en-US" dirty="0"/>
              <a:t>Marx on ‘rights’</a:t>
            </a:r>
          </a:p>
        </p:txBody>
      </p:sp>
      <p:sp>
        <p:nvSpPr>
          <p:cNvPr id="5" name="Content Placeholder 4">
            <a:extLst>
              <a:ext uri="{FF2B5EF4-FFF2-40B4-BE49-F238E27FC236}">
                <a16:creationId xmlns:a16="http://schemas.microsoft.com/office/drawing/2014/main" id="{D445EA51-177C-425C-B38A-EB7A4212C5DB}"/>
              </a:ext>
            </a:extLst>
          </p:cNvPr>
          <p:cNvSpPr>
            <a:spLocks noGrp="1"/>
          </p:cNvSpPr>
          <p:nvPr>
            <p:ph idx="1"/>
          </p:nvPr>
        </p:nvSpPr>
        <p:spPr>
          <a:xfrm>
            <a:off x="2231136" y="2638044"/>
            <a:ext cx="7729728" cy="3101983"/>
          </a:xfrm>
        </p:spPr>
        <p:txBody>
          <a:bodyPr>
            <a:noAutofit/>
          </a:bodyPr>
          <a:lstStyle/>
          <a:p>
            <a:pPr marL="0" indent="0" algn="ctr">
              <a:buNone/>
            </a:pPr>
            <a:r>
              <a:rPr lang="en-GB" sz="2400" dirty="0"/>
              <a:t>‘The right of man to freedom is not based on the union of man with man, but on the separation of man from man […] The right of man to property is the right to enjoy his possessions and dispose of the same arbitrarily, without regard for others men […] It leads man to see in other men not the realisation but the limitation of his own freedom’.</a:t>
            </a:r>
          </a:p>
          <a:p>
            <a:pPr marL="0" indent="0" algn="ctr">
              <a:buNone/>
            </a:pPr>
            <a:endParaRPr lang="en-GB" sz="2400" dirty="0"/>
          </a:p>
          <a:p>
            <a:pPr marL="0" indent="0" algn="ctr">
              <a:buNone/>
            </a:pPr>
            <a:r>
              <a:rPr lang="en-GB" sz="2400" i="1" dirty="0"/>
              <a:t>On the Jewish Question </a:t>
            </a:r>
            <a:r>
              <a:rPr lang="en-GB" sz="2400" dirty="0"/>
              <a:t>(1844)</a:t>
            </a:r>
          </a:p>
        </p:txBody>
      </p:sp>
    </p:spTree>
    <p:extLst>
      <p:ext uri="{BB962C8B-B14F-4D97-AF65-F5344CB8AC3E}">
        <p14:creationId xmlns:p14="http://schemas.microsoft.com/office/powerpoint/2010/main" val="3631333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316106"/>
            <a:ext cx="7729728" cy="1188720"/>
          </a:xfrm>
        </p:spPr>
        <p:txBody>
          <a:bodyPr/>
          <a:lstStyle/>
          <a:p>
            <a:r>
              <a:rPr lang="en-US" dirty="0"/>
              <a:t>Marx’s ‘universal class’</a:t>
            </a:r>
          </a:p>
        </p:txBody>
      </p:sp>
      <p:sp>
        <p:nvSpPr>
          <p:cNvPr id="5" name="Content Placeholder 4">
            <a:extLst>
              <a:ext uri="{FF2B5EF4-FFF2-40B4-BE49-F238E27FC236}">
                <a16:creationId xmlns:a16="http://schemas.microsoft.com/office/drawing/2014/main" id="{D445EA51-177C-425C-B38A-EB7A4212C5DB}"/>
              </a:ext>
            </a:extLst>
          </p:cNvPr>
          <p:cNvSpPr>
            <a:spLocks noGrp="1"/>
          </p:cNvSpPr>
          <p:nvPr>
            <p:ph idx="1"/>
          </p:nvPr>
        </p:nvSpPr>
        <p:spPr>
          <a:xfrm>
            <a:off x="2007851" y="2137144"/>
            <a:ext cx="8433321" cy="4635796"/>
          </a:xfrm>
        </p:spPr>
        <p:txBody>
          <a:bodyPr>
            <a:normAutofit fontScale="92500"/>
          </a:bodyPr>
          <a:lstStyle/>
          <a:p>
            <a:pPr marL="0" indent="0" algn="ctr">
              <a:buNone/>
            </a:pPr>
            <a:r>
              <a:rPr lang="en-GB" sz="2400" dirty="0"/>
              <a:t>‘the formation of a class with radical chains, a class in civil society that is not a class of civil society, of a social group that is the dissolution of all social groups, of a sphere that has a universal character because if its universal sufferings and lays claim to no particular right, because it is the object of no particular injustice but of injustice in general […] </a:t>
            </a:r>
          </a:p>
          <a:p>
            <a:pPr marL="0" indent="0" algn="ctr">
              <a:buNone/>
            </a:pPr>
            <a:r>
              <a:rPr lang="en-GB" sz="2400" dirty="0"/>
              <a:t>It is, finally, a sphere that cannot emancipate itself without emancipating these other spheres themselves. In a word, it is the complete loss of humanity and thus can only recover itself by complete redemption of humanity. This dissolution of society, as a particular class, is the proletariat’.</a:t>
            </a:r>
          </a:p>
          <a:p>
            <a:pPr marL="0" indent="0" algn="ctr">
              <a:buNone/>
            </a:pPr>
            <a:endParaRPr lang="en-GB" sz="2400" dirty="0"/>
          </a:p>
          <a:p>
            <a:pPr marL="0" indent="0" algn="ctr">
              <a:buNone/>
            </a:pPr>
            <a:r>
              <a:rPr lang="en-GB" sz="2400" i="1" dirty="0"/>
              <a:t>A Contribution to the Critique of Hegel’s Philosophy of Right</a:t>
            </a:r>
            <a:r>
              <a:rPr lang="en-GB" sz="2400" dirty="0"/>
              <a:t> (1844)</a:t>
            </a:r>
          </a:p>
          <a:p>
            <a:pPr marL="0" indent="0">
              <a:buNone/>
            </a:pPr>
            <a:endParaRPr lang="en-GB" sz="2000" dirty="0"/>
          </a:p>
        </p:txBody>
      </p:sp>
    </p:spTree>
    <p:extLst>
      <p:ext uri="{BB962C8B-B14F-4D97-AF65-F5344CB8AC3E}">
        <p14:creationId xmlns:p14="http://schemas.microsoft.com/office/powerpoint/2010/main" val="3754905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231135" y="762673"/>
            <a:ext cx="7729728" cy="1188720"/>
          </a:xfrm>
        </p:spPr>
        <p:txBody>
          <a:bodyPr/>
          <a:lstStyle/>
          <a:p>
            <a:r>
              <a:rPr lang="en-US" dirty="0"/>
              <a:t>Self-realization in </a:t>
            </a:r>
            <a:r>
              <a:rPr lang="en-US" dirty="0" err="1"/>
              <a:t>marx</a:t>
            </a:r>
            <a:endParaRPr lang="en-US" dirty="0"/>
          </a:p>
        </p:txBody>
      </p:sp>
      <p:sp>
        <p:nvSpPr>
          <p:cNvPr id="5" name="Content Placeholder 4">
            <a:extLst>
              <a:ext uri="{FF2B5EF4-FFF2-40B4-BE49-F238E27FC236}">
                <a16:creationId xmlns:a16="http://schemas.microsoft.com/office/drawing/2014/main" id="{D445EA51-177C-425C-B38A-EB7A4212C5DB}"/>
              </a:ext>
            </a:extLst>
          </p:cNvPr>
          <p:cNvSpPr>
            <a:spLocks noGrp="1"/>
          </p:cNvSpPr>
          <p:nvPr>
            <p:ph idx="1"/>
          </p:nvPr>
        </p:nvSpPr>
        <p:spPr>
          <a:xfrm>
            <a:off x="2231136" y="2392326"/>
            <a:ext cx="6168586" cy="3785190"/>
          </a:xfrm>
        </p:spPr>
        <p:txBody>
          <a:bodyPr>
            <a:normAutofit/>
          </a:bodyPr>
          <a:lstStyle/>
          <a:p>
            <a:r>
              <a:rPr lang="en-GB" sz="2200" dirty="0"/>
              <a:t>Labour is the instrument of man’s self-realisation.</a:t>
            </a:r>
          </a:p>
          <a:p>
            <a:endParaRPr lang="en-GB" sz="2200" dirty="0"/>
          </a:p>
          <a:p>
            <a:r>
              <a:rPr lang="en-GB" sz="2200" dirty="0"/>
              <a:t>‘Labour is a process in which both man and nature participate, and in which man of his own accord starts, regulate, and controls the material reactions between himself and nature […] By thus acting on the external world and changing it, he at the same time changes his own nature. He develops his slumbering powers and compels them to act in obedience to his sway’. (</a:t>
            </a:r>
            <a:r>
              <a:rPr lang="en-GB" sz="2200" i="1" dirty="0"/>
              <a:t>Capital</a:t>
            </a:r>
            <a:r>
              <a:rPr lang="en-GB" sz="2200" dirty="0"/>
              <a:t>, Vol I).</a:t>
            </a:r>
          </a:p>
          <a:p>
            <a:endParaRPr lang="en-GB" sz="2000" dirty="0"/>
          </a:p>
          <a:p>
            <a:endParaRPr lang="en-GB" sz="2000" dirty="0"/>
          </a:p>
        </p:txBody>
      </p:sp>
      <p:pic>
        <p:nvPicPr>
          <p:cNvPr id="3" name="Picture 2">
            <a:extLst>
              <a:ext uri="{FF2B5EF4-FFF2-40B4-BE49-F238E27FC236}">
                <a16:creationId xmlns:a16="http://schemas.microsoft.com/office/drawing/2014/main" id="{ECAE4CC4-9FAA-42C1-9CFC-ED8CC3F6A6DD}"/>
              </a:ext>
            </a:extLst>
          </p:cNvPr>
          <p:cNvPicPr>
            <a:picLocks noChangeAspect="1"/>
          </p:cNvPicPr>
          <p:nvPr/>
        </p:nvPicPr>
        <p:blipFill rotWithShape="1">
          <a:blip r:embed="rId2"/>
          <a:srcRect b="8217"/>
          <a:stretch/>
        </p:blipFill>
        <p:spPr>
          <a:xfrm>
            <a:off x="8555610" y="3700131"/>
            <a:ext cx="3636390" cy="3157869"/>
          </a:xfrm>
          <a:prstGeom prst="rect">
            <a:avLst/>
          </a:prstGeom>
          <a:ln>
            <a:noFill/>
          </a:ln>
          <a:effectLst>
            <a:softEdge rad="112500"/>
          </a:effectLst>
        </p:spPr>
      </p:pic>
    </p:spTree>
    <p:extLst>
      <p:ext uri="{BB962C8B-B14F-4D97-AF65-F5344CB8AC3E}">
        <p14:creationId xmlns:p14="http://schemas.microsoft.com/office/powerpoint/2010/main" val="1712546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3074" name="Picture 2" descr="Image result for alien">
            <a:extLst>
              <a:ext uri="{FF2B5EF4-FFF2-40B4-BE49-F238E27FC236}">
                <a16:creationId xmlns:a16="http://schemas.microsoft.com/office/drawing/2014/main" id="{3DFF11FE-5F7F-4916-A358-AABD34D6D1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213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C031A0A-621C-B148-ABEA-5BF26BAAB661}"/>
              </a:ext>
            </a:extLst>
          </p:cNvPr>
          <p:cNvSpPr>
            <a:spLocks noGrp="1"/>
          </p:cNvSpPr>
          <p:nvPr>
            <p:ph type="title"/>
          </p:nvPr>
        </p:nvSpPr>
        <p:spPr>
          <a:xfrm>
            <a:off x="2082279" y="275317"/>
            <a:ext cx="7729728" cy="1188720"/>
          </a:xfrm>
        </p:spPr>
        <p:txBody>
          <a:bodyPr/>
          <a:lstStyle/>
          <a:p>
            <a:r>
              <a:rPr lang="en-US" dirty="0"/>
              <a:t>alienated </a:t>
            </a:r>
            <a:r>
              <a:rPr lang="en-US" dirty="0" err="1"/>
              <a:t>labour</a:t>
            </a:r>
            <a:endParaRPr lang="en-US" dirty="0"/>
          </a:p>
        </p:txBody>
      </p:sp>
      <p:sp>
        <p:nvSpPr>
          <p:cNvPr id="6" name="Content Placeholder 5">
            <a:extLst>
              <a:ext uri="{FF2B5EF4-FFF2-40B4-BE49-F238E27FC236}">
                <a16:creationId xmlns:a16="http://schemas.microsoft.com/office/drawing/2014/main" id="{0B0795C7-1BC7-4BB8-82F1-229F32084195}"/>
              </a:ext>
            </a:extLst>
          </p:cNvPr>
          <p:cNvSpPr>
            <a:spLocks noGrp="1"/>
          </p:cNvSpPr>
          <p:nvPr>
            <p:ph idx="1"/>
          </p:nvPr>
        </p:nvSpPr>
        <p:spPr>
          <a:xfrm>
            <a:off x="7155712" y="3640229"/>
            <a:ext cx="4792052" cy="3101983"/>
          </a:xfrm>
          <a:solidFill>
            <a:schemeClr val="bg1"/>
          </a:solidFill>
          <a:ln w="19050">
            <a:solidFill>
              <a:schemeClr val="tx1"/>
            </a:solidFill>
          </a:ln>
        </p:spPr>
        <p:txBody>
          <a:bodyPr>
            <a:normAutofit lnSpcReduction="10000"/>
          </a:bodyPr>
          <a:lstStyle/>
          <a:p>
            <a:pPr marL="0" indent="0" algn="ctr">
              <a:buNone/>
            </a:pPr>
            <a:r>
              <a:rPr lang="en-GB" dirty="0"/>
              <a:t>‘Capitalism is the most extreme form of alienation’ (</a:t>
            </a:r>
            <a:r>
              <a:rPr lang="en-GB" i="1" dirty="0"/>
              <a:t>Grundrisse</a:t>
            </a:r>
            <a:r>
              <a:rPr lang="en-GB" dirty="0"/>
              <a:t>)</a:t>
            </a:r>
          </a:p>
          <a:p>
            <a:pPr marL="0" indent="0" algn="ctr">
              <a:buNone/>
            </a:pPr>
            <a:endParaRPr lang="en-GB" dirty="0"/>
          </a:p>
          <a:p>
            <a:pPr marL="0" indent="0" algn="ctr">
              <a:buNone/>
            </a:pPr>
            <a:r>
              <a:rPr lang="en-GB" dirty="0"/>
              <a:t>2 facets of capitalism that generate alienation:</a:t>
            </a:r>
          </a:p>
          <a:p>
            <a:pPr marL="400050" indent="-400050" algn="ctr">
              <a:buAutoNum type="romanUcPeriod"/>
            </a:pPr>
            <a:r>
              <a:rPr lang="en-GB" dirty="0"/>
              <a:t>Private property</a:t>
            </a:r>
          </a:p>
          <a:p>
            <a:pPr marL="400050" indent="-400050" algn="ctr">
              <a:buAutoNum type="romanUcPeriod"/>
            </a:pPr>
            <a:r>
              <a:rPr lang="en-GB" dirty="0"/>
              <a:t>Division of labour </a:t>
            </a:r>
          </a:p>
          <a:p>
            <a:pPr marL="400050" indent="-400050" algn="ctr">
              <a:buAutoNum type="romanUcPeriod"/>
            </a:pPr>
            <a:endParaRPr lang="en-GB" dirty="0"/>
          </a:p>
          <a:p>
            <a:pPr marL="0" indent="0" algn="ctr">
              <a:buNone/>
            </a:pPr>
            <a:r>
              <a:rPr lang="en-GB" dirty="0"/>
              <a:t>Man becomes detached both from both his labour and from its products.</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164790856"/>
      </p:ext>
    </p:extLst>
  </p:cSld>
  <p:clrMapOvr>
    <a:masterClrMapping/>
  </p:clrMapOvr>
</p:sld>
</file>

<file path=ppt/theme/theme1.xml><?xml version="1.0" encoding="utf-8"?>
<a:theme xmlns:a="http://schemas.openxmlformats.org/drawingml/2006/main" name="Parcel">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611</TotalTime>
  <Words>1164</Words>
  <Application>Microsoft Office PowerPoint</Application>
  <PresentationFormat>Widescreen</PresentationFormat>
  <Paragraphs>116</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Gill Sans MT</vt:lpstr>
      <vt:lpstr>Wingdings</vt:lpstr>
      <vt:lpstr>Parcel</vt:lpstr>
      <vt:lpstr>‘All that is solid’: marx and revolution</vt:lpstr>
      <vt:lpstr>Revolution in marx: 3 contenders</vt:lpstr>
      <vt:lpstr>THE YOUNG HEGELIANS</vt:lpstr>
      <vt:lpstr>MARX AND the BREAK FROM THE YOUNG HEGELIANS</vt:lpstr>
      <vt:lpstr>Marx’s critique of bureaucracy</vt:lpstr>
      <vt:lpstr>Marx on ‘rights’</vt:lpstr>
      <vt:lpstr>Marx’s ‘universal class’</vt:lpstr>
      <vt:lpstr>Self-realization in marx</vt:lpstr>
      <vt:lpstr>alienated labour</vt:lpstr>
      <vt:lpstr>Self-actualization under communism: or, the escape from alienation</vt:lpstr>
      <vt:lpstr>YOUNG VS OLD MARX / OLD VS NEW MARX</vt:lpstr>
      <vt:lpstr>Historical materialism</vt:lpstr>
      <vt:lpstr>Stages of history</vt:lpstr>
      <vt:lpstr>PRODUCTIVE FORCES AND PRODCUTIVE RELATIONS</vt:lpstr>
      <vt:lpstr>PRODUCTIVE FORCES IN HISTORY</vt:lpstr>
      <vt:lpstr>PRODUCTIVE FORCES IN THE PREFACE </vt:lpstr>
      <vt:lpstr>3 TYPES OF EXPLANATION </vt:lpstr>
      <vt:lpstr>Karl marx’s theory of history: a defence (1978)</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Tocqueville: democracy in America</dc:title>
  <dc:creator>Imogen Peck</dc:creator>
  <cp:lastModifiedBy>Imogen Peck</cp:lastModifiedBy>
  <cp:revision>52</cp:revision>
  <dcterms:created xsi:type="dcterms:W3CDTF">2019-03-12T17:22:26Z</dcterms:created>
  <dcterms:modified xsi:type="dcterms:W3CDTF">2019-05-01T16:10:22Z</dcterms:modified>
</cp:coreProperties>
</file>