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8" r:id="rId5"/>
    <p:sldId id="259" r:id="rId6"/>
    <p:sldId id="260" r:id="rId7"/>
    <p:sldId id="261" r:id="rId8"/>
    <p:sldId id="262" r:id="rId9"/>
    <p:sldId id="267" r:id="rId10"/>
    <p:sldId id="268" r:id="rId11"/>
    <p:sldId id="269" r:id="rId12"/>
    <p:sldId id="263"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7DD15-3EC6-4D5F-95C6-395469CEF2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042ABFD-DC7A-4579-AD93-3551FB76E6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20FC171-861A-4217-B4B8-EBE23AB7059C}"/>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5" name="Footer Placeholder 4">
            <a:extLst>
              <a:ext uri="{FF2B5EF4-FFF2-40B4-BE49-F238E27FC236}">
                <a16:creationId xmlns:a16="http://schemas.microsoft.com/office/drawing/2014/main" id="{1362E84E-2A87-44EF-BB76-D7CEAD9B79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BF78CA-1522-4E67-A573-F77C8EAC87DA}"/>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3709690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5DA72-4A32-420F-817F-1862E2D9E93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DC99D6-39F6-42C1-B930-2F3A67787BA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EA83FC-74DC-406C-9BA0-2D660587961D}"/>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5" name="Footer Placeholder 4">
            <a:extLst>
              <a:ext uri="{FF2B5EF4-FFF2-40B4-BE49-F238E27FC236}">
                <a16:creationId xmlns:a16="http://schemas.microsoft.com/office/drawing/2014/main" id="{0C77DC0B-E82A-4F46-BCD4-B83742E0D0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4A50C1-BBF3-4E4F-B851-84DB2BBD0909}"/>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199674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244103-B5A1-404E-ABCA-7099234F35D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2CE5F15-38CF-4606-B83D-1922B841D39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9E8CB8-E3AF-457C-9CF1-7C9EB0865E99}"/>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5" name="Footer Placeholder 4">
            <a:extLst>
              <a:ext uri="{FF2B5EF4-FFF2-40B4-BE49-F238E27FC236}">
                <a16:creationId xmlns:a16="http://schemas.microsoft.com/office/drawing/2014/main" id="{E0C6AAE2-4F0E-4D1C-A804-BE298A41B75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CDC19A-B8CE-40AB-92CA-3B60D89525C2}"/>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4135077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42332-E1FC-4B75-8532-C31C82F712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3AF6C66-7B6B-4F92-ACF4-5420B8A47C3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C74CD5-D717-463F-8A71-2825E8119F2F}"/>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5" name="Footer Placeholder 4">
            <a:extLst>
              <a:ext uri="{FF2B5EF4-FFF2-40B4-BE49-F238E27FC236}">
                <a16:creationId xmlns:a16="http://schemas.microsoft.com/office/drawing/2014/main" id="{5DC0B5EE-F941-4EA0-B26B-2BAD2E646D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1F7675-2B60-4C8F-817D-7AE68A3B971E}"/>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3264404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0513D-5453-4814-9C9D-53EDD0FF52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233E3D6-D285-4A3A-8B3D-7135C7734F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E9E1391-984B-490B-8CBE-63CE23033F53}"/>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5" name="Footer Placeholder 4">
            <a:extLst>
              <a:ext uri="{FF2B5EF4-FFF2-40B4-BE49-F238E27FC236}">
                <a16:creationId xmlns:a16="http://schemas.microsoft.com/office/drawing/2014/main" id="{051169BE-31C5-4CA9-B834-1AF7617921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504350-D8CB-4579-AC5F-FC5DD13B7A9C}"/>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573729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59382-0D9A-49D1-AC70-2442A0A075B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11EAF03-34C2-40AA-BCE7-9FE746F9341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2D88C9A-34C6-4A24-A7CF-55E1E297F73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A726D9F-90CF-44E7-879E-17DE6AB92096}"/>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6" name="Footer Placeholder 5">
            <a:extLst>
              <a:ext uri="{FF2B5EF4-FFF2-40B4-BE49-F238E27FC236}">
                <a16:creationId xmlns:a16="http://schemas.microsoft.com/office/drawing/2014/main" id="{2186B65A-E74E-4995-B0FD-DDBDF9845BA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71B44A-A3E8-4E19-8661-AE3DA07FD9CD}"/>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3536233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EC769-13FA-4B8C-B927-6FCFA2AB7B5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8A27A20-4C59-4C96-84F5-396A4056AE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DDE943-2196-4710-B9D7-82D53C021BF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4A38423-5006-4D9D-9817-C72D35C1C7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ED05A9C-9A4A-4BB6-8127-F09C78D7C19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C1AABEF-C403-4CE6-9248-1658C5F9409B}"/>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8" name="Footer Placeholder 7">
            <a:extLst>
              <a:ext uri="{FF2B5EF4-FFF2-40B4-BE49-F238E27FC236}">
                <a16:creationId xmlns:a16="http://schemas.microsoft.com/office/drawing/2014/main" id="{AF98F45E-154F-4C54-AAAE-AFA6B83373F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8CB7678-4E08-4C15-9688-E6DD4BC534E7}"/>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385493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18F42-F9B8-4EF5-9343-F5FF2B9A392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D81F2DA-7A90-4870-A7B2-1CE7737EDCEE}"/>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4" name="Footer Placeholder 3">
            <a:extLst>
              <a:ext uri="{FF2B5EF4-FFF2-40B4-BE49-F238E27FC236}">
                <a16:creationId xmlns:a16="http://schemas.microsoft.com/office/drawing/2014/main" id="{C74539FA-1D3E-4242-8B90-A62314D016E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586D82C-67D0-47DC-930D-555E5A9B7DFA}"/>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227303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24024C-27A9-4649-9ED5-D711FCB3E5EE}"/>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3" name="Footer Placeholder 2">
            <a:extLst>
              <a:ext uri="{FF2B5EF4-FFF2-40B4-BE49-F238E27FC236}">
                <a16:creationId xmlns:a16="http://schemas.microsoft.com/office/drawing/2014/main" id="{61818B62-2CD4-4D47-AE21-5019BE27086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0704F07-2AB9-42A5-AC7F-8B02F2C85026}"/>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4247168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7E7A5-7B00-4C83-883A-0649D9BDA3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03661E3-8D7B-46B1-98B7-100C9C9EF5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C2634C2-5B25-4118-86BA-55BC9BC581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06338B-F9D1-4F8D-8091-995DD34BE6FC}"/>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6" name="Footer Placeholder 5">
            <a:extLst>
              <a:ext uri="{FF2B5EF4-FFF2-40B4-BE49-F238E27FC236}">
                <a16:creationId xmlns:a16="http://schemas.microsoft.com/office/drawing/2014/main" id="{5504E924-D232-4504-885E-4CE134679A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60C4B5-9F03-4178-B638-18C466802903}"/>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2469054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669B1-D148-42EA-93CF-81B57CD92F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78FDECF-F7D2-432A-B737-55E9646EA0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A71AB62-C624-49E1-B42C-D7C5306A4D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16F69EF-1967-4E43-A6C8-9C10CD2BB07E}"/>
              </a:ext>
            </a:extLst>
          </p:cNvPr>
          <p:cNvSpPr>
            <a:spLocks noGrp="1"/>
          </p:cNvSpPr>
          <p:nvPr>
            <p:ph type="dt" sz="half" idx="10"/>
          </p:nvPr>
        </p:nvSpPr>
        <p:spPr/>
        <p:txBody>
          <a:bodyPr/>
          <a:lstStyle/>
          <a:p>
            <a:fld id="{4EDA1F98-2F4A-4E76-9D68-D598362BD588}" type="datetimeFigureOut">
              <a:rPr lang="en-GB" smtClean="0"/>
              <a:t>18/02/2019</a:t>
            </a:fld>
            <a:endParaRPr lang="en-GB"/>
          </a:p>
        </p:txBody>
      </p:sp>
      <p:sp>
        <p:nvSpPr>
          <p:cNvPr id="6" name="Footer Placeholder 5">
            <a:extLst>
              <a:ext uri="{FF2B5EF4-FFF2-40B4-BE49-F238E27FC236}">
                <a16:creationId xmlns:a16="http://schemas.microsoft.com/office/drawing/2014/main" id="{33F7D86F-330E-40CB-AA61-1A6C2B988D9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1CA68DD-3BB2-4F25-9E07-DBB996C839C9}"/>
              </a:ext>
            </a:extLst>
          </p:cNvPr>
          <p:cNvSpPr>
            <a:spLocks noGrp="1"/>
          </p:cNvSpPr>
          <p:nvPr>
            <p:ph type="sldNum" sz="quarter" idx="12"/>
          </p:nvPr>
        </p:nvSpPr>
        <p:spPr/>
        <p:txBody>
          <a:bodyPr/>
          <a:lstStyle/>
          <a:p>
            <a:fld id="{1FC21B36-716B-4171-B172-AA6C1A0E5BD0}" type="slidenum">
              <a:rPr lang="en-GB" smtClean="0"/>
              <a:t>‹#›</a:t>
            </a:fld>
            <a:endParaRPr lang="en-GB"/>
          </a:p>
        </p:txBody>
      </p:sp>
    </p:spTree>
    <p:extLst>
      <p:ext uri="{BB962C8B-B14F-4D97-AF65-F5344CB8AC3E}">
        <p14:creationId xmlns:p14="http://schemas.microsoft.com/office/powerpoint/2010/main" val="1750804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15802C-268A-47AB-B5A0-9C6FDDC6CE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810490E-F1CB-4D1A-8789-EBE67776F6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EF2AA1-26FA-40CC-AA0A-72E95FB459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DA1F98-2F4A-4E76-9D68-D598362BD588}" type="datetimeFigureOut">
              <a:rPr lang="en-GB" smtClean="0"/>
              <a:t>18/02/2019</a:t>
            </a:fld>
            <a:endParaRPr lang="en-GB"/>
          </a:p>
        </p:txBody>
      </p:sp>
      <p:sp>
        <p:nvSpPr>
          <p:cNvPr id="5" name="Footer Placeholder 4">
            <a:extLst>
              <a:ext uri="{FF2B5EF4-FFF2-40B4-BE49-F238E27FC236}">
                <a16:creationId xmlns:a16="http://schemas.microsoft.com/office/drawing/2014/main" id="{20CB8A16-0D07-4E0B-BBC1-157B75C114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68A787F-7E6F-4E00-884E-0D1D89A75F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C21B36-716B-4171-B172-AA6C1A0E5BD0}" type="slidenum">
              <a:rPr lang="en-GB" smtClean="0"/>
              <a:t>‹#›</a:t>
            </a:fld>
            <a:endParaRPr lang="en-GB"/>
          </a:p>
        </p:txBody>
      </p:sp>
    </p:spTree>
    <p:extLst>
      <p:ext uri="{BB962C8B-B14F-4D97-AF65-F5344CB8AC3E}">
        <p14:creationId xmlns:p14="http://schemas.microsoft.com/office/powerpoint/2010/main" val="41258926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DA642E-3D5C-4EAE-AD93-0FD4A02E3EAE}"/>
              </a:ext>
            </a:extLst>
          </p:cNvPr>
          <p:cNvSpPr>
            <a:spLocks noGrp="1"/>
          </p:cNvSpPr>
          <p:nvPr>
            <p:ph type="ctrTitle"/>
          </p:nvPr>
        </p:nvSpPr>
        <p:spPr>
          <a:xfrm>
            <a:off x="546351" y="433545"/>
            <a:ext cx="11139854" cy="930447"/>
          </a:xfrm>
        </p:spPr>
        <p:txBody>
          <a:bodyPr>
            <a:normAutofit/>
          </a:bodyPr>
          <a:lstStyle/>
          <a:p>
            <a:r>
              <a:rPr lang="en-GB" sz="5400" dirty="0">
                <a:solidFill>
                  <a:srgbClr val="FFFFFF"/>
                </a:solidFill>
                <a:latin typeface="Times New Roman" panose="02020603050405020304" pitchFamily="18" charset="0"/>
                <a:ea typeface="Tahoma" panose="020B0604030504040204" pitchFamily="34" charset="0"/>
                <a:cs typeface="Times New Roman" panose="02020603050405020304" pitchFamily="18" charset="0"/>
              </a:rPr>
              <a:t>Macaroni Fashion</a:t>
            </a:r>
          </a:p>
        </p:txBody>
      </p:sp>
      <p:cxnSp>
        <p:nvCxnSpPr>
          <p:cNvPr id="39"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772FBAE6-9EB1-4D28-92E1-B1E43FCA6F00}"/>
              </a:ext>
            </a:extLst>
          </p:cNvPr>
          <p:cNvPicPr>
            <a:picLocks noChangeAspect="1"/>
          </p:cNvPicPr>
          <p:nvPr/>
        </p:nvPicPr>
        <p:blipFill>
          <a:blip r:embed="rId2"/>
          <a:stretch>
            <a:fillRect/>
          </a:stretch>
        </p:blipFill>
        <p:spPr>
          <a:xfrm>
            <a:off x="1645361" y="2426818"/>
            <a:ext cx="2828328" cy="3997637"/>
          </a:xfrm>
          <a:prstGeom prst="rect">
            <a:avLst/>
          </a:prstGeom>
        </p:spPr>
      </p:pic>
      <p:cxnSp>
        <p:nvCxnSpPr>
          <p:cNvPr id="14" name="Straight Connector 13">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5A2E01B-2199-426E-A34F-4F56CA07C07B}"/>
              </a:ext>
            </a:extLst>
          </p:cNvPr>
          <p:cNvPicPr>
            <a:picLocks noChangeAspect="1"/>
          </p:cNvPicPr>
          <p:nvPr/>
        </p:nvPicPr>
        <p:blipFill>
          <a:blip r:embed="rId3"/>
          <a:stretch>
            <a:fillRect/>
          </a:stretch>
        </p:blipFill>
        <p:spPr>
          <a:xfrm>
            <a:off x="7678915" y="2426818"/>
            <a:ext cx="2988233" cy="3997637"/>
          </a:xfrm>
          <a:prstGeom prst="rect">
            <a:avLst/>
          </a:prstGeom>
        </p:spPr>
      </p:pic>
    </p:spTree>
    <p:extLst>
      <p:ext uri="{BB962C8B-B14F-4D97-AF65-F5344CB8AC3E}">
        <p14:creationId xmlns:p14="http://schemas.microsoft.com/office/powerpoint/2010/main" val="1835440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https://www.vam.ac.uk/blog/wp-content/uploads/2015/03/old-beau_80d0a1649ce4c3164d66ddbb15b83b99.jpg">
            <a:extLst>
              <a:ext uri="{FF2B5EF4-FFF2-40B4-BE49-F238E27FC236}">
                <a16:creationId xmlns:a16="http://schemas.microsoft.com/office/drawing/2014/main" id="{50B7F3FF-5CF4-42A0-80A4-904EE6FFA78B}"/>
              </a:ext>
            </a:extLst>
          </p:cNvPr>
          <p:cNvPicPr/>
          <p:nvPr/>
        </p:nvPicPr>
        <p:blipFill rotWithShape="1">
          <a:blip r:embed="rId2" cstate="print">
            <a:extLst>
              <a:ext uri="{28A0092B-C50C-407E-A947-70E740481C1C}">
                <a14:useLocalDpi xmlns:a14="http://schemas.microsoft.com/office/drawing/2010/main" val="0"/>
              </a:ext>
            </a:extLst>
          </a:blip>
          <a:srcRect r="2" b="511"/>
          <a:stretch/>
        </p:blipFill>
        <p:spPr bwMode="auto">
          <a:xfrm>
            <a:off x="20" y="10"/>
            <a:ext cx="4635571" cy="6857990"/>
          </a:xfrm>
          <a:prstGeom prst="rect">
            <a:avLst/>
          </a:prstGeom>
          <a:noFill/>
          <a:effectLst/>
        </p:spPr>
      </p:pic>
      <p:cxnSp>
        <p:nvCxnSpPr>
          <p:cNvPr id="17" name="Straight Connector 16">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3404022-4DF1-4CF1-BA08-AFA1DE62FE71}"/>
              </a:ext>
            </a:extLst>
          </p:cNvPr>
          <p:cNvSpPr>
            <a:spLocks noGrp="1"/>
          </p:cNvSpPr>
          <p:nvPr>
            <p:ph idx="1"/>
          </p:nvPr>
        </p:nvSpPr>
        <p:spPr>
          <a:xfrm>
            <a:off x="4965431" y="2438400"/>
            <a:ext cx="6586489" cy="3785419"/>
          </a:xfrm>
        </p:spPr>
        <p:txBody>
          <a:bodyPr>
            <a:normAutofit lnSpcReduction="10000"/>
          </a:bodyPr>
          <a:lstStyle/>
          <a:p>
            <a:r>
              <a:rPr lang="en-GB" sz="2400" i="1" dirty="0">
                <a:latin typeface="Times New Roman" panose="02020603050405020304" pitchFamily="18" charset="0"/>
                <a:cs typeface="Times New Roman" panose="02020603050405020304" pitchFamily="18" charset="0"/>
              </a:rPr>
              <a:t>The Old Beau in an Extasy</a:t>
            </a:r>
          </a:p>
          <a:p>
            <a:r>
              <a:rPr lang="en-GB" sz="2400" dirty="0">
                <a:latin typeface="Times New Roman" panose="02020603050405020304" pitchFamily="18" charset="0"/>
                <a:cs typeface="Times New Roman" panose="02020603050405020304" pitchFamily="18" charset="0"/>
              </a:rPr>
              <a:t>Elderly Macaroni sits at a dressing table in a flowered robe and curling papers – a setting normally associated with female portraiture – seemingly admiring the handiwork of his male hairdresser.</a:t>
            </a:r>
          </a:p>
          <a:p>
            <a:r>
              <a:rPr lang="en-GB" sz="2400" dirty="0">
                <a:latin typeface="Times New Roman" panose="02020603050405020304" pitchFamily="18" charset="0"/>
                <a:cs typeface="Times New Roman" panose="02020603050405020304" pitchFamily="18" charset="0"/>
              </a:rPr>
              <a:t>Macaroni being aroused both by his own adorned appearance, and by the man who attends him in this intimate setting – particularly as the extreme shapes of his hair (or wig) are again producing phallic images</a:t>
            </a:r>
          </a:p>
          <a:p>
            <a:endParaRPr lang="en-GB" sz="2000" dirty="0"/>
          </a:p>
        </p:txBody>
      </p:sp>
    </p:spTree>
    <p:extLst>
      <p:ext uri="{BB962C8B-B14F-4D97-AF65-F5344CB8AC3E}">
        <p14:creationId xmlns:p14="http://schemas.microsoft.com/office/powerpoint/2010/main" val="1582522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407B8-2F70-4E98-B9FE-4E5EE06471D9}"/>
              </a:ext>
            </a:extLst>
          </p:cNvPr>
          <p:cNvSpPr>
            <a:spLocks noGrp="1"/>
          </p:cNvSpPr>
          <p:nvPr>
            <p:ph type="title"/>
          </p:nvPr>
        </p:nvSpPr>
        <p:spPr>
          <a:xfrm>
            <a:off x="4965430" y="629268"/>
            <a:ext cx="6586491" cy="1286160"/>
          </a:xfrm>
        </p:spPr>
        <p:txBody>
          <a:bodyPr anchor="b">
            <a:normAutofit/>
          </a:bodyPr>
          <a:lstStyle/>
          <a:p>
            <a:r>
              <a:rPr lang="en-GB" sz="4100" dirty="0">
                <a:latin typeface="Times New Roman" panose="02020603050405020304" pitchFamily="18" charset="0"/>
                <a:cs typeface="Times New Roman" panose="02020603050405020304" pitchFamily="18" charset="0"/>
              </a:rPr>
              <a:t>Case of Captain Robert Jones</a:t>
            </a:r>
          </a:p>
        </p:txBody>
      </p:sp>
      <p:pic>
        <p:nvPicPr>
          <p:cNvPr id="3074" name="Picture 2" descr="https://brewminate.com/wp-content/uploads/2017/02/Macaroni06.jpg">
            <a:extLst>
              <a:ext uri="{FF2B5EF4-FFF2-40B4-BE49-F238E27FC236}">
                <a16:creationId xmlns:a16="http://schemas.microsoft.com/office/drawing/2014/main" id="{B0A166EB-28A5-482C-BF9E-5C956A2B37F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06"/>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A3F5F4A-EF8F-4B89-B494-7D3F9D29EE23}"/>
              </a:ext>
            </a:extLst>
          </p:cNvPr>
          <p:cNvSpPr>
            <a:spLocks noGrp="1"/>
          </p:cNvSpPr>
          <p:nvPr>
            <p:ph idx="1"/>
          </p:nvPr>
        </p:nvSpPr>
        <p:spPr>
          <a:xfrm>
            <a:off x="4965431" y="2438400"/>
            <a:ext cx="6586489" cy="3785419"/>
          </a:xfrm>
        </p:spPr>
        <p:txBody>
          <a:bodyPr>
            <a:normAutofit/>
          </a:bodyPr>
          <a:lstStyle/>
          <a:p>
            <a:r>
              <a:rPr lang="en-GB" sz="2000" dirty="0">
                <a:latin typeface="Times New Roman" panose="02020603050405020304" pitchFamily="18" charset="0"/>
                <a:cs typeface="Times New Roman" panose="02020603050405020304" pitchFamily="18" charset="0"/>
              </a:rPr>
              <a:t>Sodomized a 13 year old boy but attained royal pardon to escape hanging</a:t>
            </a:r>
          </a:p>
          <a:p>
            <a:r>
              <a:rPr lang="en-GB" sz="2000" dirty="0">
                <a:latin typeface="Times New Roman" panose="02020603050405020304" pitchFamily="18" charset="0"/>
                <a:cs typeface="Times New Roman" panose="02020603050405020304" pitchFamily="18" charset="0"/>
              </a:rPr>
              <a:t>Letter that was published in the </a:t>
            </a:r>
            <a:r>
              <a:rPr lang="en-GB" sz="2000" i="1" dirty="0">
                <a:latin typeface="Times New Roman" panose="02020603050405020304" pitchFamily="18" charset="0"/>
                <a:cs typeface="Times New Roman" panose="02020603050405020304" pitchFamily="18" charset="0"/>
              </a:rPr>
              <a:t>Public Ledger</a:t>
            </a:r>
            <a:r>
              <a:rPr lang="en-GB" sz="2000" dirty="0">
                <a:latin typeface="Times New Roman" panose="02020603050405020304" pitchFamily="18" charset="0"/>
                <a:cs typeface="Times New Roman" panose="02020603050405020304" pitchFamily="18" charset="0"/>
              </a:rPr>
              <a:t> on August 5</a:t>
            </a:r>
          </a:p>
          <a:p>
            <a:r>
              <a:rPr lang="en-GB" sz="2000" dirty="0">
                <a:latin typeface="Times New Roman" panose="02020603050405020304" pitchFamily="18" charset="0"/>
                <a:cs typeface="Times New Roman" panose="02020603050405020304" pitchFamily="18" charset="0"/>
              </a:rPr>
              <a:t>“this MILITARY MACCARONI” was “too much engaged in every scene of idle Dissipation and wanton Extravagance</a:t>
            </a:r>
          </a:p>
          <a:p>
            <a:r>
              <a:rPr lang="en-GB" sz="2000" dirty="0">
                <a:latin typeface="Times New Roman" panose="02020603050405020304" pitchFamily="18" charset="0"/>
                <a:cs typeface="Times New Roman" panose="02020603050405020304" pitchFamily="18" charset="0"/>
              </a:rPr>
              <a:t>Sodomy, it was insinuated, was not just the secret vice of an individual but a defining characteristic of a recent type of dandy</a:t>
            </a:r>
          </a:p>
          <a:p>
            <a:r>
              <a:rPr lang="en-GB" sz="2000" dirty="0">
                <a:latin typeface="Times New Roman" panose="02020603050405020304" pitchFamily="18" charset="0"/>
                <a:cs typeface="Times New Roman" panose="02020603050405020304" pitchFamily="18" charset="0"/>
              </a:rPr>
              <a:t>Portrayed as aggressively predatory towards male youths</a:t>
            </a:r>
            <a:endParaRPr lang="en-GB"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6042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C12B6-3D31-4B1A-84A8-B62F039C1E0D}"/>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How Were They Different From the Prior Style</a:t>
            </a:r>
          </a:p>
        </p:txBody>
      </p:sp>
      <p:sp>
        <p:nvSpPr>
          <p:cNvPr id="3" name="Content Placeholder 2">
            <a:extLst>
              <a:ext uri="{FF2B5EF4-FFF2-40B4-BE49-F238E27FC236}">
                <a16:creationId xmlns:a16="http://schemas.microsoft.com/office/drawing/2014/main" id="{FDC2EC74-5C28-4669-B06C-92DFDCF645B8}"/>
              </a:ext>
            </a:extLst>
          </p:cNvPr>
          <p:cNvSpPr>
            <a:spLocks noGrp="1"/>
          </p:cNvSpPr>
          <p:nvPr>
            <p:ph idx="1"/>
          </p:nvPr>
        </p:nvSpPr>
        <p:spPr/>
        <p:txBody>
          <a:bodyPr>
            <a:normAutofit lnSpcReduction="10000"/>
          </a:bodyPr>
          <a:lstStyle/>
          <a:p>
            <a:r>
              <a:rPr lang="en-GB" dirty="0">
                <a:latin typeface="Times New Roman" panose="02020603050405020304" pitchFamily="18" charset="0"/>
                <a:cs typeface="Times New Roman" panose="02020603050405020304" pitchFamily="18" charset="0"/>
              </a:rPr>
              <a:t>Men’s dress had been extravagant earlier in the century</a:t>
            </a:r>
          </a:p>
          <a:p>
            <a:r>
              <a:rPr lang="en-GB" dirty="0">
                <a:latin typeface="Times New Roman" panose="02020603050405020304" pitchFamily="18" charset="0"/>
                <a:cs typeface="Times New Roman" panose="02020603050405020304" pitchFamily="18" charset="0"/>
              </a:rPr>
              <a:t>Macaroni style was so ostentatious to point of it becoming a caricature of previous male fashions</a:t>
            </a:r>
          </a:p>
          <a:p>
            <a:r>
              <a:rPr lang="en-GB" dirty="0">
                <a:latin typeface="Times New Roman" panose="02020603050405020304" pitchFamily="18" charset="0"/>
                <a:cs typeface="Times New Roman" panose="02020603050405020304" pitchFamily="18" charset="0"/>
              </a:rPr>
              <a:t>More exaggerated than Dandies</a:t>
            </a:r>
          </a:p>
          <a:p>
            <a:r>
              <a:rPr lang="en-GB" dirty="0">
                <a:latin typeface="Times New Roman" panose="02020603050405020304" pitchFamily="18" charset="0"/>
                <a:cs typeface="Times New Roman" panose="02020603050405020304" pitchFamily="18" charset="0"/>
              </a:rPr>
              <a:t>Dandy was restricted and simplistic in his look, a Macaroni was obvious, and in-your-face. </a:t>
            </a:r>
          </a:p>
          <a:p>
            <a:r>
              <a:rPr lang="en-GB" dirty="0">
                <a:latin typeface="Times New Roman" panose="02020603050405020304" pitchFamily="18" charset="0"/>
                <a:cs typeface="Times New Roman" panose="02020603050405020304" pitchFamily="18" charset="0"/>
              </a:rPr>
              <a:t>Lifestyles, comparable and both groups spent time around London’s elite hot-spots and playing fashionable card games. </a:t>
            </a:r>
          </a:p>
          <a:p>
            <a:r>
              <a:rPr lang="en-GB" dirty="0">
                <a:latin typeface="Times New Roman" panose="02020603050405020304" pitchFamily="18" charset="0"/>
                <a:cs typeface="Times New Roman" panose="02020603050405020304" pitchFamily="18" charset="0"/>
              </a:rPr>
              <a:t>Carefree behaviour and profligate gambling soon became the hallmark of the Macaroni</a:t>
            </a:r>
          </a:p>
          <a:p>
            <a:endParaRPr lang="en-GB" dirty="0"/>
          </a:p>
          <a:p>
            <a:endParaRPr lang="en-GB" dirty="0"/>
          </a:p>
        </p:txBody>
      </p:sp>
    </p:spTree>
    <p:extLst>
      <p:ext uri="{BB962C8B-B14F-4D97-AF65-F5344CB8AC3E}">
        <p14:creationId xmlns:p14="http://schemas.microsoft.com/office/powerpoint/2010/main" val="475073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6E5F0-D29C-4D8D-B5ED-21C906B148DB}"/>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Reverted Back After Macaroni </a:t>
            </a:r>
          </a:p>
        </p:txBody>
      </p:sp>
      <p:sp>
        <p:nvSpPr>
          <p:cNvPr id="3" name="Content Placeholder 2">
            <a:extLst>
              <a:ext uri="{FF2B5EF4-FFF2-40B4-BE49-F238E27FC236}">
                <a16:creationId xmlns:a16="http://schemas.microsoft.com/office/drawing/2014/main" id="{33625CFB-F179-44D1-B885-460488461A9F}"/>
              </a:ext>
            </a:extLst>
          </p:cNvPr>
          <p:cNvSpPr>
            <a:spLocks noGrp="1"/>
          </p:cNvSpPr>
          <p:nvPr>
            <p:ph idx="1"/>
          </p:nvPr>
        </p:nvSpPr>
        <p:spPr/>
        <p:txBody>
          <a:bodyPr>
            <a:normAutofit/>
          </a:bodyPr>
          <a:lstStyle/>
          <a:p>
            <a:r>
              <a:rPr lang="en-GB" dirty="0">
                <a:latin typeface="Times New Roman" panose="02020603050405020304" pitchFamily="18" charset="0"/>
                <a:cs typeface="Times New Roman" panose="02020603050405020304" pitchFamily="18" charset="0"/>
              </a:rPr>
              <a:t>The lesser aristocracy began to view the foppish ways of their superiors as effeminate, and instead chose to adopt a more ‘manly’ style of living based on the ways of the country gentleman and not the courtier. </a:t>
            </a:r>
          </a:p>
          <a:p>
            <a:r>
              <a:rPr lang="en-GB" dirty="0">
                <a:latin typeface="Times New Roman" panose="02020603050405020304" pitchFamily="18" charset="0"/>
                <a:cs typeface="Times New Roman" panose="02020603050405020304" pitchFamily="18" charset="0"/>
              </a:rPr>
              <a:t>Form of meritocracy- viewed any French or Italian style as ludicrous, and developed a new style based on the ‘virtues of work, enterprise, and earned wealth’  rather than inherited title</a:t>
            </a:r>
          </a:p>
          <a:p>
            <a:pPr marL="0" indent="0">
              <a:buNone/>
            </a:pPr>
            <a:endParaRPr lang="en-GB" dirty="0"/>
          </a:p>
        </p:txBody>
      </p:sp>
    </p:spTree>
    <p:extLst>
      <p:ext uri="{BB962C8B-B14F-4D97-AF65-F5344CB8AC3E}">
        <p14:creationId xmlns:p14="http://schemas.microsoft.com/office/powerpoint/2010/main" val="672956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2C95A-C068-479D-BB9A-7FA38D3424B1}"/>
              </a:ext>
            </a:extLst>
          </p:cNvPr>
          <p:cNvSpPr>
            <a:spLocks noGrp="1"/>
          </p:cNvSpPr>
          <p:nvPr>
            <p:ph type="title"/>
          </p:nvPr>
        </p:nvSpPr>
        <p:spPr>
          <a:xfrm>
            <a:off x="838200" y="365125"/>
            <a:ext cx="6505575" cy="1325563"/>
          </a:xfrm>
        </p:spPr>
        <p:txBody>
          <a:bodyPr>
            <a:normAutofit/>
          </a:bodyPr>
          <a:lstStyle/>
          <a:p>
            <a:r>
              <a:rPr lang="en-GB" dirty="0">
                <a:latin typeface="Times New Roman" panose="02020603050405020304" pitchFamily="18" charset="0"/>
                <a:cs typeface="Times New Roman" panose="02020603050405020304" pitchFamily="18" charset="0"/>
              </a:rPr>
              <a:t>Some Main Features of the Macaroni</a:t>
            </a:r>
          </a:p>
        </p:txBody>
      </p:sp>
      <p:sp>
        <p:nvSpPr>
          <p:cNvPr id="3" name="Content Placeholder 2">
            <a:extLst>
              <a:ext uri="{FF2B5EF4-FFF2-40B4-BE49-F238E27FC236}">
                <a16:creationId xmlns:a16="http://schemas.microsoft.com/office/drawing/2014/main" id="{3B7AA53B-BDB4-4796-9667-3ECD36FD7652}"/>
              </a:ext>
            </a:extLst>
          </p:cNvPr>
          <p:cNvSpPr>
            <a:spLocks noGrp="1"/>
          </p:cNvSpPr>
          <p:nvPr>
            <p:ph idx="1"/>
          </p:nvPr>
        </p:nvSpPr>
        <p:spPr>
          <a:xfrm>
            <a:off x="838200" y="1825625"/>
            <a:ext cx="6505575" cy="4351338"/>
          </a:xfrm>
        </p:spPr>
        <p:txBody>
          <a:bodyPr>
            <a:normAutofit/>
          </a:bodyPr>
          <a:lstStyle/>
          <a:p>
            <a:r>
              <a:rPr lang="en-GB" dirty="0">
                <a:latin typeface="Times New Roman" panose="02020603050405020304" pitchFamily="18" charset="0"/>
                <a:cs typeface="Times New Roman" panose="02020603050405020304" pitchFamily="18" charset="0"/>
              </a:rPr>
              <a:t>Embracing femininity </a:t>
            </a:r>
          </a:p>
          <a:p>
            <a:r>
              <a:rPr lang="en-GB" dirty="0">
                <a:latin typeface="Times New Roman" panose="02020603050405020304" pitchFamily="18" charset="0"/>
                <a:cs typeface="Times New Roman" panose="02020603050405020304" pitchFamily="18" charset="0"/>
              </a:rPr>
              <a:t>Consumption and Luxury </a:t>
            </a:r>
          </a:p>
          <a:p>
            <a:r>
              <a:rPr lang="en-GB" dirty="0">
                <a:latin typeface="Times New Roman" panose="02020603050405020304" pitchFamily="18" charset="0"/>
                <a:cs typeface="Times New Roman" panose="02020603050405020304" pitchFamily="18" charset="0"/>
              </a:rPr>
              <a:t>Against self fashioning in the sense that didn’t conform to social standards at the time- though a definite strong construction of ones self</a:t>
            </a:r>
          </a:p>
        </p:txBody>
      </p:sp>
      <p:pic>
        <p:nvPicPr>
          <p:cNvPr id="4" name="Picture 3">
            <a:extLst>
              <a:ext uri="{FF2B5EF4-FFF2-40B4-BE49-F238E27FC236}">
                <a16:creationId xmlns:a16="http://schemas.microsoft.com/office/drawing/2014/main" id="{365A739B-32B3-45CA-94D7-A7AED5BFD198}"/>
              </a:ext>
            </a:extLst>
          </p:cNvPr>
          <p:cNvPicPr>
            <a:picLocks noChangeAspect="1"/>
          </p:cNvPicPr>
          <p:nvPr/>
        </p:nvPicPr>
        <p:blipFill rotWithShape="1">
          <a:blip r:embed="rId2"/>
          <a:srcRect r="2188"/>
          <a:stretch/>
        </p:blipFill>
        <p:spPr>
          <a:xfrm>
            <a:off x="7737635" y="-1"/>
            <a:ext cx="3555205" cy="6858001"/>
          </a:xfrm>
          <a:prstGeom prst="rect">
            <a:avLst/>
          </a:prstGeom>
        </p:spPr>
      </p:pic>
      <p:sp>
        <p:nvSpPr>
          <p:cNvPr id="9" name="Rectangle 8">
            <a:extLst>
              <a:ext uri="{FF2B5EF4-FFF2-40B4-BE49-F238E27FC236}">
                <a16:creationId xmlns:a16="http://schemas.microsoft.com/office/drawing/2014/main" id="{C413D172-8B6A-47F5-9813-DE455773F3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914400" cy="68580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58234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FA469-132C-4DCB-8CB3-9B1971919095}"/>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Origin</a:t>
            </a:r>
          </a:p>
        </p:txBody>
      </p:sp>
      <p:sp>
        <p:nvSpPr>
          <p:cNvPr id="3" name="Content Placeholder 2">
            <a:extLst>
              <a:ext uri="{FF2B5EF4-FFF2-40B4-BE49-F238E27FC236}">
                <a16:creationId xmlns:a16="http://schemas.microsoft.com/office/drawing/2014/main" id="{992FCCDF-C7FD-4413-AF19-68C14CEF1017}"/>
              </a:ext>
            </a:extLst>
          </p:cNvPr>
          <p:cNvSpPr>
            <a:spLocks noGrp="1"/>
          </p:cNvSpPr>
          <p:nvPr>
            <p:ph idx="1"/>
          </p:nvPr>
        </p:nvSpPr>
        <p:spPr/>
        <p:txBody>
          <a:bodyPr>
            <a:normAutofit/>
          </a:bodyPr>
          <a:lstStyle/>
          <a:p>
            <a:r>
              <a:rPr lang="en-GB" dirty="0">
                <a:latin typeface="Times New Roman" panose="02020603050405020304" pitchFamily="18" charset="0"/>
                <a:cs typeface="Times New Roman" panose="02020603050405020304" pitchFamily="18" charset="0"/>
              </a:rPr>
              <a:t>Originated in the 1760s and 1770s</a:t>
            </a:r>
          </a:p>
          <a:p>
            <a:r>
              <a:rPr lang="en-GB" dirty="0">
                <a:latin typeface="Times New Roman" panose="02020603050405020304" pitchFamily="18" charset="0"/>
                <a:cs typeface="Times New Roman" panose="02020603050405020304" pitchFamily="18" charset="0"/>
              </a:rPr>
              <a:t>Macaroni’s- Ultra-fashionable English men who adopted a particularly flamboyant and fashionable mode of dressing and behaviour. It was an </a:t>
            </a:r>
          </a:p>
          <a:p>
            <a:r>
              <a:rPr lang="en-GB" dirty="0">
                <a:latin typeface="Times New Roman" panose="02020603050405020304" pitchFamily="18" charset="0"/>
                <a:cs typeface="Times New Roman" panose="02020603050405020304" pitchFamily="18" charset="0"/>
              </a:rPr>
              <a:t>Urban style, coined to describe the wealthy youth of the clubs of St James's in London, York and Bath</a:t>
            </a:r>
          </a:p>
          <a:p>
            <a:r>
              <a:rPr lang="en-GB" dirty="0">
                <a:latin typeface="Times New Roman" panose="02020603050405020304" pitchFamily="18" charset="0"/>
                <a:cs typeface="Times New Roman" panose="02020603050405020304" pitchFamily="18" charset="0"/>
              </a:rPr>
              <a:t>Macaroni dress entwined with a rising homosexually, forming its own subculture that emerged in urbanized Western Europe by the late seventeenth century</a:t>
            </a:r>
          </a:p>
          <a:p>
            <a:r>
              <a:rPr lang="en-GB" dirty="0">
                <a:latin typeface="Times New Roman" panose="02020603050405020304" pitchFamily="18" charset="0"/>
                <a:cs typeface="Times New Roman" panose="02020603050405020304" pitchFamily="18" charset="0"/>
              </a:rPr>
              <a:t>Formed out of a resurgence towards femininity</a:t>
            </a:r>
          </a:p>
        </p:txBody>
      </p:sp>
    </p:spTree>
    <p:extLst>
      <p:ext uri="{BB962C8B-B14F-4D97-AF65-F5344CB8AC3E}">
        <p14:creationId xmlns:p14="http://schemas.microsoft.com/office/powerpoint/2010/main" val="3304957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60761-295A-4596-B9BB-FC62BFB9F380}"/>
              </a:ext>
            </a:extLst>
          </p:cNvPr>
          <p:cNvSpPr>
            <a:spLocks noGrp="1"/>
          </p:cNvSpPr>
          <p:nvPr>
            <p:ph type="title"/>
          </p:nvPr>
        </p:nvSpPr>
        <p:spPr>
          <a:xfrm>
            <a:off x="838200" y="365125"/>
            <a:ext cx="10515600" cy="1325563"/>
          </a:xfrm>
        </p:spPr>
        <p:txBody>
          <a:bodyPr/>
          <a:lstStyle/>
          <a:p>
            <a:r>
              <a:rPr lang="en-GB" dirty="0">
                <a:latin typeface="Times New Roman" panose="02020603050405020304" pitchFamily="18" charset="0"/>
                <a:cs typeface="Times New Roman" panose="02020603050405020304" pitchFamily="18" charset="0"/>
              </a:rPr>
              <a:t>Features of Macaroni Dress</a:t>
            </a:r>
          </a:p>
        </p:txBody>
      </p:sp>
      <p:sp>
        <p:nvSpPr>
          <p:cNvPr id="3" name="Content Placeholder 2">
            <a:extLst>
              <a:ext uri="{FF2B5EF4-FFF2-40B4-BE49-F238E27FC236}">
                <a16:creationId xmlns:a16="http://schemas.microsoft.com/office/drawing/2014/main" id="{516B52C0-5C8A-4F3D-9C95-87345E3E4210}"/>
              </a:ext>
            </a:extLst>
          </p:cNvPr>
          <p:cNvSpPr>
            <a:spLocks noGrp="1"/>
          </p:cNvSpPr>
          <p:nvPr>
            <p:ph idx="1"/>
          </p:nvPr>
        </p:nvSpPr>
        <p:spPr>
          <a:xfrm>
            <a:off x="838200" y="1825625"/>
            <a:ext cx="10515600" cy="4351338"/>
          </a:xfrm>
        </p:spPr>
        <p:txBody>
          <a:bodyPr>
            <a:normAutofit/>
          </a:bodyPr>
          <a:lstStyle/>
          <a:p>
            <a:r>
              <a:rPr lang="en-GB" dirty="0">
                <a:latin typeface="Times New Roman" panose="02020603050405020304" pitchFamily="18" charset="0"/>
                <a:cs typeface="Times New Roman" panose="02020603050405020304" pitchFamily="18" charset="0"/>
              </a:rPr>
              <a:t>Small scratch-wig of the older generation with elaborate hairstyles similar in type to the contemporary female coiffure</a:t>
            </a:r>
          </a:p>
          <a:p>
            <a:r>
              <a:rPr lang="en-GB" dirty="0">
                <a:latin typeface="Times New Roman" panose="02020603050405020304" pitchFamily="18" charset="0"/>
                <a:cs typeface="Times New Roman" panose="02020603050405020304" pitchFamily="18" charset="0"/>
              </a:rPr>
              <a:t>Outfit- tight-sleeved coat with short skirts, waistcoat, and knee breeches, emphasizing pastel colours, patterns, and textile ornamentation</a:t>
            </a:r>
          </a:p>
          <a:p>
            <a:r>
              <a:rPr lang="en-GB" dirty="0">
                <a:latin typeface="Times New Roman" panose="02020603050405020304" pitchFamily="18" charset="0"/>
                <a:cs typeface="Times New Roman" panose="02020603050405020304" pitchFamily="18" charset="0"/>
              </a:rPr>
              <a:t>Typical brocaded and embroidered silks and velvets, encrusted with chenille threads and metallic sequins</a:t>
            </a:r>
          </a:p>
          <a:p>
            <a:r>
              <a:rPr lang="en-GB" dirty="0">
                <a:latin typeface="Times New Roman" panose="02020603050405020304" pitchFamily="18" charset="0"/>
                <a:cs typeface="Times New Roman" panose="02020603050405020304" pitchFamily="18" charset="0"/>
              </a:rPr>
              <a:t>The out use of a pigtail and wig-bag was viewed as a Francophile affectation; so much so that the visual shorthand for Frenchmen in caricature imagery was this device.</a:t>
            </a:r>
          </a:p>
          <a:p>
            <a:endParaRPr lang="en-GB" dirty="0"/>
          </a:p>
          <a:p>
            <a:endParaRPr lang="en-GB" dirty="0"/>
          </a:p>
          <a:p>
            <a:endParaRPr lang="en-GB" dirty="0"/>
          </a:p>
        </p:txBody>
      </p:sp>
    </p:spTree>
    <p:extLst>
      <p:ext uri="{BB962C8B-B14F-4D97-AF65-F5344CB8AC3E}">
        <p14:creationId xmlns:p14="http://schemas.microsoft.com/office/powerpoint/2010/main" val="3176986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85236-3125-4601-8F6C-B5532B192A5C}"/>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Accessories</a:t>
            </a:r>
          </a:p>
        </p:txBody>
      </p:sp>
      <p:sp>
        <p:nvSpPr>
          <p:cNvPr id="3" name="Content Placeholder 2">
            <a:extLst>
              <a:ext uri="{FF2B5EF4-FFF2-40B4-BE49-F238E27FC236}">
                <a16:creationId xmlns:a16="http://schemas.microsoft.com/office/drawing/2014/main" id="{1F9B84AD-6C34-46B3-8632-BD81B899EBED}"/>
              </a:ext>
            </a:extLst>
          </p:cNvPr>
          <p:cNvSpPr>
            <a:spLocks noGrp="1"/>
          </p:cNvSpPr>
          <p:nvPr>
            <p:ph idx="1"/>
          </p:nvPr>
        </p:nvSpPr>
        <p:spPr/>
        <p:txBody>
          <a:bodyPr>
            <a:normAutofit fontScale="85000" lnSpcReduction="10000"/>
          </a:bodyPr>
          <a:lstStyle/>
          <a:p>
            <a:r>
              <a:rPr lang="en-GB" dirty="0">
                <a:latin typeface="Times New Roman" panose="02020603050405020304" pitchFamily="18" charset="0"/>
                <a:cs typeface="Times New Roman" panose="02020603050405020304" pitchFamily="18" charset="0"/>
              </a:rPr>
              <a:t>Macaroni men deployed a number of accessories that characterized court society.</a:t>
            </a:r>
          </a:p>
          <a:p>
            <a:r>
              <a:rPr lang="en-GB" dirty="0">
                <a:latin typeface="Times New Roman" panose="02020603050405020304" pitchFamily="18" charset="0"/>
                <a:cs typeface="Times New Roman" panose="02020603050405020304" pitchFamily="18" charset="0"/>
              </a:rPr>
              <a:t>Hanger sword, which was traditionally the preserve of the nobility, and which in England was fading from general usage.</a:t>
            </a:r>
          </a:p>
          <a:p>
            <a:r>
              <a:rPr lang="en-GB" dirty="0">
                <a:latin typeface="Times New Roman" panose="02020603050405020304" pitchFamily="18" charset="0"/>
                <a:cs typeface="Times New Roman" panose="02020603050405020304" pitchFamily="18" charset="0"/>
              </a:rPr>
              <a:t>Other Macaroni features include red-heeled and slipper-like leather shoes with decorative buckles of diamond, paste, or polished steel</a:t>
            </a:r>
          </a:p>
          <a:p>
            <a:r>
              <a:rPr lang="en-GB" i="1" dirty="0">
                <a:latin typeface="Times New Roman" panose="02020603050405020304" pitchFamily="18" charset="0"/>
                <a:cs typeface="Times New Roman" panose="02020603050405020304" pitchFamily="18" charset="0"/>
              </a:rPr>
              <a:t>Nivernais</a:t>
            </a:r>
            <a:r>
              <a:rPr lang="en-GB" dirty="0">
                <a:latin typeface="Times New Roman" panose="02020603050405020304" pitchFamily="18" charset="0"/>
                <a:cs typeface="Times New Roman" panose="02020603050405020304" pitchFamily="18" charset="0"/>
              </a:rPr>
              <a:t> or </a:t>
            </a:r>
            <a:r>
              <a:rPr lang="en-GB" i="1" dirty="0" err="1">
                <a:latin typeface="Times New Roman" panose="02020603050405020304" pitchFamily="18" charset="0"/>
                <a:cs typeface="Times New Roman" panose="02020603050405020304" pitchFamily="18" charset="0"/>
              </a:rPr>
              <a:t>nivernois</a:t>
            </a:r>
            <a:r>
              <a:rPr lang="en-GB" dirty="0">
                <a:latin typeface="Times New Roman" panose="02020603050405020304" pitchFamily="18" charset="0"/>
                <a:cs typeface="Times New Roman" panose="02020603050405020304" pitchFamily="18" charset="0"/>
              </a:rPr>
              <a:t> hat named after the French ambassador resident in London</a:t>
            </a:r>
          </a:p>
          <a:p>
            <a:r>
              <a:rPr lang="en-GB" dirty="0">
                <a:latin typeface="Times New Roman" panose="02020603050405020304" pitchFamily="18" charset="0"/>
                <a:cs typeface="Times New Roman" panose="02020603050405020304" pitchFamily="18" charset="0"/>
              </a:rPr>
              <a:t>Large floral corsages or nosegays</a:t>
            </a:r>
          </a:p>
          <a:p>
            <a:r>
              <a:rPr lang="en-GB" dirty="0" err="1">
                <a:latin typeface="Times New Roman" panose="02020603050405020304" pitchFamily="18" charset="0"/>
                <a:cs typeface="Times New Roman" panose="02020603050405020304" pitchFamily="18" charset="0"/>
              </a:rPr>
              <a:t>Chateleines</a:t>
            </a:r>
            <a:r>
              <a:rPr lang="en-GB" dirty="0">
                <a:latin typeface="Times New Roman" panose="02020603050405020304" pitchFamily="18" charset="0"/>
                <a:cs typeface="Times New Roman" panose="02020603050405020304" pitchFamily="18" charset="0"/>
              </a:rPr>
              <a:t> or hanging watches, and seals suspended around the waist</a:t>
            </a:r>
          </a:p>
          <a:p>
            <a:r>
              <a:rPr lang="en-GB" dirty="0">
                <a:latin typeface="Times New Roman" panose="02020603050405020304" pitchFamily="18" charset="0"/>
                <a:cs typeface="Times New Roman" panose="02020603050405020304" pitchFamily="18" charset="0"/>
              </a:rPr>
              <a:t>Decorative neoclassical metal snuffboxes</a:t>
            </a:r>
          </a:p>
          <a:p>
            <a:r>
              <a:rPr lang="en-GB" dirty="0">
                <a:latin typeface="Times New Roman" panose="02020603050405020304" pitchFamily="18" charset="0"/>
                <a:cs typeface="Times New Roman" panose="02020603050405020304" pitchFamily="18" charset="0"/>
              </a:rPr>
              <a:t>Eyeglasses</a:t>
            </a:r>
          </a:p>
          <a:p>
            <a:r>
              <a:rPr lang="en-GB" dirty="0">
                <a:latin typeface="Times New Roman" panose="02020603050405020304" pitchFamily="18" charset="0"/>
                <a:cs typeface="Times New Roman" panose="02020603050405020304" pitchFamily="18" charset="0"/>
              </a:rPr>
              <a:t>Very much a show of wealth but a focus also on delicate accompanying pieces</a:t>
            </a:r>
          </a:p>
          <a:p>
            <a:endParaRPr lang="en-GB" dirty="0"/>
          </a:p>
        </p:txBody>
      </p:sp>
    </p:spTree>
    <p:extLst>
      <p:ext uri="{BB962C8B-B14F-4D97-AF65-F5344CB8AC3E}">
        <p14:creationId xmlns:p14="http://schemas.microsoft.com/office/powerpoint/2010/main" val="728515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3C210-1B3D-4383-90AC-3EEB5033C1B9}"/>
              </a:ext>
            </a:extLst>
          </p:cNvPr>
          <p:cNvSpPr>
            <a:spLocks noGrp="1"/>
          </p:cNvSpPr>
          <p:nvPr>
            <p:ph type="title"/>
          </p:nvPr>
        </p:nvSpPr>
        <p:spPr>
          <a:xfrm>
            <a:off x="4965430" y="629268"/>
            <a:ext cx="6586491" cy="1286160"/>
          </a:xfrm>
        </p:spPr>
        <p:txBody>
          <a:bodyPr anchor="b">
            <a:normAutofit/>
          </a:bodyPr>
          <a:lstStyle/>
          <a:p>
            <a:r>
              <a:rPr lang="en-GB" dirty="0">
                <a:latin typeface="Times New Roman" panose="02020603050405020304" pitchFamily="18" charset="0"/>
                <a:cs typeface="Times New Roman" panose="02020603050405020304" pitchFamily="18" charset="0"/>
              </a:rPr>
              <a:t>Colours and Cosmetics</a:t>
            </a:r>
          </a:p>
        </p:txBody>
      </p:sp>
      <p:pic>
        <p:nvPicPr>
          <p:cNvPr id="4" name="Picture 3">
            <a:extLst>
              <a:ext uri="{FF2B5EF4-FFF2-40B4-BE49-F238E27FC236}">
                <a16:creationId xmlns:a16="http://schemas.microsoft.com/office/drawing/2014/main" id="{02A9D6A9-9FA2-43B1-A2B7-FD23CC3CBA66}"/>
              </a:ext>
            </a:extLst>
          </p:cNvPr>
          <p:cNvPicPr>
            <a:picLocks noChangeAspect="1"/>
          </p:cNvPicPr>
          <p:nvPr/>
        </p:nvPicPr>
        <p:blipFill rotWithShape="1">
          <a:blip r:embed="rId2"/>
          <a:srcRect r="6767"/>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05F8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6F2BE93-0229-47B9-B9E7-D8BEECDEFC0D}"/>
              </a:ext>
            </a:extLst>
          </p:cNvPr>
          <p:cNvSpPr>
            <a:spLocks noGrp="1"/>
          </p:cNvSpPr>
          <p:nvPr>
            <p:ph idx="1"/>
          </p:nvPr>
        </p:nvSpPr>
        <p:spPr>
          <a:xfrm>
            <a:off x="4965431" y="2438400"/>
            <a:ext cx="6586489" cy="3785419"/>
          </a:xfrm>
        </p:spPr>
        <p:txBody>
          <a:bodyPr>
            <a:normAutofit/>
          </a:bodyPr>
          <a:lstStyle/>
          <a:p>
            <a:r>
              <a:rPr lang="en-GB" sz="2000" dirty="0">
                <a:latin typeface="Times New Roman" panose="02020603050405020304" pitchFamily="18" charset="0"/>
                <a:cs typeface="Times New Roman" panose="02020603050405020304" pitchFamily="18" charset="0"/>
              </a:rPr>
              <a:t>Typical colours included pastel pea green, pink, and deep orange, while not vivid, bright and brash, feminine colours</a:t>
            </a:r>
          </a:p>
          <a:p>
            <a:r>
              <a:rPr lang="en-GB" sz="2000" dirty="0">
                <a:latin typeface="Times New Roman" panose="02020603050405020304" pitchFamily="18" charset="0"/>
                <a:cs typeface="Times New Roman" panose="02020603050405020304" pitchFamily="18" charset="0"/>
              </a:rPr>
              <a:t>Striped or spotted fabrics on stockings, waistcoats, and breeches were popular</a:t>
            </a:r>
          </a:p>
          <a:p>
            <a:r>
              <a:rPr lang="en-GB" sz="2000" dirty="0">
                <a:latin typeface="Times New Roman" panose="02020603050405020304" pitchFamily="18" charset="0"/>
                <a:cs typeface="Times New Roman" panose="02020603050405020304" pitchFamily="18" charset="0"/>
              </a:rPr>
              <a:t>Often worn in contrasting arrangements.</a:t>
            </a:r>
          </a:p>
          <a:p>
            <a:r>
              <a:rPr lang="en-GB" sz="2000" dirty="0">
                <a:latin typeface="Times New Roman" panose="02020603050405020304" pitchFamily="18" charset="0"/>
                <a:cs typeface="Times New Roman" panose="02020603050405020304" pitchFamily="18" charset="0"/>
              </a:rPr>
              <a:t>Emphasizing of courtly artifice in posture, gesture, and speech further underlined by the use of cosmetics such as face-whiteners and rouge – priori quite feminine attire</a:t>
            </a:r>
          </a:p>
          <a:p>
            <a:r>
              <a:rPr lang="en-GB" sz="2000" dirty="0">
                <a:latin typeface="Times New Roman" panose="02020603050405020304" pitchFamily="18" charset="0"/>
                <a:cs typeface="Times New Roman" panose="02020603050405020304" pitchFamily="18" charset="0"/>
              </a:rPr>
              <a:t>to the extent that people changed their accents and idiom </a:t>
            </a:r>
          </a:p>
          <a:p>
            <a:endParaRPr lang="en-GB" sz="2000" dirty="0"/>
          </a:p>
          <a:p>
            <a:endParaRPr lang="en-GB" sz="2000" dirty="0"/>
          </a:p>
        </p:txBody>
      </p:sp>
    </p:spTree>
    <p:extLst>
      <p:ext uri="{BB962C8B-B14F-4D97-AF65-F5344CB8AC3E}">
        <p14:creationId xmlns:p14="http://schemas.microsoft.com/office/powerpoint/2010/main" val="1375132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8B6B9-8EFB-4F45-806D-FD07E36CC8CF}"/>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Why?</a:t>
            </a:r>
          </a:p>
        </p:txBody>
      </p:sp>
      <p:sp>
        <p:nvSpPr>
          <p:cNvPr id="3" name="Content Placeholder 2">
            <a:extLst>
              <a:ext uri="{FF2B5EF4-FFF2-40B4-BE49-F238E27FC236}">
                <a16:creationId xmlns:a16="http://schemas.microsoft.com/office/drawing/2014/main" id="{1A00E95D-3848-4C99-A3D3-F53A548C1071}"/>
              </a:ext>
            </a:extLst>
          </p:cNvPr>
          <p:cNvSpPr>
            <a:spLocks noGrp="1"/>
          </p:cNvSpPr>
          <p:nvPr>
            <p:ph idx="1"/>
          </p:nvPr>
        </p:nvSpPr>
        <p:spPr/>
        <p:txBody>
          <a:bodyPr>
            <a:normAutofit fontScale="92500" lnSpcReduction="20000"/>
          </a:bodyPr>
          <a:lstStyle/>
          <a:p>
            <a:r>
              <a:rPr lang="en-GB" dirty="0">
                <a:latin typeface="Times New Roman" panose="02020603050405020304" pitchFamily="18" charset="0"/>
                <a:cs typeface="Times New Roman" panose="02020603050405020304" pitchFamily="18" charset="0"/>
              </a:rPr>
              <a:t>Show of wealth</a:t>
            </a:r>
          </a:p>
          <a:p>
            <a:r>
              <a:rPr lang="en-GB" dirty="0">
                <a:latin typeface="Times New Roman" panose="02020603050405020304" pitchFamily="18" charset="0"/>
                <a:cs typeface="Times New Roman" panose="02020603050405020304" pitchFamily="18" charset="0"/>
              </a:rPr>
              <a:t>Trait of being “travelled”, or at least adopting certain Continental affectations, was particularly important for the identity of the macaroni- links into wealth</a:t>
            </a:r>
          </a:p>
          <a:p>
            <a:r>
              <a:rPr lang="en-GB" dirty="0">
                <a:latin typeface="Times New Roman" panose="02020603050405020304" pitchFamily="18" charset="0"/>
                <a:cs typeface="Times New Roman" panose="02020603050405020304" pitchFamily="18" charset="0"/>
              </a:rPr>
              <a:t>French and Italian goods and manners had added appeal in that travel to the Continent had not been possible and the importation of French textiles had been banned during the Seven Years War (1756–1763)</a:t>
            </a:r>
          </a:p>
          <a:p>
            <a:r>
              <a:rPr lang="en-GB" dirty="0">
                <a:latin typeface="Times New Roman" panose="02020603050405020304" pitchFamily="18" charset="0"/>
                <a:cs typeface="Times New Roman" panose="02020603050405020304" pitchFamily="18" charset="0"/>
              </a:rPr>
              <a:t>By spending, behaving and looking a certain way they moulded an image of aristocracy that was impossible for those lower down the social scale to emulate, and so kept their power, status and exclusivity</a:t>
            </a:r>
          </a:p>
          <a:p>
            <a:r>
              <a:rPr lang="en-GB" dirty="0">
                <a:latin typeface="Times New Roman" panose="02020603050405020304" pitchFamily="18" charset="0"/>
                <a:cs typeface="Times New Roman" panose="02020603050405020304" pitchFamily="18" charset="0"/>
              </a:rPr>
              <a:t>Not purely this as ignorant to the changing sexuality that was associated with the Macaroni's </a:t>
            </a:r>
          </a:p>
          <a:p>
            <a:endParaRPr lang="en-GB" dirty="0"/>
          </a:p>
        </p:txBody>
      </p:sp>
    </p:spTree>
    <p:extLst>
      <p:ext uri="{BB962C8B-B14F-4D97-AF65-F5344CB8AC3E}">
        <p14:creationId xmlns:p14="http://schemas.microsoft.com/office/powerpoint/2010/main" val="3239723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28472-A0B6-4D95-AC7B-38FFA01A99B5}"/>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Sexuality</a:t>
            </a:r>
          </a:p>
        </p:txBody>
      </p:sp>
      <p:sp>
        <p:nvSpPr>
          <p:cNvPr id="3" name="Content Placeholder 2">
            <a:extLst>
              <a:ext uri="{FF2B5EF4-FFF2-40B4-BE49-F238E27FC236}">
                <a16:creationId xmlns:a16="http://schemas.microsoft.com/office/drawing/2014/main" id="{7AEEC744-7D02-460C-9EA6-E283CE6D186C}"/>
              </a:ext>
            </a:extLst>
          </p:cNvPr>
          <p:cNvSpPr>
            <a:spLocks noGrp="1"/>
          </p:cNvSpPr>
          <p:nvPr>
            <p:ph idx="1"/>
          </p:nvPr>
        </p:nvSpPr>
        <p:spPr/>
        <p:txBody>
          <a:bodyPr>
            <a:normAutofit fontScale="85000" lnSpcReduction="10000"/>
          </a:bodyPr>
          <a:lstStyle/>
          <a:p>
            <a:r>
              <a:rPr lang="en-GB" dirty="0">
                <a:latin typeface="Times New Roman" panose="02020603050405020304" pitchFamily="18" charset="0"/>
                <a:cs typeface="Times New Roman" panose="02020603050405020304" pitchFamily="18" charset="0"/>
              </a:rPr>
              <a:t>Contrasted earlier in the century</a:t>
            </a:r>
          </a:p>
          <a:p>
            <a:r>
              <a:rPr lang="en-GB" dirty="0">
                <a:latin typeface="Times New Roman" panose="02020603050405020304" pitchFamily="18" charset="0"/>
                <a:cs typeface="Times New Roman" panose="02020603050405020304" pitchFamily="18" charset="0"/>
              </a:rPr>
              <a:t>Previously, aggressive masculine demine who was associated with vices such as excessive drinking, gambling, and whoring</a:t>
            </a:r>
          </a:p>
          <a:p>
            <a:r>
              <a:rPr lang="en-GB" dirty="0">
                <a:latin typeface="Times New Roman" panose="02020603050405020304" pitchFamily="18" charset="0"/>
                <a:cs typeface="Times New Roman" panose="02020603050405020304" pitchFamily="18" charset="0"/>
              </a:rPr>
              <a:t>1750s saw a rise in a cautious gay subculture </a:t>
            </a:r>
          </a:p>
          <a:p>
            <a:r>
              <a:rPr lang="en-GB" dirty="0">
                <a:latin typeface="Times New Roman" panose="02020603050405020304" pitchFamily="18" charset="0"/>
                <a:cs typeface="Times New Roman" panose="02020603050405020304" pitchFamily="18" charset="0"/>
              </a:rPr>
              <a:t>Mostly in London, centred around a number of taverns known as molly houses</a:t>
            </a:r>
          </a:p>
          <a:p>
            <a:r>
              <a:rPr lang="en-GB" dirty="0">
                <a:latin typeface="Times New Roman" panose="02020603050405020304" pitchFamily="18" charset="0"/>
                <a:cs typeface="Times New Roman" panose="02020603050405020304" pitchFamily="18" charset="0"/>
              </a:rPr>
              <a:t>Homosexuality shifted from an action to an identity</a:t>
            </a:r>
          </a:p>
          <a:p>
            <a:r>
              <a:rPr lang="en-GB" dirty="0">
                <a:latin typeface="Times New Roman" panose="02020603050405020304" pitchFamily="18" charset="0"/>
                <a:cs typeface="Times New Roman" panose="02020603050405020304" pitchFamily="18" charset="0"/>
              </a:rPr>
              <a:t>The act of sodomy, on which homosexuality was predicated, changed from something one did, to something one was – could be a ‘sodomite’</a:t>
            </a:r>
          </a:p>
          <a:p>
            <a:r>
              <a:rPr lang="en-GB" dirty="0">
                <a:latin typeface="Times New Roman" panose="02020603050405020304" pitchFamily="18" charset="0"/>
                <a:cs typeface="Times New Roman" panose="02020603050405020304" pitchFamily="18" charset="0"/>
              </a:rPr>
              <a:t>Though macaroni's not necessarily seen as homosexual</a:t>
            </a:r>
          </a:p>
          <a:p>
            <a:r>
              <a:rPr lang="en-GB" dirty="0">
                <a:latin typeface="Times New Roman" panose="02020603050405020304" pitchFamily="18" charset="0"/>
                <a:cs typeface="Times New Roman" panose="02020603050405020304" pitchFamily="18" charset="0"/>
              </a:rPr>
              <a:t>“by the 1760s when the macaroni emerged, such attention to fashion was read as evidence of a </a:t>
            </a:r>
            <a:r>
              <a:rPr lang="en-GB" i="1" dirty="0">
                <a:latin typeface="Times New Roman" panose="02020603050405020304" pitchFamily="18" charset="0"/>
                <a:cs typeface="Times New Roman" panose="02020603050405020304" pitchFamily="18" charset="0"/>
              </a:rPr>
              <a:t>lack of interest</a:t>
            </a:r>
            <a:r>
              <a:rPr lang="en-GB" dirty="0">
                <a:latin typeface="Times New Roman" panose="02020603050405020304" pitchFamily="18" charset="0"/>
                <a:cs typeface="Times New Roman" panose="02020603050405020304" pitchFamily="18" charset="0"/>
              </a:rPr>
              <a:t> in women, or as potentially unattractive to women”</a:t>
            </a:r>
          </a:p>
          <a:p>
            <a:endParaRPr lang="en-GB" dirty="0"/>
          </a:p>
        </p:txBody>
      </p:sp>
    </p:spTree>
    <p:extLst>
      <p:ext uri="{BB962C8B-B14F-4D97-AF65-F5344CB8AC3E}">
        <p14:creationId xmlns:p14="http://schemas.microsoft.com/office/powerpoint/2010/main" val="225877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C145B-7570-46B6-A70E-A600578B4D2E}"/>
              </a:ext>
            </a:extLst>
          </p:cNvPr>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Not Completely Accepted</a:t>
            </a:r>
          </a:p>
        </p:txBody>
      </p:sp>
      <p:sp>
        <p:nvSpPr>
          <p:cNvPr id="3" name="Content Placeholder 2">
            <a:extLst>
              <a:ext uri="{FF2B5EF4-FFF2-40B4-BE49-F238E27FC236}">
                <a16:creationId xmlns:a16="http://schemas.microsoft.com/office/drawing/2014/main" id="{DB86318F-C61A-4D06-A2FA-3B111ADBD718}"/>
              </a:ext>
            </a:extLst>
          </p:cNvPr>
          <p:cNvSpPr>
            <a:spLocks noGrp="1"/>
          </p:cNvSpPr>
          <p:nvPr>
            <p:ph idx="1"/>
          </p:nvPr>
        </p:nvSpPr>
        <p:spPr/>
        <p:txBody>
          <a:bodyPr>
            <a:normAutofit/>
          </a:bodyPr>
          <a:lstStyle/>
          <a:p>
            <a:r>
              <a:rPr lang="en-GB" dirty="0">
                <a:latin typeface="Times New Roman" panose="02020603050405020304" pitchFamily="18" charset="0"/>
                <a:cs typeface="Times New Roman" panose="02020603050405020304" pitchFamily="18" charset="0"/>
              </a:rPr>
              <a:t>Protestant British associated Italy and as such macaroni's with perversity and an expenditure of its sexual energies on cuckoldry and sodomy.</a:t>
            </a:r>
          </a:p>
          <a:p>
            <a:r>
              <a:rPr lang="en-GB" dirty="0">
                <a:latin typeface="Times New Roman" panose="02020603050405020304" pitchFamily="18" charset="0"/>
                <a:cs typeface="Times New Roman" panose="02020603050405020304" pitchFamily="18" charset="0"/>
              </a:rPr>
              <a:t>In occasional prints, plays, and satires the macaroni was cast as an indeterminate figure who did not fit normative stereotypes of gender and sexuality.</a:t>
            </a:r>
          </a:p>
          <a:p>
            <a:r>
              <a:rPr lang="en-GB" dirty="0">
                <a:latin typeface="Times New Roman" panose="02020603050405020304" pitchFamily="18" charset="0"/>
                <a:cs typeface="Times New Roman" panose="02020603050405020304" pitchFamily="18" charset="0"/>
              </a:rPr>
              <a:t>Fictional descriptions of "Lord Dimple," "Sir William Whiffle," and "Marjorie Pattypan" deployed the notion of a neutral or unnatural gender in which "inappropriate" feminine attributes were grafted onto male appearance, dress, and behaviour</a:t>
            </a:r>
          </a:p>
          <a:p>
            <a:endParaRPr lang="en-GB" dirty="0"/>
          </a:p>
        </p:txBody>
      </p:sp>
    </p:spTree>
    <p:extLst>
      <p:ext uri="{BB962C8B-B14F-4D97-AF65-F5344CB8AC3E}">
        <p14:creationId xmlns:p14="http://schemas.microsoft.com/office/powerpoint/2010/main" val="24282174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815</Words>
  <Application>Microsoft Office PowerPoint</Application>
  <PresentationFormat>Widescreen</PresentationFormat>
  <Paragraphs>71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Times New Roman</vt:lpstr>
      <vt:lpstr>Office Theme</vt:lpstr>
      <vt:lpstr>Macaroni Fashion</vt:lpstr>
      <vt:lpstr>Some Main Features of the Macaroni</vt:lpstr>
      <vt:lpstr>Origin</vt:lpstr>
      <vt:lpstr>Features of Macaroni Dress</vt:lpstr>
      <vt:lpstr>Accessories</vt:lpstr>
      <vt:lpstr>Colours and Cosmetics</vt:lpstr>
      <vt:lpstr>Why?</vt:lpstr>
      <vt:lpstr>Sexuality</vt:lpstr>
      <vt:lpstr>Not Completely Accepted</vt:lpstr>
      <vt:lpstr>PowerPoint Presentation</vt:lpstr>
      <vt:lpstr>Case of Captain Robert Jones</vt:lpstr>
      <vt:lpstr>How Were They Different From the Prior Style</vt:lpstr>
      <vt:lpstr>Reverted Back After Macaroni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Macaroni Fashion</dc:title>
  <dc:creator>Corbett, Tom</dc:creator>
  <cp:lastModifiedBy>Imogen Peck</cp:lastModifiedBy>
  <cp:revision>3</cp:revision>
  <dcterms:created xsi:type="dcterms:W3CDTF">2019-02-18T13:27:22Z</dcterms:created>
  <dcterms:modified xsi:type="dcterms:W3CDTF">2019-02-18T16:01:46Z</dcterms:modified>
</cp:coreProperties>
</file>