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 varScale="1">
        <p:scale>
          <a:sx n="81" d="100"/>
          <a:sy n="81" d="100"/>
        </p:scale>
        <p:origin x="96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2627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697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50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84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150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793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76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8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37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72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741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18A46F-6AD1-BD41-BC06-736BC144D6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Sources of order: burke on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68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0E63CD-5717-CE42-863E-EE212F773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/>
              <a:t>Stability and instability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56C5A5-E1F6-C841-9823-726A005A0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8621" y="1972306"/>
            <a:ext cx="9306495" cy="4636313"/>
          </a:xfrm>
        </p:spPr>
        <p:txBody>
          <a:bodyPr>
            <a:normAutofit/>
          </a:bodyPr>
          <a:lstStyle/>
          <a:p>
            <a:pPr marL="0" indent="0">
              <a:buClr>
                <a:schemeClr val="bg1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What weight does Burke give to:</a:t>
            </a:r>
          </a:p>
          <a:p>
            <a:pPr>
              <a:buClr>
                <a:schemeClr val="bg1"/>
              </a:buClr>
            </a:pPr>
            <a:r>
              <a:rPr lang="en-US" sz="2400" dirty="0" smtClean="0">
                <a:solidFill>
                  <a:schemeClr val="bg1"/>
                </a:solidFill>
              </a:rPr>
              <a:t>Tradition</a:t>
            </a:r>
          </a:p>
          <a:p>
            <a:pPr>
              <a:buClr>
                <a:schemeClr val="bg1"/>
              </a:buClr>
            </a:pPr>
            <a:r>
              <a:rPr lang="en-US" sz="2400" dirty="0" smtClean="0">
                <a:solidFill>
                  <a:schemeClr val="bg1"/>
                </a:solidFill>
              </a:rPr>
              <a:t>Reason</a:t>
            </a:r>
          </a:p>
          <a:p>
            <a:pPr>
              <a:buClr>
                <a:schemeClr val="bg1"/>
              </a:buClr>
            </a:pPr>
            <a:r>
              <a:rPr lang="en-US" sz="2400" dirty="0" smtClean="0">
                <a:solidFill>
                  <a:schemeClr val="bg1"/>
                </a:solidFill>
              </a:rPr>
              <a:t>Experience</a:t>
            </a:r>
          </a:p>
          <a:p>
            <a:pPr>
              <a:buClr>
                <a:schemeClr val="bg1"/>
              </a:buClr>
            </a:pPr>
            <a:r>
              <a:rPr lang="en-US" sz="2400" dirty="0" smtClean="0">
                <a:solidFill>
                  <a:schemeClr val="bg1"/>
                </a:solidFill>
              </a:rPr>
              <a:t>Feeling and sentiment</a:t>
            </a:r>
          </a:p>
          <a:p>
            <a:pPr>
              <a:buClr>
                <a:schemeClr val="bg1"/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Clr>
                <a:schemeClr val="bg1"/>
              </a:buClr>
              <a:buNone/>
            </a:pPr>
            <a:r>
              <a:rPr lang="en-US" sz="2400" dirty="0" err="1" smtClean="0">
                <a:solidFill>
                  <a:schemeClr val="bg1"/>
                </a:solidFill>
              </a:rPr>
              <a:t>Summarise</a:t>
            </a:r>
            <a:r>
              <a:rPr lang="en-US" sz="2400" dirty="0" smtClean="0">
                <a:solidFill>
                  <a:schemeClr val="bg1"/>
                </a:solidFill>
              </a:rPr>
              <a:t> what Burke writes about the role/significance of this feature.</a:t>
            </a:r>
          </a:p>
          <a:p>
            <a:pPr marL="0" indent="0">
              <a:buClr>
                <a:schemeClr val="bg1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Pick one key quotation and explain how it supports your view.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2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0E63CD-5717-CE42-863E-EE212F773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008" y="764300"/>
            <a:ext cx="8041020" cy="2087781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What mistakes have the French made?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56C5A5-E1F6-C841-9823-726A005A0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3006" y="3243968"/>
            <a:ext cx="9306495" cy="4636313"/>
          </a:xfrm>
        </p:spPr>
        <p:txBody>
          <a:bodyPr>
            <a:normAutofit/>
          </a:bodyPr>
          <a:lstStyle/>
          <a:p>
            <a:pPr marL="0" indent="0">
              <a:buClr>
                <a:schemeClr val="bg1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Brainstorm as many French ‘errors’ as you can, and write them on post-it notes.</a:t>
            </a:r>
          </a:p>
          <a:p>
            <a:pPr marL="0" indent="0" algn="ctr">
              <a:buClr>
                <a:schemeClr val="bg1"/>
              </a:buClr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Clr>
                <a:schemeClr val="bg1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Stick them up on the wall and we’ll go through then together.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46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0E63CD-5717-CE42-863E-EE212F773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6750" y="1203687"/>
            <a:ext cx="8551659" cy="282204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200" dirty="0" smtClean="0"/>
              <a:t>How does burke use language/prose to support his account?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30687074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94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Parcel</vt:lpstr>
      <vt:lpstr>Sources of order: burke on France</vt:lpstr>
      <vt:lpstr>Stability and instability</vt:lpstr>
      <vt:lpstr>What mistakes have the French made?</vt:lpstr>
      <vt:lpstr>How does burke use language/prose to support his account?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 and change</dc:title>
  <dc:creator>Imogen Peck</dc:creator>
  <cp:lastModifiedBy>Peck, Imogen</cp:lastModifiedBy>
  <cp:revision>26</cp:revision>
  <dcterms:created xsi:type="dcterms:W3CDTF">2019-03-06T14:22:34Z</dcterms:created>
  <dcterms:modified xsi:type="dcterms:W3CDTF">2019-03-11T09:48:12Z</dcterms:modified>
</cp:coreProperties>
</file>