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8" r:id="rId3"/>
    <p:sldId id="257" r:id="rId4"/>
    <p:sldId id="275" r:id="rId5"/>
    <p:sldId id="276" r:id="rId6"/>
    <p:sldId id="277" r:id="rId7"/>
    <p:sldId id="278" r:id="rId8"/>
    <p:sldId id="279" r:id="rId9"/>
    <p:sldId id="280" r:id="rId10"/>
    <p:sldId id="281" r:id="rId11"/>
    <p:sldId id="282" r:id="rId12"/>
    <p:sldId id="283" r:id="rId13"/>
    <p:sldId id="284" r:id="rId14"/>
    <p:sldId id="285" r:id="rId15"/>
    <p:sldId id="286" r:id="rId16"/>
    <p:sldId id="287" r:id="rId17"/>
    <p:sldId id="267"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60C6404-AD6E-4860-8E75-697CA40B95DA}" type="datetimeFigureOut">
              <a:rPr lang="en-US" dirty="0"/>
              <a:t>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1/4/2019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1/4/2019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1/4/2019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1/4/2019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BFF554-B249-4848-B997-262C6BA3C170}"/>
              </a:ext>
            </a:extLst>
          </p:cNvPr>
          <p:cNvPicPr>
            <a:picLocks noChangeAspect="1"/>
          </p:cNvPicPr>
          <p:nvPr/>
        </p:nvPicPr>
        <p:blipFill>
          <a:blip r:embed="rId2"/>
          <a:stretch>
            <a:fillRect/>
          </a:stretch>
        </p:blipFill>
        <p:spPr>
          <a:xfrm>
            <a:off x="0" y="9939"/>
            <a:ext cx="12192000" cy="6858000"/>
          </a:xfrm>
          <a:prstGeom prst="rect">
            <a:avLst/>
          </a:prstGeom>
        </p:spPr>
      </p:pic>
      <p:sp>
        <p:nvSpPr>
          <p:cNvPr id="2" name="Title 1">
            <a:extLst>
              <a:ext uri="{FF2B5EF4-FFF2-40B4-BE49-F238E27FC236}">
                <a16:creationId xmlns:a16="http://schemas.microsoft.com/office/drawing/2014/main" id="{7C65E1A5-A6D0-4E04-B2C7-FDDC8867686C}"/>
              </a:ext>
            </a:extLst>
          </p:cNvPr>
          <p:cNvSpPr>
            <a:spLocks noGrp="1"/>
          </p:cNvSpPr>
          <p:nvPr>
            <p:ph type="ctrTitle"/>
          </p:nvPr>
        </p:nvSpPr>
        <p:spPr/>
        <p:txBody>
          <a:bodyPr/>
          <a:lstStyle/>
          <a:p>
            <a:r>
              <a:rPr lang="en-GB" dirty="0"/>
              <a:t>The politics of education  </a:t>
            </a:r>
          </a:p>
        </p:txBody>
      </p:sp>
      <p:sp>
        <p:nvSpPr>
          <p:cNvPr id="3" name="TextBox 2">
            <a:extLst>
              <a:ext uri="{FF2B5EF4-FFF2-40B4-BE49-F238E27FC236}">
                <a16:creationId xmlns:a16="http://schemas.microsoft.com/office/drawing/2014/main" id="{6C1CF308-B2AC-624F-A80A-71324E3EAF93}"/>
              </a:ext>
            </a:extLst>
          </p:cNvPr>
          <p:cNvSpPr txBox="1"/>
          <p:nvPr/>
        </p:nvSpPr>
        <p:spPr>
          <a:xfrm>
            <a:off x="3238500" y="4492488"/>
            <a:ext cx="5715000" cy="646331"/>
          </a:xfrm>
          <a:prstGeom prst="rect">
            <a:avLst/>
          </a:prstGeom>
          <a:noFill/>
        </p:spPr>
        <p:txBody>
          <a:bodyPr wrap="square" rtlCol="0">
            <a:spAutoFit/>
          </a:bodyPr>
          <a:lstStyle/>
          <a:p>
            <a:pPr algn="ctr"/>
            <a:r>
              <a:rPr lang="en-US" dirty="0">
                <a:solidFill>
                  <a:schemeClr val="bg1"/>
                </a:solidFill>
              </a:rPr>
              <a:t>Dr Imogen Peck</a:t>
            </a:r>
          </a:p>
          <a:p>
            <a:pPr algn="ctr"/>
            <a:r>
              <a:rPr lang="en-US" dirty="0">
                <a:solidFill>
                  <a:schemeClr val="bg1"/>
                </a:solidFill>
              </a:rPr>
              <a:t>University of Bristol</a:t>
            </a:r>
          </a:p>
        </p:txBody>
      </p:sp>
    </p:spTree>
    <p:extLst>
      <p:ext uri="{BB962C8B-B14F-4D97-AF65-F5344CB8AC3E}">
        <p14:creationId xmlns:p14="http://schemas.microsoft.com/office/powerpoint/2010/main" val="3624231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192000" cy="7176052"/>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145536"/>
            <a:ext cx="7729728" cy="1188720"/>
          </a:xfrm>
        </p:spPr>
        <p:txBody>
          <a:bodyPr/>
          <a:lstStyle/>
          <a:p>
            <a:r>
              <a:rPr lang="en-US" dirty="0"/>
              <a:t>A CURRICULUM FOR PUBLIC EDUCATION</a:t>
            </a:r>
          </a:p>
        </p:txBody>
      </p:sp>
      <p:sp>
        <p:nvSpPr>
          <p:cNvPr id="5" name="TextBox 4">
            <a:extLst>
              <a:ext uri="{FF2B5EF4-FFF2-40B4-BE49-F238E27FC236}">
                <a16:creationId xmlns:a16="http://schemas.microsoft.com/office/drawing/2014/main" id="{ED783799-155A-834D-9FF3-26C5A0649B14}"/>
              </a:ext>
            </a:extLst>
          </p:cNvPr>
          <p:cNvSpPr txBox="1"/>
          <p:nvPr/>
        </p:nvSpPr>
        <p:spPr>
          <a:xfrm>
            <a:off x="400305" y="2149691"/>
            <a:ext cx="5811078" cy="3477875"/>
          </a:xfrm>
          <a:prstGeom prst="rect">
            <a:avLst/>
          </a:prstGeom>
          <a:noFill/>
        </p:spPr>
        <p:txBody>
          <a:bodyPr wrap="square" rtlCol="0">
            <a:spAutoFit/>
          </a:bodyPr>
          <a:lstStyle/>
          <a:p>
            <a:r>
              <a:rPr lang="en-GB" sz="2200" dirty="0">
                <a:solidFill>
                  <a:schemeClr val="bg1"/>
                </a:solidFill>
              </a:rPr>
              <a:t>'he should be familiar with everything Poland has produced; at 12, know all its provinces, all its roads, all its towns; at 15, to have mastered his country’s entire history, and at 16, all its laws; let his mind and heart be full of every noble need, every illustrious man, that ever was in Poland so that he can tell you about them at a moment’s notice’.</a:t>
            </a:r>
          </a:p>
          <a:p>
            <a:endParaRPr lang="en-GB" sz="2200" dirty="0">
              <a:solidFill>
                <a:schemeClr val="bg1"/>
              </a:solidFill>
            </a:endParaRPr>
          </a:p>
          <a:p>
            <a:r>
              <a:rPr lang="en-GB" sz="2200" dirty="0">
                <a:solidFill>
                  <a:schemeClr val="bg1"/>
                </a:solidFill>
              </a:rPr>
              <a:t>(</a:t>
            </a:r>
            <a:r>
              <a:rPr lang="en-GB" sz="2200" i="1" dirty="0">
                <a:solidFill>
                  <a:schemeClr val="bg1"/>
                </a:solidFill>
              </a:rPr>
              <a:t>Considerations on the Government of Poland</a:t>
            </a:r>
            <a:r>
              <a:rPr lang="en-GB" sz="2200" dirty="0">
                <a:solidFill>
                  <a:schemeClr val="bg1"/>
                </a:solidFill>
              </a:rPr>
              <a:t>)</a:t>
            </a:r>
          </a:p>
        </p:txBody>
      </p:sp>
      <p:pic>
        <p:nvPicPr>
          <p:cNvPr id="3" name="Picture 2">
            <a:extLst>
              <a:ext uri="{FF2B5EF4-FFF2-40B4-BE49-F238E27FC236}">
                <a16:creationId xmlns:a16="http://schemas.microsoft.com/office/drawing/2014/main" id="{797E87CB-6060-E641-B3CB-A92BD3C5B20A}"/>
              </a:ext>
            </a:extLst>
          </p:cNvPr>
          <p:cNvPicPr>
            <a:picLocks noChangeAspect="1"/>
          </p:cNvPicPr>
          <p:nvPr/>
        </p:nvPicPr>
        <p:blipFill>
          <a:blip r:embed="rId3"/>
          <a:stretch>
            <a:fillRect/>
          </a:stretch>
        </p:blipFill>
        <p:spPr>
          <a:xfrm>
            <a:off x="6611687" y="2149691"/>
            <a:ext cx="5355696" cy="2959022"/>
          </a:xfrm>
          <a:prstGeom prst="rect">
            <a:avLst/>
          </a:prstGeom>
        </p:spPr>
      </p:pic>
      <p:sp>
        <p:nvSpPr>
          <p:cNvPr id="7" name="TextBox 6">
            <a:extLst>
              <a:ext uri="{FF2B5EF4-FFF2-40B4-BE49-F238E27FC236}">
                <a16:creationId xmlns:a16="http://schemas.microsoft.com/office/drawing/2014/main" id="{ADE4D07E-ADF4-1C48-9AED-731E7F9D863C}"/>
              </a:ext>
            </a:extLst>
          </p:cNvPr>
          <p:cNvSpPr txBox="1"/>
          <p:nvPr/>
        </p:nvSpPr>
        <p:spPr>
          <a:xfrm>
            <a:off x="6611687" y="5247861"/>
            <a:ext cx="3824400" cy="923330"/>
          </a:xfrm>
          <a:prstGeom prst="rect">
            <a:avLst/>
          </a:prstGeom>
          <a:noFill/>
        </p:spPr>
        <p:txBody>
          <a:bodyPr wrap="square" rtlCol="0">
            <a:spAutoFit/>
          </a:bodyPr>
          <a:lstStyle/>
          <a:p>
            <a:r>
              <a:rPr lang="en-GB" dirty="0">
                <a:solidFill>
                  <a:schemeClr val="bg1"/>
                </a:solidFill>
              </a:rPr>
              <a:t>Matejko</a:t>
            </a:r>
            <a:r>
              <a:rPr lang="en-GB" i="1" dirty="0">
                <a:solidFill>
                  <a:schemeClr val="bg1"/>
                </a:solidFill>
              </a:rPr>
              <a:t>, Constitution of 3 May 1791 </a:t>
            </a:r>
            <a:r>
              <a:rPr lang="en-GB" dirty="0">
                <a:solidFill>
                  <a:schemeClr val="bg1"/>
                </a:solidFill>
              </a:rPr>
              <a:t>(celebrating the new constitution of the Polish-Lithuanian commonwealth)</a:t>
            </a:r>
            <a:endParaRPr lang="en-US" dirty="0">
              <a:solidFill>
                <a:schemeClr val="bg1"/>
              </a:solidFill>
            </a:endParaRPr>
          </a:p>
        </p:txBody>
      </p:sp>
    </p:spTree>
    <p:extLst>
      <p:ext uri="{BB962C8B-B14F-4D97-AF65-F5344CB8AC3E}">
        <p14:creationId xmlns:p14="http://schemas.microsoft.com/office/powerpoint/2010/main" val="1595027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79513" y="0"/>
            <a:ext cx="12271513"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275073"/>
            <a:ext cx="7729728" cy="1188720"/>
          </a:xfrm>
        </p:spPr>
        <p:txBody>
          <a:bodyPr/>
          <a:lstStyle/>
          <a:p>
            <a:r>
              <a:rPr lang="en-US" i="1" dirty="0"/>
              <a:t>EMILE </a:t>
            </a:r>
            <a:r>
              <a:rPr lang="en-US" dirty="0"/>
              <a:t>AND THE STATE OF NATURE</a:t>
            </a:r>
            <a:endParaRPr lang="en-US" i="1" dirty="0"/>
          </a:p>
        </p:txBody>
      </p:sp>
      <p:sp>
        <p:nvSpPr>
          <p:cNvPr id="6" name="TextBox 5">
            <a:extLst>
              <a:ext uri="{FF2B5EF4-FFF2-40B4-BE49-F238E27FC236}">
                <a16:creationId xmlns:a16="http://schemas.microsoft.com/office/drawing/2014/main" id="{0360FB5D-294A-0241-BAFF-DCCFF5E8C159}"/>
              </a:ext>
            </a:extLst>
          </p:cNvPr>
          <p:cNvSpPr txBox="1"/>
          <p:nvPr/>
        </p:nvSpPr>
        <p:spPr>
          <a:xfrm>
            <a:off x="616226" y="1938130"/>
            <a:ext cx="5277679" cy="4154984"/>
          </a:xfrm>
          <a:prstGeom prst="rect">
            <a:avLst/>
          </a:prstGeom>
          <a:noFill/>
        </p:spPr>
        <p:txBody>
          <a:bodyPr wrap="square" rtlCol="0">
            <a:spAutoFit/>
          </a:bodyPr>
          <a:lstStyle/>
          <a:p>
            <a:r>
              <a:rPr lang="en-GB" sz="2200" dirty="0">
                <a:solidFill>
                  <a:schemeClr val="bg1"/>
                </a:solidFill>
              </a:rPr>
              <a:t>In the state of nature, men are motivated by two main passions:</a:t>
            </a:r>
          </a:p>
          <a:p>
            <a:pPr marL="342900" indent="-342900">
              <a:buAutoNum type="arabicPeriod"/>
            </a:pPr>
            <a:r>
              <a:rPr lang="en-GB" sz="2200" i="1" dirty="0">
                <a:solidFill>
                  <a:schemeClr val="bg1"/>
                </a:solidFill>
              </a:rPr>
              <a:t>amour de </a:t>
            </a:r>
            <a:r>
              <a:rPr lang="en-GB" sz="2200" i="1" dirty="0" err="1">
                <a:solidFill>
                  <a:schemeClr val="bg1"/>
                </a:solidFill>
              </a:rPr>
              <a:t>soi</a:t>
            </a:r>
            <a:r>
              <a:rPr lang="en-GB" sz="2200" i="1" dirty="0">
                <a:solidFill>
                  <a:schemeClr val="bg1"/>
                </a:solidFill>
              </a:rPr>
              <a:t> </a:t>
            </a:r>
            <a:r>
              <a:rPr lang="en-GB" sz="2200" dirty="0">
                <a:solidFill>
                  <a:schemeClr val="bg1"/>
                </a:solidFill>
              </a:rPr>
              <a:t>– a constant impulse to preserve one’s life </a:t>
            </a:r>
          </a:p>
          <a:p>
            <a:pPr marL="342900" indent="-342900">
              <a:buAutoNum type="arabicPeriod"/>
            </a:pPr>
            <a:r>
              <a:rPr lang="en-GB" sz="2200" i="1" dirty="0">
                <a:solidFill>
                  <a:schemeClr val="bg1"/>
                </a:solidFill>
              </a:rPr>
              <a:t>pity </a:t>
            </a:r>
            <a:r>
              <a:rPr lang="en-GB" sz="2200" dirty="0">
                <a:solidFill>
                  <a:schemeClr val="bg1"/>
                </a:solidFill>
              </a:rPr>
              <a:t>– compassion for the suffering of other members of society. </a:t>
            </a:r>
          </a:p>
          <a:p>
            <a:endParaRPr lang="en-GB" sz="2200" dirty="0">
              <a:solidFill>
                <a:schemeClr val="bg1"/>
              </a:solidFill>
            </a:endParaRPr>
          </a:p>
          <a:p>
            <a:r>
              <a:rPr lang="en-GB" sz="2200" dirty="0">
                <a:solidFill>
                  <a:schemeClr val="bg1"/>
                </a:solidFill>
              </a:rPr>
              <a:t>As man enters society, he becomes afflicted by </a:t>
            </a:r>
            <a:r>
              <a:rPr lang="en-GB" sz="2200" i="1" dirty="0">
                <a:solidFill>
                  <a:schemeClr val="bg1"/>
                </a:solidFill>
              </a:rPr>
              <a:t>amour </a:t>
            </a:r>
            <a:r>
              <a:rPr lang="en-GB" sz="2200" i="1" dirty="0" err="1">
                <a:solidFill>
                  <a:schemeClr val="bg1"/>
                </a:solidFill>
              </a:rPr>
              <a:t>propre</a:t>
            </a:r>
            <a:r>
              <a:rPr lang="en-GB" sz="2200" i="1" dirty="0">
                <a:solidFill>
                  <a:schemeClr val="bg1"/>
                </a:solidFill>
              </a:rPr>
              <a:t> - </a:t>
            </a:r>
            <a:r>
              <a:rPr lang="en-GB" sz="2200" dirty="0">
                <a:solidFill>
                  <a:schemeClr val="bg1"/>
                </a:solidFill>
              </a:rPr>
              <a:t>self-love and vanity that is based on comparison with, and a desire to be viewed favourably when measured against, other men.</a:t>
            </a:r>
            <a:endParaRPr lang="en-US" sz="2200" dirty="0">
              <a:solidFill>
                <a:schemeClr val="bg1"/>
              </a:solidFill>
            </a:endParaRPr>
          </a:p>
        </p:txBody>
      </p:sp>
      <p:sp>
        <p:nvSpPr>
          <p:cNvPr id="8" name="TextBox 7">
            <a:extLst>
              <a:ext uri="{FF2B5EF4-FFF2-40B4-BE49-F238E27FC236}">
                <a16:creationId xmlns:a16="http://schemas.microsoft.com/office/drawing/2014/main" id="{C2E5E826-F537-A04F-9340-4CF4F08BA378}"/>
              </a:ext>
            </a:extLst>
          </p:cNvPr>
          <p:cNvSpPr txBox="1"/>
          <p:nvPr/>
        </p:nvSpPr>
        <p:spPr>
          <a:xfrm>
            <a:off x="6589644" y="1661131"/>
            <a:ext cx="5277679" cy="4431983"/>
          </a:xfrm>
          <a:prstGeom prst="rect">
            <a:avLst/>
          </a:prstGeom>
          <a:noFill/>
        </p:spPr>
        <p:txBody>
          <a:bodyPr wrap="square" rtlCol="0">
            <a:spAutoFit/>
          </a:bodyPr>
          <a:lstStyle/>
          <a:p>
            <a:r>
              <a:rPr lang="en-GB" sz="2200" dirty="0">
                <a:solidFill>
                  <a:schemeClr val="bg1"/>
                </a:solidFill>
              </a:rPr>
              <a:t> </a:t>
            </a:r>
          </a:p>
          <a:p>
            <a:r>
              <a:rPr lang="en-GB" sz="2200" dirty="0">
                <a:solidFill>
                  <a:schemeClr val="bg1"/>
                </a:solidFill>
              </a:rPr>
              <a:t>‘Self-love, which regards only ourselves, is contented when our true needs are satisfied. But </a:t>
            </a:r>
            <a:r>
              <a:rPr lang="en-GB" sz="2200" i="1" dirty="0">
                <a:solidFill>
                  <a:schemeClr val="bg1"/>
                </a:solidFill>
              </a:rPr>
              <a:t>amour </a:t>
            </a:r>
            <a:r>
              <a:rPr lang="en-GB" sz="2200" i="1" dirty="0" err="1">
                <a:solidFill>
                  <a:schemeClr val="bg1"/>
                </a:solidFill>
              </a:rPr>
              <a:t>propre</a:t>
            </a:r>
            <a:r>
              <a:rPr lang="en-GB" sz="2200" i="1" dirty="0">
                <a:solidFill>
                  <a:schemeClr val="bg1"/>
                </a:solidFill>
              </a:rPr>
              <a:t> </a:t>
            </a:r>
            <a:r>
              <a:rPr lang="en-GB" sz="2200" dirty="0">
                <a:solidFill>
                  <a:schemeClr val="bg1"/>
                </a:solidFill>
              </a:rPr>
              <a:t>which makes comparisons, is never content and could never be…Thus what makes man essentially good is to have few needs and to compare himself little to others; what makes him wicked is to have many needs and to depend very much on opinion’. </a:t>
            </a:r>
          </a:p>
          <a:p>
            <a:endParaRPr lang="en-GB" sz="2200" dirty="0">
              <a:solidFill>
                <a:schemeClr val="bg1"/>
              </a:solidFill>
            </a:endParaRPr>
          </a:p>
          <a:p>
            <a:r>
              <a:rPr lang="en-GB" sz="2200" i="1" dirty="0">
                <a:solidFill>
                  <a:schemeClr val="bg1"/>
                </a:solidFill>
              </a:rPr>
              <a:t>Emile,</a:t>
            </a:r>
            <a:r>
              <a:rPr lang="en-GB" sz="2200" dirty="0">
                <a:solidFill>
                  <a:schemeClr val="bg1"/>
                </a:solidFill>
              </a:rPr>
              <a:t> Book IV</a:t>
            </a:r>
          </a:p>
          <a:p>
            <a:endParaRPr lang="en-GB" dirty="0"/>
          </a:p>
        </p:txBody>
      </p:sp>
    </p:spTree>
    <p:extLst>
      <p:ext uri="{BB962C8B-B14F-4D97-AF65-F5344CB8AC3E}">
        <p14:creationId xmlns:p14="http://schemas.microsoft.com/office/powerpoint/2010/main" val="3936719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79513" y="0"/>
            <a:ext cx="12271513"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414221"/>
            <a:ext cx="7729728" cy="1188720"/>
          </a:xfrm>
        </p:spPr>
        <p:txBody>
          <a:bodyPr/>
          <a:lstStyle/>
          <a:p>
            <a:r>
              <a:rPr lang="en-US" dirty="0"/>
              <a:t>FREEDOM AND EDUCATION</a:t>
            </a:r>
          </a:p>
        </p:txBody>
      </p:sp>
      <p:sp>
        <p:nvSpPr>
          <p:cNvPr id="6" name="TextBox 5">
            <a:extLst>
              <a:ext uri="{FF2B5EF4-FFF2-40B4-BE49-F238E27FC236}">
                <a16:creationId xmlns:a16="http://schemas.microsoft.com/office/drawing/2014/main" id="{0360FB5D-294A-0241-BAFF-DCCFF5E8C159}"/>
              </a:ext>
            </a:extLst>
          </p:cNvPr>
          <p:cNvSpPr txBox="1"/>
          <p:nvPr/>
        </p:nvSpPr>
        <p:spPr>
          <a:xfrm>
            <a:off x="3289852" y="2500146"/>
            <a:ext cx="5277679" cy="2677656"/>
          </a:xfrm>
          <a:prstGeom prst="rect">
            <a:avLst/>
          </a:prstGeom>
          <a:noFill/>
        </p:spPr>
        <p:txBody>
          <a:bodyPr wrap="square" rtlCol="0">
            <a:spAutoFit/>
          </a:bodyPr>
          <a:lstStyle/>
          <a:p>
            <a:pPr algn="ctr"/>
            <a:r>
              <a:rPr lang="en-GB" sz="2400" dirty="0">
                <a:solidFill>
                  <a:schemeClr val="bg1"/>
                </a:solidFill>
              </a:rPr>
              <a:t>‘The truly free man wants only what he can do and does what he pleases. That is my fundamental maxim. It need only be applied to childhood for all the rules of education to flow from it’. </a:t>
            </a:r>
          </a:p>
          <a:p>
            <a:endParaRPr lang="en-GB" sz="2400" dirty="0">
              <a:solidFill>
                <a:schemeClr val="bg1"/>
              </a:solidFill>
            </a:endParaRPr>
          </a:p>
          <a:p>
            <a:pPr algn="ctr"/>
            <a:r>
              <a:rPr lang="en-GB" sz="2400" i="1" dirty="0">
                <a:solidFill>
                  <a:schemeClr val="bg1"/>
                </a:solidFill>
              </a:rPr>
              <a:t>Emile</a:t>
            </a:r>
            <a:r>
              <a:rPr lang="en-GB" sz="2400" dirty="0">
                <a:solidFill>
                  <a:schemeClr val="bg1"/>
                </a:solidFill>
              </a:rPr>
              <a:t>, Book IV</a:t>
            </a:r>
            <a:endParaRPr lang="en-US" sz="2400" dirty="0">
              <a:solidFill>
                <a:schemeClr val="bg1"/>
              </a:solidFill>
            </a:endParaRPr>
          </a:p>
        </p:txBody>
      </p:sp>
    </p:spTree>
    <p:extLst>
      <p:ext uri="{BB962C8B-B14F-4D97-AF65-F5344CB8AC3E}">
        <p14:creationId xmlns:p14="http://schemas.microsoft.com/office/powerpoint/2010/main" val="806804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79513" y="0"/>
            <a:ext cx="12271513"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414221"/>
            <a:ext cx="7729728" cy="1188720"/>
          </a:xfrm>
        </p:spPr>
        <p:txBody>
          <a:bodyPr/>
          <a:lstStyle/>
          <a:p>
            <a:r>
              <a:rPr lang="en-US" dirty="0"/>
              <a:t>The structure of </a:t>
            </a:r>
            <a:r>
              <a:rPr lang="en-US" i="1" dirty="0" err="1"/>
              <a:t>emile</a:t>
            </a:r>
            <a:endParaRPr lang="en-US" i="1" dirty="0"/>
          </a:p>
        </p:txBody>
      </p:sp>
      <p:sp>
        <p:nvSpPr>
          <p:cNvPr id="6" name="TextBox 5">
            <a:extLst>
              <a:ext uri="{FF2B5EF4-FFF2-40B4-BE49-F238E27FC236}">
                <a16:creationId xmlns:a16="http://schemas.microsoft.com/office/drawing/2014/main" id="{0360FB5D-294A-0241-BAFF-DCCFF5E8C159}"/>
              </a:ext>
            </a:extLst>
          </p:cNvPr>
          <p:cNvSpPr txBox="1"/>
          <p:nvPr/>
        </p:nvSpPr>
        <p:spPr>
          <a:xfrm>
            <a:off x="1086677" y="1752077"/>
            <a:ext cx="5009323" cy="4555093"/>
          </a:xfrm>
          <a:prstGeom prst="rect">
            <a:avLst/>
          </a:prstGeom>
          <a:noFill/>
        </p:spPr>
        <p:txBody>
          <a:bodyPr wrap="square" rtlCol="0">
            <a:spAutoFit/>
          </a:bodyPr>
          <a:lstStyle/>
          <a:p>
            <a:endParaRPr lang="en-GB" sz="2400" dirty="0">
              <a:solidFill>
                <a:schemeClr val="bg1"/>
              </a:solidFill>
            </a:endParaRPr>
          </a:p>
          <a:p>
            <a:r>
              <a:rPr lang="en-GB" sz="2200" b="1" dirty="0">
                <a:solidFill>
                  <a:schemeClr val="bg1"/>
                </a:solidFill>
              </a:rPr>
              <a:t>Books I-III</a:t>
            </a:r>
            <a:endParaRPr lang="en-GB" sz="2200" dirty="0">
              <a:solidFill>
                <a:schemeClr val="bg1"/>
              </a:solidFill>
            </a:endParaRPr>
          </a:p>
          <a:p>
            <a:r>
              <a:rPr lang="en-GB" sz="2200" dirty="0">
                <a:solidFill>
                  <a:schemeClr val="bg1"/>
                </a:solidFill>
              </a:rPr>
              <a:t>are devoted to the rearing of a ‘civilised savage’, a man who cares only about himself, who is independent and self-sufficient and on whom no duties that run counter to his inclination and so divide him are imposed, whose knowledge of arts and sciences does not involve his incorporation into the system of public opinion and division of labour.</a:t>
            </a:r>
          </a:p>
          <a:p>
            <a:endParaRPr lang="en-GB" sz="2200" dirty="0">
              <a:solidFill>
                <a:schemeClr val="bg1"/>
              </a:solidFill>
            </a:endParaRPr>
          </a:p>
          <a:p>
            <a:endParaRPr lang="en-GB" sz="2400" dirty="0">
              <a:solidFill>
                <a:schemeClr val="bg1"/>
              </a:solidFill>
            </a:endParaRPr>
          </a:p>
        </p:txBody>
      </p:sp>
      <p:sp>
        <p:nvSpPr>
          <p:cNvPr id="3" name="TextBox 2">
            <a:extLst>
              <a:ext uri="{FF2B5EF4-FFF2-40B4-BE49-F238E27FC236}">
                <a16:creationId xmlns:a16="http://schemas.microsoft.com/office/drawing/2014/main" id="{6EC095CF-D518-6B4F-BA7C-0B630BB17982}"/>
              </a:ext>
            </a:extLst>
          </p:cNvPr>
          <p:cNvSpPr txBox="1"/>
          <p:nvPr/>
        </p:nvSpPr>
        <p:spPr>
          <a:xfrm>
            <a:off x="6877878" y="2106812"/>
            <a:ext cx="4094922" cy="2123658"/>
          </a:xfrm>
          <a:prstGeom prst="rect">
            <a:avLst/>
          </a:prstGeom>
          <a:noFill/>
        </p:spPr>
        <p:txBody>
          <a:bodyPr wrap="square" rtlCol="0">
            <a:spAutoFit/>
          </a:bodyPr>
          <a:lstStyle/>
          <a:p>
            <a:r>
              <a:rPr lang="en-GB" sz="2200" b="1" dirty="0">
                <a:solidFill>
                  <a:schemeClr val="bg1"/>
                </a:solidFill>
              </a:rPr>
              <a:t>Books IV-V</a:t>
            </a:r>
          </a:p>
          <a:p>
            <a:r>
              <a:rPr lang="en-GB" sz="2200" dirty="0">
                <a:solidFill>
                  <a:schemeClr val="bg1"/>
                </a:solidFill>
              </a:rPr>
              <a:t>attempt to bring this atomic individual into human society and into a condition of moral responsibility on the basis of his inclinations and generosity. </a:t>
            </a:r>
          </a:p>
        </p:txBody>
      </p:sp>
      <p:sp>
        <p:nvSpPr>
          <p:cNvPr id="5" name="TextBox 4">
            <a:extLst>
              <a:ext uri="{FF2B5EF4-FFF2-40B4-BE49-F238E27FC236}">
                <a16:creationId xmlns:a16="http://schemas.microsoft.com/office/drawing/2014/main" id="{900B4B71-6187-5B4C-8EF9-5C0D6AF733B5}"/>
              </a:ext>
            </a:extLst>
          </p:cNvPr>
          <p:cNvSpPr txBox="1"/>
          <p:nvPr/>
        </p:nvSpPr>
        <p:spPr>
          <a:xfrm>
            <a:off x="1063487" y="6122504"/>
            <a:ext cx="7961243" cy="369332"/>
          </a:xfrm>
          <a:prstGeom prst="rect">
            <a:avLst/>
          </a:prstGeom>
          <a:noFill/>
        </p:spPr>
        <p:txBody>
          <a:bodyPr wrap="square" rtlCol="0">
            <a:spAutoFit/>
          </a:bodyPr>
          <a:lstStyle/>
          <a:p>
            <a:r>
              <a:rPr lang="en-US" dirty="0">
                <a:solidFill>
                  <a:schemeClr val="bg1"/>
                </a:solidFill>
              </a:rPr>
              <a:t>(From Allan Bloom, ‘Introduction’ (1979))</a:t>
            </a:r>
          </a:p>
        </p:txBody>
      </p:sp>
    </p:spTree>
    <p:extLst>
      <p:ext uri="{BB962C8B-B14F-4D97-AF65-F5344CB8AC3E}">
        <p14:creationId xmlns:p14="http://schemas.microsoft.com/office/powerpoint/2010/main" val="283482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271513" cy="68580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241379"/>
            <a:ext cx="7729728" cy="1188720"/>
          </a:xfrm>
        </p:spPr>
        <p:txBody>
          <a:bodyPr/>
          <a:lstStyle/>
          <a:p>
            <a:r>
              <a:rPr lang="en-US" dirty="0"/>
              <a:t>BOOKS I-III: A NEGATIVE EDUCTAION</a:t>
            </a:r>
          </a:p>
        </p:txBody>
      </p:sp>
      <p:sp>
        <p:nvSpPr>
          <p:cNvPr id="6" name="TextBox 5">
            <a:extLst>
              <a:ext uri="{FF2B5EF4-FFF2-40B4-BE49-F238E27FC236}">
                <a16:creationId xmlns:a16="http://schemas.microsoft.com/office/drawing/2014/main" id="{0360FB5D-294A-0241-BAFF-DCCFF5E8C159}"/>
              </a:ext>
            </a:extLst>
          </p:cNvPr>
          <p:cNvSpPr txBox="1"/>
          <p:nvPr/>
        </p:nvSpPr>
        <p:spPr>
          <a:xfrm>
            <a:off x="612913" y="2053583"/>
            <a:ext cx="5009323" cy="2523768"/>
          </a:xfrm>
          <a:prstGeom prst="rect">
            <a:avLst/>
          </a:prstGeom>
          <a:noFill/>
        </p:spPr>
        <p:txBody>
          <a:bodyPr wrap="square" rtlCol="0">
            <a:spAutoFit/>
          </a:bodyPr>
          <a:lstStyle/>
          <a:p>
            <a:r>
              <a:rPr lang="en-GB" sz="2000" dirty="0">
                <a:solidFill>
                  <a:schemeClr val="bg1"/>
                </a:solidFill>
              </a:rPr>
              <a:t>The child receives almost nothing from the tutor, but nor does the tutor frustrate the child’s will by ordering him around or preventing him from doing things that he wants to do. Thus, the child will grow up knowing neither dominion, domination by another, or rebellion. </a:t>
            </a:r>
          </a:p>
          <a:p>
            <a:endParaRPr lang="en-GB" dirty="0"/>
          </a:p>
        </p:txBody>
      </p:sp>
      <p:sp>
        <p:nvSpPr>
          <p:cNvPr id="3" name="TextBox 2">
            <a:extLst>
              <a:ext uri="{FF2B5EF4-FFF2-40B4-BE49-F238E27FC236}">
                <a16:creationId xmlns:a16="http://schemas.microsoft.com/office/drawing/2014/main" id="{6EC095CF-D518-6B4F-BA7C-0B630BB17982}"/>
              </a:ext>
            </a:extLst>
          </p:cNvPr>
          <p:cNvSpPr txBox="1"/>
          <p:nvPr/>
        </p:nvSpPr>
        <p:spPr>
          <a:xfrm>
            <a:off x="5966794" y="1718131"/>
            <a:ext cx="6099312" cy="5139869"/>
          </a:xfrm>
          <a:prstGeom prst="rect">
            <a:avLst/>
          </a:prstGeom>
          <a:noFill/>
        </p:spPr>
        <p:txBody>
          <a:bodyPr wrap="square" rtlCol="0">
            <a:spAutoFit/>
          </a:bodyPr>
          <a:lstStyle/>
          <a:p>
            <a:r>
              <a:rPr lang="en-GB" sz="2000" dirty="0">
                <a:solidFill>
                  <a:schemeClr val="bg1"/>
                </a:solidFill>
              </a:rPr>
              <a:t>4 maxims</a:t>
            </a:r>
            <a:r>
              <a:rPr lang="en-GB" sz="2000" dirty="0">
                <a:solidFill>
                  <a:schemeClr val="bg1"/>
                </a:solidFill>
                <a:sym typeface="Wingdings" pitchFamily="2" charset="2"/>
              </a:rPr>
              <a:t>:</a:t>
            </a:r>
            <a:endParaRPr lang="en-GB" sz="2000" dirty="0">
              <a:solidFill>
                <a:schemeClr val="bg1"/>
              </a:solidFill>
            </a:endParaRPr>
          </a:p>
          <a:p>
            <a:endParaRPr lang="en-GB" sz="2000" dirty="0">
              <a:solidFill>
                <a:schemeClr val="bg1"/>
              </a:solidFill>
            </a:endParaRPr>
          </a:p>
          <a:p>
            <a:pPr marL="514350" indent="-514350">
              <a:buFont typeface="+mj-lt"/>
              <a:buAutoNum type="romanUcPeriod"/>
            </a:pPr>
            <a:r>
              <a:rPr lang="en-GB" sz="2000" dirty="0">
                <a:solidFill>
                  <a:schemeClr val="bg1"/>
                </a:solidFill>
              </a:rPr>
              <a:t>Let them have the use of all the strength that nature gives them. </a:t>
            </a:r>
          </a:p>
          <a:p>
            <a:pPr marL="514350" indent="-514350">
              <a:buFont typeface="+mj-lt"/>
              <a:buAutoNum type="romanUcPeriod"/>
            </a:pPr>
            <a:r>
              <a:rPr lang="en-GB" sz="2000" dirty="0">
                <a:solidFill>
                  <a:schemeClr val="bg1"/>
                </a:solidFill>
              </a:rPr>
              <a:t>Aid and supplement what is lacking to them, whether in intelligence or strength, in all connected to physical need</a:t>
            </a:r>
          </a:p>
          <a:p>
            <a:pPr marL="514350" indent="-514350">
              <a:buFont typeface="+mj-lt"/>
              <a:buAutoNum type="romanUcPeriod"/>
            </a:pPr>
            <a:r>
              <a:rPr lang="en-GB" sz="2000" dirty="0">
                <a:solidFill>
                  <a:schemeClr val="bg1"/>
                </a:solidFill>
              </a:rPr>
              <a:t>In the help you give them limit oneself solely to the really useful, without granting anything to whim or desire.</a:t>
            </a:r>
          </a:p>
          <a:p>
            <a:pPr marL="514350" indent="-514350">
              <a:buFont typeface="+mj-lt"/>
              <a:buAutoNum type="romanUcPeriod"/>
            </a:pPr>
            <a:r>
              <a:rPr lang="en-GB" sz="2000" dirty="0">
                <a:solidFill>
                  <a:schemeClr val="bg1"/>
                </a:solidFill>
              </a:rPr>
              <a:t>Study their language and care in order that, at an age when they do not know how to dissimulate, one can distinguish in their desires what comes immediately from nature and what comes from opinion</a:t>
            </a:r>
            <a:r>
              <a:rPr lang="en-GB" sz="2400" dirty="0">
                <a:solidFill>
                  <a:schemeClr val="bg1"/>
                </a:solidFill>
              </a:rPr>
              <a:t>. </a:t>
            </a:r>
          </a:p>
          <a:p>
            <a:pPr marL="514350" indent="-514350">
              <a:buFont typeface="+mj-lt"/>
              <a:buAutoNum type="romanUcPeriod"/>
            </a:pPr>
            <a:endParaRPr lang="en-GB" sz="2400" dirty="0">
              <a:solidFill>
                <a:schemeClr val="bg1"/>
              </a:solidFill>
            </a:endParaRPr>
          </a:p>
          <a:p>
            <a:r>
              <a:rPr lang="en-GB" sz="2000" i="1" dirty="0">
                <a:solidFill>
                  <a:schemeClr val="bg1"/>
                </a:solidFill>
              </a:rPr>
              <a:t>Emile</a:t>
            </a:r>
            <a:r>
              <a:rPr lang="en-GB" sz="2000" dirty="0">
                <a:solidFill>
                  <a:schemeClr val="bg1"/>
                </a:solidFill>
              </a:rPr>
              <a:t>, Book I</a:t>
            </a:r>
          </a:p>
        </p:txBody>
      </p:sp>
      <p:pic>
        <p:nvPicPr>
          <p:cNvPr id="7" name="Picture 6">
            <a:extLst>
              <a:ext uri="{FF2B5EF4-FFF2-40B4-BE49-F238E27FC236}">
                <a16:creationId xmlns:a16="http://schemas.microsoft.com/office/drawing/2014/main" id="{DB8354D8-6443-0F48-A986-9792659B41E4}"/>
              </a:ext>
            </a:extLst>
          </p:cNvPr>
          <p:cNvPicPr>
            <a:picLocks noChangeAspect="1"/>
          </p:cNvPicPr>
          <p:nvPr/>
        </p:nvPicPr>
        <p:blipFill rotWithShape="1">
          <a:blip r:embed="rId3"/>
          <a:srcRect b="32196"/>
          <a:stretch/>
        </p:blipFill>
        <p:spPr>
          <a:xfrm>
            <a:off x="-1" y="4342132"/>
            <a:ext cx="2554357" cy="2483103"/>
          </a:xfrm>
          <a:prstGeom prst="ellipse">
            <a:avLst/>
          </a:prstGeom>
          <a:ln>
            <a:noFill/>
          </a:ln>
          <a:effectLst>
            <a:softEdge rad="112500"/>
          </a:effectLst>
        </p:spPr>
      </p:pic>
    </p:spTree>
    <p:extLst>
      <p:ext uri="{BB962C8B-B14F-4D97-AF65-F5344CB8AC3E}">
        <p14:creationId xmlns:p14="http://schemas.microsoft.com/office/powerpoint/2010/main" val="1729189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271513" cy="68580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241379"/>
            <a:ext cx="7729728" cy="1188720"/>
          </a:xfrm>
        </p:spPr>
        <p:txBody>
          <a:bodyPr/>
          <a:lstStyle/>
          <a:p>
            <a:r>
              <a:rPr lang="en-US" dirty="0"/>
              <a:t>BOOKS </a:t>
            </a:r>
            <a:r>
              <a:rPr lang="en-US" dirty="0" err="1"/>
              <a:t>iV</a:t>
            </a:r>
            <a:r>
              <a:rPr lang="en-US" dirty="0"/>
              <a:t>-V: ENTERING SOCIETY</a:t>
            </a:r>
          </a:p>
        </p:txBody>
      </p:sp>
      <p:sp>
        <p:nvSpPr>
          <p:cNvPr id="6" name="TextBox 5">
            <a:extLst>
              <a:ext uri="{FF2B5EF4-FFF2-40B4-BE49-F238E27FC236}">
                <a16:creationId xmlns:a16="http://schemas.microsoft.com/office/drawing/2014/main" id="{0360FB5D-294A-0241-BAFF-DCCFF5E8C159}"/>
              </a:ext>
            </a:extLst>
          </p:cNvPr>
          <p:cNvSpPr txBox="1"/>
          <p:nvPr/>
        </p:nvSpPr>
        <p:spPr>
          <a:xfrm>
            <a:off x="2115577" y="1784529"/>
            <a:ext cx="7845287" cy="4832092"/>
          </a:xfrm>
          <a:prstGeom prst="rect">
            <a:avLst/>
          </a:prstGeom>
          <a:noFill/>
        </p:spPr>
        <p:txBody>
          <a:bodyPr wrap="square" rtlCol="0">
            <a:spAutoFit/>
          </a:bodyPr>
          <a:lstStyle/>
          <a:p>
            <a:r>
              <a:rPr lang="en-GB" sz="2200" dirty="0">
                <a:solidFill>
                  <a:schemeClr val="bg1"/>
                </a:solidFill>
              </a:rPr>
              <a:t>‘we are attached to our fellows less by the sentiment of their pleasures than by the sentiment of their pains, for we see far better in the latter the identity of our natures with theirs and the guarantees of their attachments to us. If our common needs unite us by interest, our common miseries unite us by affection. The sight of a happy man inspires in others less love than envy.</a:t>
            </a:r>
          </a:p>
          <a:p>
            <a:endParaRPr lang="en-GB" sz="2200" dirty="0">
              <a:solidFill>
                <a:schemeClr val="bg1"/>
              </a:solidFill>
            </a:endParaRPr>
          </a:p>
          <a:p>
            <a:r>
              <a:rPr lang="en-GB" sz="2200" dirty="0">
                <a:solidFill>
                  <a:schemeClr val="bg1"/>
                </a:solidFill>
              </a:rPr>
              <a:t>…Do you wish, then, to excite and nourish in the heart of a young man the first movements of nascent sensibility and turn his character towards beneficence and goodness? Do not puts seeds of pride, vanity, and envy in him by the deceptive image of the happiness of men’.</a:t>
            </a:r>
          </a:p>
          <a:p>
            <a:endParaRPr lang="en-GB" sz="2200" dirty="0">
              <a:solidFill>
                <a:schemeClr val="bg1"/>
              </a:solidFill>
            </a:endParaRPr>
          </a:p>
          <a:p>
            <a:r>
              <a:rPr lang="en-GB" sz="2200" i="1" dirty="0">
                <a:solidFill>
                  <a:schemeClr val="bg1"/>
                </a:solidFill>
              </a:rPr>
              <a:t>Emile</a:t>
            </a:r>
            <a:r>
              <a:rPr lang="en-GB" sz="2200" dirty="0">
                <a:solidFill>
                  <a:schemeClr val="bg1"/>
                </a:solidFill>
              </a:rPr>
              <a:t>, Book IV</a:t>
            </a:r>
          </a:p>
        </p:txBody>
      </p:sp>
    </p:spTree>
    <p:extLst>
      <p:ext uri="{BB962C8B-B14F-4D97-AF65-F5344CB8AC3E}">
        <p14:creationId xmlns:p14="http://schemas.microsoft.com/office/powerpoint/2010/main" val="3001666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271513" cy="68580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241379"/>
            <a:ext cx="7729728" cy="1188720"/>
          </a:xfrm>
        </p:spPr>
        <p:txBody>
          <a:bodyPr/>
          <a:lstStyle/>
          <a:p>
            <a:r>
              <a:rPr lang="en-US" dirty="0"/>
              <a:t>READING HISTORY</a:t>
            </a:r>
          </a:p>
        </p:txBody>
      </p:sp>
      <p:sp>
        <p:nvSpPr>
          <p:cNvPr id="6" name="TextBox 5">
            <a:extLst>
              <a:ext uri="{FF2B5EF4-FFF2-40B4-BE49-F238E27FC236}">
                <a16:creationId xmlns:a16="http://schemas.microsoft.com/office/drawing/2014/main" id="{0360FB5D-294A-0241-BAFF-DCCFF5E8C159}"/>
              </a:ext>
            </a:extLst>
          </p:cNvPr>
          <p:cNvSpPr txBox="1"/>
          <p:nvPr/>
        </p:nvSpPr>
        <p:spPr>
          <a:xfrm>
            <a:off x="425926" y="1897280"/>
            <a:ext cx="5670074" cy="4493538"/>
          </a:xfrm>
          <a:prstGeom prst="rect">
            <a:avLst/>
          </a:prstGeom>
          <a:noFill/>
        </p:spPr>
        <p:txBody>
          <a:bodyPr wrap="square" rtlCol="0">
            <a:spAutoFit/>
          </a:bodyPr>
          <a:lstStyle/>
          <a:p>
            <a:r>
              <a:rPr lang="en-GB" sz="2200" dirty="0">
                <a:solidFill>
                  <a:schemeClr val="bg1"/>
                </a:solidFill>
              </a:rPr>
              <a:t>‘All conquerors have not been killed; all usurpers have not failed in their enterprises; several will appear happy to minds biased by vulgar opinions. But he who does not stop at appearances but judges the happiness of men only by the condition of their hearts will see their miseries in their very successes; he will see their desires and their gnawing cares extend and increase with their fortune; he will see them getting out of breath in advancing without ever reaching their goals’. </a:t>
            </a:r>
          </a:p>
          <a:p>
            <a:endParaRPr lang="en-GB" sz="2200" dirty="0">
              <a:solidFill>
                <a:schemeClr val="bg1"/>
              </a:solidFill>
            </a:endParaRPr>
          </a:p>
          <a:p>
            <a:r>
              <a:rPr lang="en-GB" sz="2200" i="1" dirty="0">
                <a:solidFill>
                  <a:schemeClr val="bg1"/>
                </a:solidFill>
              </a:rPr>
              <a:t>Emile</a:t>
            </a:r>
            <a:r>
              <a:rPr lang="en-GB" sz="2200" dirty="0">
                <a:solidFill>
                  <a:schemeClr val="bg1"/>
                </a:solidFill>
              </a:rPr>
              <a:t>, Book IV</a:t>
            </a:r>
          </a:p>
        </p:txBody>
      </p:sp>
      <p:pic>
        <p:nvPicPr>
          <p:cNvPr id="3" name="Picture 2">
            <a:extLst>
              <a:ext uri="{FF2B5EF4-FFF2-40B4-BE49-F238E27FC236}">
                <a16:creationId xmlns:a16="http://schemas.microsoft.com/office/drawing/2014/main" id="{62D6FF7E-3583-5548-94A5-69D73274E333}"/>
              </a:ext>
            </a:extLst>
          </p:cNvPr>
          <p:cNvPicPr>
            <a:picLocks noChangeAspect="1"/>
          </p:cNvPicPr>
          <p:nvPr/>
        </p:nvPicPr>
        <p:blipFill>
          <a:blip r:embed="rId3"/>
          <a:stretch>
            <a:fillRect/>
          </a:stretch>
        </p:blipFill>
        <p:spPr>
          <a:xfrm>
            <a:off x="6375942" y="1769165"/>
            <a:ext cx="5529279" cy="4459830"/>
          </a:xfrm>
          <a:prstGeom prst="rect">
            <a:avLst/>
          </a:prstGeom>
        </p:spPr>
      </p:pic>
    </p:spTree>
    <p:extLst>
      <p:ext uri="{BB962C8B-B14F-4D97-AF65-F5344CB8AC3E}">
        <p14:creationId xmlns:p14="http://schemas.microsoft.com/office/powerpoint/2010/main" val="3587034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C9BC39-985A-40DD-B453-9B56B3809A7E}"/>
              </a:ext>
            </a:extLst>
          </p:cNvPr>
          <p:cNvPicPr>
            <a:picLocks noChangeAspect="1"/>
          </p:cNvPicPr>
          <p:nvPr/>
        </p:nvPicPr>
        <p:blipFill>
          <a:blip r:embed="rId2"/>
          <a:stretch>
            <a:fillRect/>
          </a:stretch>
        </p:blipFill>
        <p:spPr>
          <a:xfrm>
            <a:off x="106065" y="0"/>
            <a:ext cx="11979870" cy="6858000"/>
          </a:xfrm>
          <a:prstGeom prst="rect">
            <a:avLst/>
          </a:prstGeom>
        </p:spPr>
      </p:pic>
      <p:sp>
        <p:nvSpPr>
          <p:cNvPr id="2" name="Title 1">
            <a:extLst>
              <a:ext uri="{FF2B5EF4-FFF2-40B4-BE49-F238E27FC236}">
                <a16:creationId xmlns:a16="http://schemas.microsoft.com/office/drawing/2014/main" id="{6B848B11-E529-AE4A-ADCA-AB4A11C4EDBB}"/>
              </a:ext>
            </a:extLst>
          </p:cNvPr>
          <p:cNvSpPr>
            <a:spLocks noGrp="1"/>
          </p:cNvSpPr>
          <p:nvPr>
            <p:ph type="title"/>
          </p:nvPr>
        </p:nvSpPr>
        <p:spPr/>
        <p:txBody>
          <a:bodyPr/>
          <a:lstStyle/>
          <a:p>
            <a:r>
              <a:rPr lang="en-US" dirty="0"/>
              <a:t>III. Responses to </a:t>
            </a:r>
            <a:r>
              <a:rPr lang="en-US" i="1" dirty="0" err="1"/>
              <a:t>emile</a:t>
            </a:r>
            <a:endParaRPr lang="en-US" i="1" dirty="0"/>
          </a:p>
        </p:txBody>
      </p:sp>
      <p:sp>
        <p:nvSpPr>
          <p:cNvPr id="3" name="Content Placeholder 2">
            <a:extLst>
              <a:ext uri="{FF2B5EF4-FFF2-40B4-BE49-F238E27FC236}">
                <a16:creationId xmlns:a16="http://schemas.microsoft.com/office/drawing/2014/main" id="{AA79A4DE-4307-6242-8534-4B9C412B5A2A}"/>
              </a:ext>
            </a:extLst>
          </p:cNvPr>
          <p:cNvSpPr>
            <a:spLocks noGrp="1"/>
          </p:cNvSpPr>
          <p:nvPr>
            <p:ph idx="1"/>
          </p:nvPr>
        </p:nvSpPr>
        <p:spPr>
          <a:xfrm>
            <a:off x="7067108" y="2788651"/>
            <a:ext cx="4049161" cy="3101983"/>
          </a:xfrm>
        </p:spPr>
        <p:txBody>
          <a:bodyPr>
            <a:normAutofit/>
          </a:bodyPr>
          <a:lstStyle/>
          <a:p>
            <a:pPr marL="0" indent="0">
              <a:buNone/>
            </a:pPr>
            <a:r>
              <a:rPr lang="fr-FR" sz="2200" dirty="0">
                <a:solidFill>
                  <a:schemeClr val="bg1"/>
                </a:solidFill>
              </a:rPr>
              <a:t>Messire Louis-René de Caradeuc de La </a:t>
            </a:r>
            <a:r>
              <a:rPr lang="fr-FR" sz="2200" dirty="0" err="1">
                <a:solidFill>
                  <a:schemeClr val="bg1"/>
                </a:solidFill>
              </a:rPr>
              <a:t>Chalotais</a:t>
            </a:r>
            <a:r>
              <a:rPr lang="fr-FR" sz="2200" dirty="0">
                <a:solidFill>
                  <a:schemeClr val="bg1"/>
                </a:solidFill>
              </a:rPr>
              <a:t>, </a:t>
            </a:r>
            <a:r>
              <a:rPr lang="fr-FR" sz="2200" i="1" dirty="0">
                <a:solidFill>
                  <a:schemeClr val="bg1"/>
                </a:solidFill>
              </a:rPr>
              <a:t>Essai d'éducation nationale ou Plan d'études pour la jeunesse </a:t>
            </a:r>
            <a:r>
              <a:rPr lang="fr-FR" sz="2200" dirty="0">
                <a:solidFill>
                  <a:schemeClr val="bg1"/>
                </a:solidFill>
              </a:rPr>
              <a:t>(1763)</a:t>
            </a:r>
          </a:p>
          <a:p>
            <a:pPr marL="0" indent="0">
              <a:buNone/>
            </a:pPr>
            <a:r>
              <a:rPr lang="fr-FR" sz="2200" dirty="0">
                <a:solidFill>
                  <a:schemeClr val="bg1"/>
                </a:solidFill>
              </a:rPr>
              <a:t>Giacinto </a:t>
            </a:r>
            <a:r>
              <a:rPr lang="fr-FR" sz="2200" dirty="0" err="1">
                <a:solidFill>
                  <a:schemeClr val="bg1"/>
                </a:solidFill>
              </a:rPr>
              <a:t>Sigismondo</a:t>
            </a:r>
            <a:r>
              <a:rPr lang="fr-FR" sz="2200" dirty="0">
                <a:solidFill>
                  <a:schemeClr val="bg1"/>
                </a:solidFill>
              </a:rPr>
              <a:t> </a:t>
            </a:r>
            <a:r>
              <a:rPr lang="fr-FR" sz="2200" dirty="0" err="1">
                <a:solidFill>
                  <a:schemeClr val="bg1"/>
                </a:solidFill>
              </a:rPr>
              <a:t>Gerdil</a:t>
            </a:r>
            <a:r>
              <a:rPr lang="fr-FR" sz="2200" dirty="0">
                <a:solidFill>
                  <a:schemeClr val="bg1"/>
                </a:solidFill>
              </a:rPr>
              <a:t>, </a:t>
            </a:r>
            <a:r>
              <a:rPr lang="fr-FR" sz="2200" i="1" dirty="0">
                <a:solidFill>
                  <a:schemeClr val="bg1"/>
                </a:solidFill>
              </a:rPr>
              <a:t>Réflexions sur la théorie et la pratique de l'éducation contre les principes de Mr Rousseau </a:t>
            </a:r>
            <a:r>
              <a:rPr lang="fr-FR" sz="2200" dirty="0">
                <a:solidFill>
                  <a:schemeClr val="bg1"/>
                </a:solidFill>
              </a:rPr>
              <a:t>(1763)</a:t>
            </a:r>
            <a:endParaRPr lang="fr-FR" sz="2200" dirty="0"/>
          </a:p>
          <a:p>
            <a:endParaRPr lang="en-US" dirty="0"/>
          </a:p>
        </p:txBody>
      </p:sp>
      <p:sp>
        <p:nvSpPr>
          <p:cNvPr id="5" name="TextBox 4">
            <a:extLst>
              <a:ext uri="{FF2B5EF4-FFF2-40B4-BE49-F238E27FC236}">
                <a16:creationId xmlns:a16="http://schemas.microsoft.com/office/drawing/2014/main" id="{4AC550D3-E427-4A06-A22C-E970B2D55C5B}"/>
              </a:ext>
            </a:extLst>
          </p:cNvPr>
          <p:cNvSpPr txBox="1"/>
          <p:nvPr/>
        </p:nvSpPr>
        <p:spPr>
          <a:xfrm>
            <a:off x="2052084" y="2788651"/>
            <a:ext cx="3859619" cy="2800767"/>
          </a:xfrm>
          <a:prstGeom prst="rect">
            <a:avLst/>
          </a:prstGeom>
          <a:noFill/>
        </p:spPr>
        <p:txBody>
          <a:bodyPr wrap="square" rtlCol="0">
            <a:spAutoFit/>
          </a:bodyPr>
          <a:lstStyle/>
          <a:p>
            <a:pPr marL="285750" indent="-285750">
              <a:buFont typeface="Wingdings" panose="05000000000000000000" pitchFamily="2" charset="2"/>
              <a:buChar char="v"/>
            </a:pPr>
            <a:r>
              <a:rPr lang="en-GB" sz="2200" dirty="0">
                <a:solidFill>
                  <a:schemeClr val="bg1"/>
                </a:solidFill>
              </a:rPr>
              <a:t>Public vs private</a:t>
            </a:r>
          </a:p>
          <a:p>
            <a:pPr marL="285750" indent="-285750">
              <a:buFont typeface="Wingdings" panose="05000000000000000000" pitchFamily="2" charset="2"/>
              <a:buChar char="v"/>
            </a:pPr>
            <a:endParaRPr lang="en-GB" sz="2200" dirty="0">
              <a:solidFill>
                <a:schemeClr val="bg1"/>
              </a:solidFill>
            </a:endParaRPr>
          </a:p>
          <a:p>
            <a:pPr marL="285750" indent="-285750">
              <a:buFont typeface="Wingdings" panose="05000000000000000000" pitchFamily="2" charset="2"/>
              <a:buChar char="v"/>
            </a:pPr>
            <a:r>
              <a:rPr lang="en-GB" sz="2200" dirty="0">
                <a:solidFill>
                  <a:schemeClr val="bg1"/>
                </a:solidFill>
              </a:rPr>
              <a:t>Role of religion</a:t>
            </a:r>
          </a:p>
          <a:p>
            <a:pPr marL="285750" indent="-285750">
              <a:buFont typeface="Wingdings" panose="05000000000000000000" pitchFamily="2" charset="2"/>
              <a:buChar char="v"/>
            </a:pPr>
            <a:endParaRPr lang="en-GB" sz="2200" dirty="0">
              <a:solidFill>
                <a:schemeClr val="bg1"/>
              </a:solidFill>
            </a:endParaRPr>
          </a:p>
          <a:p>
            <a:pPr marL="285750" indent="-285750">
              <a:buFont typeface="Wingdings" panose="05000000000000000000" pitchFamily="2" charset="2"/>
              <a:buChar char="v"/>
            </a:pPr>
            <a:r>
              <a:rPr lang="en-GB" sz="2200" dirty="0">
                <a:solidFill>
                  <a:schemeClr val="bg1"/>
                </a:solidFill>
              </a:rPr>
              <a:t>Natural man and social man</a:t>
            </a:r>
          </a:p>
          <a:p>
            <a:pPr marL="285750" indent="-285750">
              <a:buFont typeface="Wingdings" panose="05000000000000000000" pitchFamily="2" charset="2"/>
              <a:buChar char="v"/>
            </a:pPr>
            <a:endParaRPr lang="en-GB" sz="2200" dirty="0">
              <a:solidFill>
                <a:schemeClr val="bg1"/>
              </a:solidFill>
            </a:endParaRPr>
          </a:p>
          <a:p>
            <a:pPr marL="285750" indent="-285750">
              <a:buFont typeface="Wingdings" panose="05000000000000000000" pitchFamily="2" charset="2"/>
              <a:buChar char="v"/>
            </a:pPr>
            <a:r>
              <a:rPr lang="en-GB" sz="2200" dirty="0">
                <a:solidFill>
                  <a:schemeClr val="bg1"/>
                </a:solidFill>
              </a:rPr>
              <a:t>Negative education – experience vs corruption</a:t>
            </a:r>
          </a:p>
        </p:txBody>
      </p:sp>
    </p:spTree>
    <p:extLst>
      <p:ext uri="{BB962C8B-B14F-4D97-AF65-F5344CB8AC3E}">
        <p14:creationId xmlns:p14="http://schemas.microsoft.com/office/powerpoint/2010/main" val="1587908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67805B-2263-4C4C-872E-CD2706EC23C1}"/>
              </a:ext>
            </a:extLst>
          </p:cNvPr>
          <p:cNvPicPr>
            <a:picLocks noChangeAspect="1"/>
          </p:cNvPicPr>
          <p:nvPr/>
        </p:nvPicPr>
        <p:blipFill>
          <a:blip r:embed="rId2"/>
          <a:stretch>
            <a:fillRect/>
          </a:stretch>
        </p:blipFill>
        <p:spPr>
          <a:xfrm>
            <a:off x="0" y="0"/>
            <a:ext cx="12271513" cy="68580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id="{C52C8473-7929-D843-AB82-6D65A9216432}"/>
              </a:ext>
            </a:extLst>
          </p:cNvPr>
          <p:cNvSpPr>
            <a:spLocks noGrp="1"/>
          </p:cNvSpPr>
          <p:nvPr>
            <p:ph type="title"/>
          </p:nvPr>
        </p:nvSpPr>
        <p:spPr/>
        <p:txBody>
          <a:bodyPr/>
          <a:lstStyle/>
          <a:p>
            <a:r>
              <a:rPr lang="en-US" dirty="0"/>
              <a:t>bibliography</a:t>
            </a:r>
          </a:p>
        </p:txBody>
      </p:sp>
      <p:sp>
        <p:nvSpPr>
          <p:cNvPr id="3" name="Content Placeholder 2">
            <a:extLst>
              <a:ext uri="{FF2B5EF4-FFF2-40B4-BE49-F238E27FC236}">
                <a16:creationId xmlns:a16="http://schemas.microsoft.com/office/drawing/2014/main" id="{21F3D497-A76B-C74F-B49C-A66971213CA7}"/>
              </a:ext>
            </a:extLst>
          </p:cNvPr>
          <p:cNvSpPr>
            <a:spLocks noGrp="1"/>
          </p:cNvSpPr>
          <p:nvPr>
            <p:ph idx="1"/>
          </p:nvPr>
        </p:nvSpPr>
        <p:spPr/>
        <p:txBody>
          <a:bodyPr>
            <a:normAutofit/>
          </a:bodyPr>
          <a:lstStyle/>
          <a:p>
            <a:r>
              <a:rPr lang="en-GB" sz="2200" dirty="0">
                <a:solidFill>
                  <a:schemeClr val="bg1"/>
                </a:solidFill>
              </a:rPr>
              <a:t>Jean Bloch, </a:t>
            </a:r>
            <a:r>
              <a:rPr lang="en-GB" sz="2200" i="1" dirty="0" err="1">
                <a:solidFill>
                  <a:schemeClr val="bg1"/>
                </a:solidFill>
              </a:rPr>
              <a:t>Rousseauism</a:t>
            </a:r>
            <a:r>
              <a:rPr lang="en-GB" sz="2200" i="1" dirty="0">
                <a:solidFill>
                  <a:schemeClr val="bg1"/>
                </a:solidFill>
              </a:rPr>
              <a:t> and Education in 18thc France</a:t>
            </a:r>
            <a:r>
              <a:rPr lang="en-GB" sz="2200" dirty="0">
                <a:solidFill>
                  <a:schemeClr val="bg1"/>
                </a:solidFill>
              </a:rPr>
              <a:t> (1995)</a:t>
            </a:r>
          </a:p>
          <a:p>
            <a:r>
              <a:rPr lang="en-US" sz="2200" dirty="0">
                <a:solidFill>
                  <a:schemeClr val="bg1"/>
                </a:solidFill>
              </a:rPr>
              <a:t>Kenneth Wain,  </a:t>
            </a:r>
            <a:r>
              <a:rPr lang="en-US" sz="2200" i="1" dirty="0">
                <a:solidFill>
                  <a:schemeClr val="bg1"/>
                </a:solidFill>
              </a:rPr>
              <a:t>On Rousseau:  </a:t>
            </a:r>
            <a:r>
              <a:rPr lang="en-GB" sz="2200" i="1" dirty="0">
                <a:solidFill>
                  <a:schemeClr val="bg1"/>
                </a:solidFill>
              </a:rPr>
              <a:t>An Introduction to his Radical Thinking on Education and Politics </a:t>
            </a:r>
            <a:r>
              <a:rPr lang="en-GB" sz="2200" dirty="0">
                <a:solidFill>
                  <a:schemeClr val="bg1"/>
                </a:solidFill>
              </a:rPr>
              <a:t>(2011)</a:t>
            </a:r>
          </a:p>
          <a:p>
            <a:r>
              <a:rPr lang="en-GB" sz="2200" dirty="0">
                <a:solidFill>
                  <a:schemeClr val="bg1"/>
                </a:solidFill>
              </a:rPr>
              <a:t>Allan Bloom, ‘Introduction’ to </a:t>
            </a:r>
            <a:r>
              <a:rPr lang="en-GB" sz="2200" i="1" dirty="0">
                <a:solidFill>
                  <a:schemeClr val="bg1"/>
                </a:solidFill>
              </a:rPr>
              <a:t>Emile, or education </a:t>
            </a:r>
            <a:r>
              <a:rPr lang="en-GB" sz="2200" dirty="0">
                <a:solidFill>
                  <a:schemeClr val="bg1"/>
                </a:solidFill>
              </a:rPr>
              <a:t>(1979)</a:t>
            </a:r>
          </a:p>
          <a:p>
            <a:r>
              <a:rPr lang="en-GB" sz="2200" dirty="0">
                <a:solidFill>
                  <a:schemeClr val="bg1"/>
                </a:solidFill>
              </a:rPr>
              <a:t>Robin Douglass, </a:t>
            </a:r>
            <a:r>
              <a:rPr lang="en-GB" sz="2200" i="1" dirty="0">
                <a:solidFill>
                  <a:schemeClr val="bg1"/>
                </a:solidFill>
              </a:rPr>
              <a:t>Rousseau and Hobbes: Nature, Free Will, and the Passions </a:t>
            </a:r>
            <a:r>
              <a:rPr lang="en-GB" sz="2200" dirty="0">
                <a:solidFill>
                  <a:schemeClr val="bg1"/>
                </a:solidFill>
              </a:rPr>
              <a:t>(2015)</a:t>
            </a:r>
          </a:p>
          <a:p>
            <a:r>
              <a:rPr lang="en-GB" sz="2200" dirty="0">
                <a:solidFill>
                  <a:schemeClr val="bg1"/>
                </a:solidFill>
              </a:rPr>
              <a:t>W. B. Stephens, </a:t>
            </a:r>
            <a:r>
              <a:rPr lang="en-GB" sz="2200" i="1" dirty="0">
                <a:solidFill>
                  <a:schemeClr val="bg1"/>
                </a:solidFill>
              </a:rPr>
              <a:t>Education in Britain, 1750-1914 </a:t>
            </a:r>
            <a:r>
              <a:rPr lang="en-GB" sz="2200" dirty="0">
                <a:solidFill>
                  <a:schemeClr val="bg1"/>
                </a:solidFill>
              </a:rPr>
              <a:t>(1999)</a:t>
            </a:r>
          </a:p>
          <a:p>
            <a:endParaRPr lang="en-GB" b="1" dirty="0"/>
          </a:p>
          <a:p>
            <a:endParaRPr lang="en-GB" b="1" dirty="0"/>
          </a:p>
          <a:p>
            <a:endParaRPr lang="en-GB" dirty="0"/>
          </a:p>
          <a:p>
            <a:endParaRPr lang="en-GB" dirty="0"/>
          </a:p>
        </p:txBody>
      </p:sp>
    </p:spTree>
    <p:extLst>
      <p:ext uri="{BB962C8B-B14F-4D97-AF65-F5344CB8AC3E}">
        <p14:creationId xmlns:p14="http://schemas.microsoft.com/office/powerpoint/2010/main" val="167260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F59DD78-743C-524B-ADEB-ED7382641C8D}"/>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E7B2A0DA-6B2E-394C-B9C9-90CF95582141}"/>
              </a:ext>
            </a:extLst>
          </p:cNvPr>
          <p:cNvSpPr>
            <a:spLocks noGrp="1"/>
          </p:cNvSpPr>
          <p:nvPr>
            <p:ph type="title"/>
          </p:nvPr>
        </p:nvSpPr>
        <p:spPr/>
        <p:txBody>
          <a:bodyPr/>
          <a:lstStyle/>
          <a:p>
            <a:r>
              <a:rPr lang="en-US" dirty="0"/>
              <a:t>structure</a:t>
            </a:r>
          </a:p>
        </p:txBody>
      </p:sp>
      <p:sp>
        <p:nvSpPr>
          <p:cNvPr id="3" name="Content Placeholder 2">
            <a:extLst>
              <a:ext uri="{FF2B5EF4-FFF2-40B4-BE49-F238E27FC236}">
                <a16:creationId xmlns:a16="http://schemas.microsoft.com/office/drawing/2014/main" id="{D0A08105-738D-0842-8426-8BA12446CACB}"/>
              </a:ext>
            </a:extLst>
          </p:cNvPr>
          <p:cNvSpPr>
            <a:spLocks noGrp="1"/>
          </p:cNvSpPr>
          <p:nvPr>
            <p:ph idx="1"/>
          </p:nvPr>
        </p:nvSpPr>
        <p:spPr/>
        <p:txBody>
          <a:bodyPr>
            <a:normAutofit fontScale="92500" lnSpcReduction="10000"/>
          </a:bodyPr>
          <a:lstStyle/>
          <a:p>
            <a:pPr marL="571500" indent="-571500">
              <a:buFont typeface="+mj-lt"/>
              <a:buAutoNum type="romanUcPeriod"/>
            </a:pPr>
            <a:r>
              <a:rPr lang="en-US" sz="2800" dirty="0">
                <a:solidFill>
                  <a:schemeClr val="bg1"/>
                </a:solidFill>
              </a:rPr>
              <a:t>Education in the 18thc </a:t>
            </a:r>
          </a:p>
          <a:p>
            <a:pPr marL="571500" indent="-571500">
              <a:buFont typeface="+mj-lt"/>
              <a:buAutoNum type="romanUcPeriod"/>
            </a:pPr>
            <a:endParaRPr lang="en-US" sz="2800" dirty="0">
              <a:solidFill>
                <a:schemeClr val="bg1"/>
              </a:solidFill>
            </a:endParaRPr>
          </a:p>
          <a:p>
            <a:pPr marL="571500" indent="-571500">
              <a:buFont typeface="+mj-lt"/>
              <a:buAutoNum type="romanUcPeriod"/>
            </a:pPr>
            <a:r>
              <a:rPr lang="en-US" sz="2800" dirty="0">
                <a:solidFill>
                  <a:schemeClr val="bg1"/>
                </a:solidFill>
              </a:rPr>
              <a:t>Rousseau on education (the </a:t>
            </a:r>
            <a:r>
              <a:rPr lang="en-US" sz="2800" i="1" dirty="0">
                <a:solidFill>
                  <a:schemeClr val="bg1"/>
                </a:solidFill>
              </a:rPr>
              <a:t>Third Discourse</a:t>
            </a:r>
            <a:r>
              <a:rPr lang="en-US" sz="2800" dirty="0">
                <a:solidFill>
                  <a:schemeClr val="bg1"/>
                </a:solidFill>
              </a:rPr>
              <a:t>, </a:t>
            </a:r>
            <a:r>
              <a:rPr lang="en-US" sz="2800" i="1" dirty="0">
                <a:solidFill>
                  <a:schemeClr val="bg1"/>
                </a:solidFill>
              </a:rPr>
              <a:t>Considerations on the Government of Poland,</a:t>
            </a:r>
            <a:r>
              <a:rPr lang="en-US" sz="2800" dirty="0">
                <a:solidFill>
                  <a:schemeClr val="bg1"/>
                </a:solidFill>
              </a:rPr>
              <a:t> and </a:t>
            </a:r>
            <a:r>
              <a:rPr lang="en-US" sz="2800" i="1" dirty="0">
                <a:solidFill>
                  <a:schemeClr val="bg1"/>
                </a:solidFill>
              </a:rPr>
              <a:t>Emile</a:t>
            </a:r>
            <a:r>
              <a:rPr lang="en-US" sz="2800" dirty="0">
                <a:solidFill>
                  <a:schemeClr val="bg1"/>
                </a:solidFill>
              </a:rPr>
              <a:t>)</a:t>
            </a:r>
          </a:p>
          <a:p>
            <a:pPr marL="571500" indent="-571500">
              <a:buFont typeface="+mj-lt"/>
              <a:buAutoNum type="romanUcPeriod"/>
            </a:pPr>
            <a:endParaRPr lang="en-US" sz="2800" dirty="0">
              <a:solidFill>
                <a:schemeClr val="bg1"/>
              </a:solidFill>
            </a:endParaRPr>
          </a:p>
          <a:p>
            <a:pPr marL="571500" indent="-571500">
              <a:buFont typeface="+mj-lt"/>
              <a:buAutoNum type="romanUcPeriod"/>
            </a:pPr>
            <a:r>
              <a:rPr lang="en-US" sz="2800" dirty="0">
                <a:solidFill>
                  <a:schemeClr val="bg1"/>
                </a:solidFill>
              </a:rPr>
              <a:t>Responses to Rousseau</a:t>
            </a:r>
          </a:p>
          <a:p>
            <a:pPr marL="0" indent="0">
              <a:buNone/>
            </a:pPr>
            <a:endParaRPr lang="en-US" dirty="0"/>
          </a:p>
        </p:txBody>
      </p:sp>
    </p:spTree>
    <p:extLst>
      <p:ext uri="{BB962C8B-B14F-4D97-AF65-F5344CB8AC3E}">
        <p14:creationId xmlns:p14="http://schemas.microsoft.com/office/powerpoint/2010/main" val="2812002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720074"/>
            <a:ext cx="7729728" cy="1188720"/>
          </a:xfrm>
        </p:spPr>
        <p:txBody>
          <a:bodyPr/>
          <a:lstStyle/>
          <a:p>
            <a:r>
              <a:rPr lang="en-US" dirty="0"/>
              <a:t> I. Education in the 18thc</a:t>
            </a:r>
          </a:p>
        </p:txBody>
      </p:sp>
      <p:sp>
        <p:nvSpPr>
          <p:cNvPr id="5" name="TextBox 4">
            <a:extLst>
              <a:ext uri="{FF2B5EF4-FFF2-40B4-BE49-F238E27FC236}">
                <a16:creationId xmlns:a16="http://schemas.microsoft.com/office/drawing/2014/main" id="{4BA8263E-6358-8B4A-A837-45F985C5D515}"/>
              </a:ext>
            </a:extLst>
          </p:cNvPr>
          <p:cNvSpPr txBox="1"/>
          <p:nvPr/>
        </p:nvSpPr>
        <p:spPr>
          <a:xfrm>
            <a:off x="1436800" y="2260311"/>
            <a:ext cx="5480834" cy="4493538"/>
          </a:xfrm>
          <a:prstGeom prst="rect">
            <a:avLst/>
          </a:prstGeom>
          <a:noFill/>
        </p:spPr>
        <p:txBody>
          <a:bodyPr wrap="square" rtlCol="0">
            <a:spAutoFit/>
          </a:bodyPr>
          <a:lstStyle/>
          <a:p>
            <a:r>
              <a:rPr lang="en-GB" sz="2200" dirty="0">
                <a:solidFill>
                  <a:schemeClr val="bg1"/>
                </a:solidFill>
              </a:rPr>
              <a:t>‘I think I may say that of all the Men we meet with, Nine Parts of Ten are what they are, Good or Evil, useful or not, by their Education…</a:t>
            </a:r>
          </a:p>
          <a:p>
            <a:endParaRPr lang="en-GB" sz="2200" dirty="0">
              <a:solidFill>
                <a:schemeClr val="bg1"/>
              </a:solidFill>
            </a:endParaRPr>
          </a:p>
          <a:p>
            <a:r>
              <a:rPr lang="en-GB" sz="2200" dirty="0">
                <a:solidFill>
                  <a:schemeClr val="bg1"/>
                </a:solidFill>
              </a:rPr>
              <a:t>God has </a:t>
            </a:r>
            <a:r>
              <a:rPr lang="en-GB" sz="2200" dirty="0" err="1">
                <a:solidFill>
                  <a:schemeClr val="bg1"/>
                </a:solidFill>
              </a:rPr>
              <a:t>stampt</a:t>
            </a:r>
            <a:r>
              <a:rPr lang="en-GB" sz="2200" dirty="0">
                <a:solidFill>
                  <a:schemeClr val="bg1"/>
                </a:solidFill>
              </a:rPr>
              <a:t> certain Characters upon </a:t>
            </a:r>
            <a:r>
              <a:rPr lang="en-GB" sz="2200" dirty="0" err="1">
                <a:solidFill>
                  <a:schemeClr val="bg1"/>
                </a:solidFill>
              </a:rPr>
              <a:t>Mens</a:t>
            </a:r>
            <a:r>
              <a:rPr lang="en-GB" sz="2200" dirty="0">
                <a:solidFill>
                  <a:schemeClr val="bg1"/>
                </a:solidFill>
              </a:rPr>
              <a:t> Minds, which, like their Shapes may perhaps be a little mended; but can hardly be totally </a:t>
            </a:r>
            <a:r>
              <a:rPr lang="en-GB" sz="2200" dirty="0" err="1">
                <a:solidFill>
                  <a:schemeClr val="bg1"/>
                </a:solidFill>
              </a:rPr>
              <a:t>alter’d</a:t>
            </a:r>
            <a:r>
              <a:rPr lang="en-GB" sz="2200" dirty="0">
                <a:solidFill>
                  <a:schemeClr val="bg1"/>
                </a:solidFill>
              </a:rPr>
              <a:t>, and </a:t>
            </a:r>
            <a:r>
              <a:rPr lang="en-GB" sz="2200" dirty="0" err="1">
                <a:solidFill>
                  <a:schemeClr val="bg1"/>
                </a:solidFill>
              </a:rPr>
              <a:t>transform’d</a:t>
            </a:r>
            <a:r>
              <a:rPr lang="en-GB" sz="2200" dirty="0">
                <a:solidFill>
                  <a:schemeClr val="bg1"/>
                </a:solidFill>
              </a:rPr>
              <a:t> into the contrary’.</a:t>
            </a:r>
          </a:p>
          <a:p>
            <a:endParaRPr lang="en-GB" sz="2200" dirty="0">
              <a:solidFill>
                <a:schemeClr val="bg1"/>
              </a:solidFill>
            </a:endParaRPr>
          </a:p>
          <a:p>
            <a:r>
              <a:rPr lang="en-GB" sz="2200" dirty="0">
                <a:solidFill>
                  <a:schemeClr val="bg1"/>
                </a:solidFill>
              </a:rPr>
              <a:t>John Locke, </a:t>
            </a:r>
            <a:r>
              <a:rPr lang="en-GB" sz="2200" i="1" dirty="0">
                <a:solidFill>
                  <a:schemeClr val="bg1"/>
                </a:solidFill>
              </a:rPr>
              <a:t>Some Thoughts Concerning Education</a:t>
            </a:r>
            <a:r>
              <a:rPr lang="en-GB" sz="2200" dirty="0">
                <a:solidFill>
                  <a:schemeClr val="bg1"/>
                </a:solidFill>
              </a:rPr>
              <a:t> (1693)</a:t>
            </a:r>
            <a:endParaRPr lang="en-US" sz="2200" dirty="0">
              <a:solidFill>
                <a:schemeClr val="bg1"/>
              </a:solidFill>
            </a:endParaRPr>
          </a:p>
        </p:txBody>
      </p:sp>
      <p:pic>
        <p:nvPicPr>
          <p:cNvPr id="6" name="Picture 5">
            <a:extLst>
              <a:ext uri="{FF2B5EF4-FFF2-40B4-BE49-F238E27FC236}">
                <a16:creationId xmlns:a16="http://schemas.microsoft.com/office/drawing/2014/main" id="{BB39EA49-20E0-8F45-83BB-A1DA220883D4}"/>
              </a:ext>
            </a:extLst>
          </p:cNvPr>
          <p:cNvPicPr>
            <a:picLocks noChangeAspect="1"/>
          </p:cNvPicPr>
          <p:nvPr/>
        </p:nvPicPr>
        <p:blipFill>
          <a:blip r:embed="rId3"/>
          <a:stretch>
            <a:fillRect/>
          </a:stretch>
        </p:blipFill>
        <p:spPr>
          <a:xfrm>
            <a:off x="8261349" y="2628867"/>
            <a:ext cx="2493851" cy="3187792"/>
          </a:xfrm>
          <a:prstGeom prst="rect">
            <a:avLst/>
          </a:prstGeom>
        </p:spPr>
      </p:pic>
    </p:spTree>
    <p:extLst>
      <p:ext uri="{BB962C8B-B14F-4D97-AF65-F5344CB8AC3E}">
        <p14:creationId xmlns:p14="http://schemas.microsoft.com/office/powerpoint/2010/main" val="3174944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19878"/>
            <a:ext cx="12192000"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620875"/>
            <a:ext cx="7729728" cy="1188720"/>
          </a:xfrm>
        </p:spPr>
        <p:txBody>
          <a:bodyPr/>
          <a:lstStyle/>
          <a:p>
            <a:r>
              <a:rPr lang="en-US" dirty="0"/>
              <a:t>LOCKE AND EDUCATION</a:t>
            </a:r>
          </a:p>
        </p:txBody>
      </p:sp>
      <p:sp>
        <p:nvSpPr>
          <p:cNvPr id="5" name="TextBox 4">
            <a:extLst>
              <a:ext uri="{FF2B5EF4-FFF2-40B4-BE49-F238E27FC236}">
                <a16:creationId xmlns:a16="http://schemas.microsoft.com/office/drawing/2014/main" id="{4BA8263E-6358-8B4A-A837-45F985C5D515}"/>
              </a:ext>
            </a:extLst>
          </p:cNvPr>
          <p:cNvSpPr txBox="1"/>
          <p:nvPr/>
        </p:nvSpPr>
        <p:spPr>
          <a:xfrm>
            <a:off x="2698967" y="2410592"/>
            <a:ext cx="6583255" cy="3477875"/>
          </a:xfrm>
          <a:prstGeom prst="rect">
            <a:avLst/>
          </a:prstGeom>
          <a:noFill/>
        </p:spPr>
        <p:txBody>
          <a:bodyPr wrap="square" rtlCol="0">
            <a:spAutoFit/>
          </a:bodyPr>
          <a:lstStyle/>
          <a:p>
            <a:r>
              <a:rPr lang="en-GB" sz="2200" dirty="0">
                <a:solidFill>
                  <a:schemeClr val="bg1"/>
                </a:solidFill>
              </a:rPr>
              <a:t>A gentleman’s education should consist of 4 main things:</a:t>
            </a:r>
          </a:p>
          <a:p>
            <a:endParaRPr lang="en-GB" sz="2200" dirty="0">
              <a:solidFill>
                <a:schemeClr val="bg1"/>
              </a:solidFill>
            </a:endParaRPr>
          </a:p>
          <a:p>
            <a:pPr marL="400050" indent="-400050">
              <a:buFont typeface="+mj-lt"/>
              <a:buAutoNum type="romanUcPeriod"/>
            </a:pPr>
            <a:r>
              <a:rPr lang="en-GB" sz="2200" dirty="0">
                <a:solidFill>
                  <a:schemeClr val="bg1"/>
                </a:solidFill>
              </a:rPr>
              <a:t>Virtue, which was necessary to make one ‘tolerable to oneself and others’</a:t>
            </a:r>
          </a:p>
          <a:p>
            <a:pPr marL="400050" indent="-400050">
              <a:buFont typeface="+mj-lt"/>
              <a:buAutoNum type="romanUcPeriod"/>
            </a:pPr>
            <a:r>
              <a:rPr lang="en-GB" sz="2200" dirty="0">
                <a:solidFill>
                  <a:schemeClr val="bg1"/>
                </a:solidFill>
              </a:rPr>
              <a:t>Wisdom, the unrelenting search for what is true</a:t>
            </a:r>
          </a:p>
          <a:p>
            <a:pPr marL="400050" indent="-400050">
              <a:buFont typeface="+mj-lt"/>
              <a:buAutoNum type="romanUcPeriod"/>
            </a:pPr>
            <a:r>
              <a:rPr lang="en-GB" sz="2200" dirty="0">
                <a:solidFill>
                  <a:schemeClr val="bg1"/>
                </a:solidFill>
              </a:rPr>
              <a:t> Breeding, the respect shown for self and others</a:t>
            </a:r>
          </a:p>
          <a:p>
            <a:pPr marL="400050" indent="-400050">
              <a:buFont typeface="+mj-lt"/>
              <a:buAutoNum type="romanUcPeriod"/>
            </a:pPr>
            <a:r>
              <a:rPr lang="en-GB" sz="2200" dirty="0">
                <a:solidFill>
                  <a:schemeClr val="bg1"/>
                </a:solidFill>
              </a:rPr>
              <a:t>Learning, the accumulation of substantive knowledge about things </a:t>
            </a:r>
          </a:p>
          <a:p>
            <a:endParaRPr lang="en-GB" sz="2200" i="1" dirty="0">
              <a:solidFill>
                <a:schemeClr val="bg1"/>
              </a:solidFill>
            </a:endParaRPr>
          </a:p>
          <a:p>
            <a:r>
              <a:rPr lang="en-GB" sz="2200" dirty="0">
                <a:solidFill>
                  <a:schemeClr val="bg1"/>
                </a:solidFill>
              </a:rPr>
              <a:t>(</a:t>
            </a:r>
            <a:r>
              <a:rPr lang="en-GB" sz="2200" i="1" dirty="0">
                <a:solidFill>
                  <a:schemeClr val="bg1"/>
                </a:solidFill>
              </a:rPr>
              <a:t>Some Thoughts Concerning Education</a:t>
            </a:r>
            <a:r>
              <a:rPr lang="en-GB" sz="2200" dirty="0">
                <a:solidFill>
                  <a:schemeClr val="bg1"/>
                </a:solidFill>
              </a:rPr>
              <a:t>)</a:t>
            </a:r>
            <a:endParaRPr lang="en-US" sz="2200" dirty="0">
              <a:solidFill>
                <a:schemeClr val="bg1"/>
              </a:solidFill>
            </a:endParaRPr>
          </a:p>
        </p:txBody>
      </p:sp>
    </p:spTree>
    <p:extLst>
      <p:ext uri="{BB962C8B-B14F-4D97-AF65-F5344CB8AC3E}">
        <p14:creationId xmlns:p14="http://schemas.microsoft.com/office/powerpoint/2010/main" val="122196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620875"/>
            <a:ext cx="7729728" cy="1188720"/>
          </a:xfrm>
        </p:spPr>
        <p:txBody>
          <a:bodyPr/>
          <a:lstStyle/>
          <a:p>
            <a:r>
              <a:rPr lang="en-US" dirty="0"/>
              <a:t>Education in public discourse</a:t>
            </a:r>
          </a:p>
        </p:txBody>
      </p:sp>
      <p:sp>
        <p:nvSpPr>
          <p:cNvPr id="5" name="TextBox 4">
            <a:extLst>
              <a:ext uri="{FF2B5EF4-FFF2-40B4-BE49-F238E27FC236}">
                <a16:creationId xmlns:a16="http://schemas.microsoft.com/office/drawing/2014/main" id="{4BA8263E-6358-8B4A-A837-45F985C5D515}"/>
              </a:ext>
            </a:extLst>
          </p:cNvPr>
          <p:cNvSpPr txBox="1"/>
          <p:nvPr/>
        </p:nvSpPr>
        <p:spPr>
          <a:xfrm>
            <a:off x="1297652" y="2355385"/>
            <a:ext cx="5480834" cy="3477875"/>
          </a:xfrm>
          <a:prstGeom prst="rect">
            <a:avLst/>
          </a:prstGeom>
          <a:noFill/>
        </p:spPr>
        <p:txBody>
          <a:bodyPr wrap="square" rtlCol="0">
            <a:spAutoFit/>
          </a:bodyPr>
          <a:lstStyle/>
          <a:p>
            <a:r>
              <a:rPr lang="en-GB" sz="2200" dirty="0">
                <a:solidFill>
                  <a:schemeClr val="bg1"/>
                </a:solidFill>
              </a:rPr>
              <a:t>‘the little Buds of their Minds will begin to open, and their watchful Mama will be </a:t>
            </a:r>
            <a:r>
              <a:rPr lang="en-GB" sz="2200" dirty="0" err="1">
                <a:solidFill>
                  <a:schemeClr val="bg1"/>
                </a:solidFill>
              </a:rPr>
              <a:t>imploy’d</a:t>
            </a:r>
            <a:r>
              <a:rPr lang="en-GB" sz="2200" dirty="0">
                <a:solidFill>
                  <a:schemeClr val="bg1"/>
                </a:solidFill>
              </a:rPr>
              <a:t> like a </a:t>
            </a:r>
            <a:r>
              <a:rPr lang="en-GB" sz="2200" dirty="0" err="1">
                <a:solidFill>
                  <a:schemeClr val="bg1"/>
                </a:solidFill>
              </a:rPr>
              <a:t>skilfull</a:t>
            </a:r>
            <a:r>
              <a:rPr lang="en-GB" sz="2200" dirty="0">
                <a:solidFill>
                  <a:schemeClr val="bg1"/>
                </a:solidFill>
              </a:rPr>
              <a:t> gardener, in assisting and encouraging the charming Flower thro’ its several hopeful Stages to Perfection, when it shall become one of the principal Ornaments of the delicate garden…’.</a:t>
            </a:r>
          </a:p>
          <a:p>
            <a:endParaRPr lang="en-GB" sz="2200" dirty="0">
              <a:solidFill>
                <a:schemeClr val="bg1"/>
              </a:solidFill>
            </a:endParaRPr>
          </a:p>
          <a:p>
            <a:r>
              <a:rPr lang="en-GB" sz="2200" dirty="0">
                <a:solidFill>
                  <a:schemeClr val="bg1"/>
                </a:solidFill>
              </a:rPr>
              <a:t>(Richardson, </a:t>
            </a:r>
            <a:r>
              <a:rPr lang="en-GB" sz="2200" i="1" dirty="0">
                <a:solidFill>
                  <a:schemeClr val="bg1"/>
                </a:solidFill>
              </a:rPr>
              <a:t>Pamela</a:t>
            </a:r>
            <a:r>
              <a:rPr lang="en-GB" sz="2200" dirty="0">
                <a:solidFill>
                  <a:schemeClr val="bg1"/>
                </a:solidFill>
              </a:rPr>
              <a:t>, 1741, IV)</a:t>
            </a:r>
          </a:p>
          <a:p>
            <a:endParaRPr lang="en-US" sz="2200" dirty="0">
              <a:solidFill>
                <a:schemeClr val="bg1"/>
              </a:solidFill>
            </a:endParaRPr>
          </a:p>
        </p:txBody>
      </p:sp>
      <p:pic>
        <p:nvPicPr>
          <p:cNvPr id="7" name="Picture 6">
            <a:extLst>
              <a:ext uri="{FF2B5EF4-FFF2-40B4-BE49-F238E27FC236}">
                <a16:creationId xmlns:a16="http://schemas.microsoft.com/office/drawing/2014/main" id="{A1C4517F-D9CF-5749-AD47-4039F768AA70}"/>
              </a:ext>
            </a:extLst>
          </p:cNvPr>
          <p:cNvPicPr>
            <a:picLocks noChangeAspect="1"/>
          </p:cNvPicPr>
          <p:nvPr/>
        </p:nvPicPr>
        <p:blipFill>
          <a:blip r:embed="rId3"/>
          <a:stretch>
            <a:fillRect/>
          </a:stretch>
        </p:blipFill>
        <p:spPr>
          <a:xfrm>
            <a:off x="7484166" y="2086998"/>
            <a:ext cx="4154556" cy="3444340"/>
          </a:xfrm>
          <a:prstGeom prst="rect">
            <a:avLst/>
          </a:prstGeom>
          <a:ln w="19050">
            <a:solidFill>
              <a:schemeClr val="tx1"/>
            </a:solidFill>
          </a:ln>
        </p:spPr>
      </p:pic>
      <p:sp>
        <p:nvSpPr>
          <p:cNvPr id="8" name="TextBox 7">
            <a:extLst>
              <a:ext uri="{FF2B5EF4-FFF2-40B4-BE49-F238E27FC236}">
                <a16:creationId xmlns:a16="http://schemas.microsoft.com/office/drawing/2014/main" id="{6E4A8648-6EB1-9046-9CFF-ECB16E9BBE9B}"/>
              </a:ext>
            </a:extLst>
          </p:cNvPr>
          <p:cNvSpPr txBox="1"/>
          <p:nvPr/>
        </p:nvSpPr>
        <p:spPr>
          <a:xfrm>
            <a:off x="7608055" y="5618364"/>
            <a:ext cx="4462670" cy="646331"/>
          </a:xfrm>
          <a:prstGeom prst="rect">
            <a:avLst/>
          </a:prstGeom>
          <a:noFill/>
        </p:spPr>
        <p:txBody>
          <a:bodyPr wrap="square" rtlCol="0">
            <a:spAutoFit/>
          </a:bodyPr>
          <a:lstStyle/>
          <a:p>
            <a:r>
              <a:rPr lang="en-GB" dirty="0">
                <a:solidFill>
                  <a:schemeClr val="bg1"/>
                </a:solidFill>
              </a:rPr>
              <a:t>Joseph Highmore's illustration of Pamela teaching her children (1743-45)</a:t>
            </a:r>
            <a:endParaRPr lang="en-US" dirty="0">
              <a:solidFill>
                <a:schemeClr val="bg1"/>
              </a:solidFill>
            </a:endParaRPr>
          </a:p>
        </p:txBody>
      </p:sp>
    </p:spTree>
    <p:extLst>
      <p:ext uri="{BB962C8B-B14F-4D97-AF65-F5344CB8AC3E}">
        <p14:creationId xmlns:p14="http://schemas.microsoft.com/office/powerpoint/2010/main" val="106227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21266"/>
            <a:ext cx="12192000"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620875"/>
            <a:ext cx="7729728" cy="1188720"/>
          </a:xfrm>
        </p:spPr>
        <p:txBody>
          <a:bodyPr/>
          <a:lstStyle/>
          <a:p>
            <a:r>
              <a:rPr lang="en-US" dirty="0"/>
              <a:t>Public vs private education</a:t>
            </a:r>
          </a:p>
        </p:txBody>
      </p:sp>
      <p:sp>
        <p:nvSpPr>
          <p:cNvPr id="3" name="TextBox 2">
            <a:extLst>
              <a:ext uri="{FF2B5EF4-FFF2-40B4-BE49-F238E27FC236}">
                <a16:creationId xmlns:a16="http://schemas.microsoft.com/office/drawing/2014/main" id="{265E3459-BF57-48F1-A59F-66090E9B8616}"/>
              </a:ext>
            </a:extLst>
          </p:cNvPr>
          <p:cNvSpPr txBox="1"/>
          <p:nvPr/>
        </p:nvSpPr>
        <p:spPr>
          <a:xfrm>
            <a:off x="6709145" y="2288978"/>
            <a:ext cx="4625162" cy="3416320"/>
          </a:xfrm>
          <a:prstGeom prst="rect">
            <a:avLst/>
          </a:prstGeom>
          <a:noFill/>
        </p:spPr>
        <p:txBody>
          <a:bodyPr wrap="square" rtlCol="0">
            <a:spAutoFit/>
          </a:bodyPr>
          <a:lstStyle/>
          <a:p>
            <a:pPr marL="285750" indent="-285750">
              <a:buFont typeface="Wingdings" panose="05000000000000000000" pitchFamily="2" charset="2"/>
              <a:buChar char="v"/>
            </a:pPr>
            <a:r>
              <a:rPr lang="en-GB" sz="2200" dirty="0">
                <a:solidFill>
                  <a:schemeClr val="bg1"/>
                </a:solidFill>
              </a:rPr>
              <a:t>In France, expulsion of the Jesuits prompted debates over the role of public education.</a:t>
            </a:r>
          </a:p>
          <a:p>
            <a:pPr marL="285750" indent="-285750">
              <a:buFont typeface="Wingdings" panose="05000000000000000000" pitchFamily="2" charset="2"/>
              <a:buChar char="v"/>
            </a:pPr>
            <a:endParaRPr lang="en-GB" sz="2200" dirty="0">
              <a:solidFill>
                <a:schemeClr val="bg1"/>
              </a:solidFill>
            </a:endParaRPr>
          </a:p>
          <a:p>
            <a:pPr marL="285750" indent="-285750">
              <a:buFont typeface="Wingdings" panose="05000000000000000000" pitchFamily="2" charset="2"/>
              <a:buChar char="v"/>
            </a:pPr>
            <a:r>
              <a:rPr lang="en-GB" sz="2200" dirty="0">
                <a:solidFill>
                  <a:schemeClr val="bg1"/>
                </a:solidFill>
              </a:rPr>
              <a:t>1762-1765 – 32 tracts on the subject published.</a:t>
            </a:r>
          </a:p>
          <a:p>
            <a:pPr marL="285750" indent="-285750">
              <a:buFont typeface="Wingdings" panose="05000000000000000000" pitchFamily="2" charset="2"/>
              <a:buChar char="v"/>
            </a:pPr>
            <a:endParaRPr lang="en-GB" sz="2200" dirty="0">
              <a:solidFill>
                <a:schemeClr val="bg1"/>
              </a:solidFill>
            </a:endParaRPr>
          </a:p>
          <a:p>
            <a:pPr marL="285750" indent="-285750">
              <a:buFont typeface="Wingdings" panose="05000000000000000000" pitchFamily="2" charset="2"/>
              <a:buChar char="v"/>
            </a:pPr>
            <a:r>
              <a:rPr lang="en-GB" sz="2200" dirty="0">
                <a:solidFill>
                  <a:schemeClr val="bg1"/>
                </a:solidFill>
              </a:rPr>
              <a:t>e.g. Charles Etienne Pesselier</a:t>
            </a:r>
            <a:r>
              <a:rPr lang="en-GB" sz="2200" i="1" dirty="0">
                <a:solidFill>
                  <a:schemeClr val="bg1"/>
                </a:solidFill>
              </a:rPr>
              <a:t>, </a:t>
            </a:r>
            <a:r>
              <a:rPr lang="en-GB" sz="2200" i="1" dirty="0" err="1">
                <a:solidFill>
                  <a:schemeClr val="bg1"/>
                </a:solidFill>
              </a:rPr>
              <a:t>Lettres</a:t>
            </a:r>
            <a:r>
              <a:rPr lang="en-GB" sz="2200" i="1" dirty="0">
                <a:solidFill>
                  <a:schemeClr val="bg1"/>
                </a:solidFill>
              </a:rPr>
              <a:t> sur </a:t>
            </a:r>
            <a:r>
              <a:rPr lang="en-GB" sz="2200" i="1" dirty="0" err="1">
                <a:solidFill>
                  <a:schemeClr val="bg1"/>
                </a:solidFill>
              </a:rPr>
              <a:t>l’education</a:t>
            </a:r>
            <a:r>
              <a:rPr lang="en-GB" sz="2200" dirty="0">
                <a:solidFill>
                  <a:schemeClr val="bg1"/>
                </a:solidFill>
              </a:rPr>
              <a:t> (1762)</a:t>
            </a:r>
          </a:p>
          <a:p>
            <a:endParaRPr lang="en-GB" dirty="0">
              <a:solidFill>
                <a:schemeClr val="bg1"/>
              </a:solidFill>
            </a:endParaRPr>
          </a:p>
        </p:txBody>
      </p:sp>
      <p:pic>
        <p:nvPicPr>
          <p:cNvPr id="5" name="Picture 4">
            <a:extLst>
              <a:ext uri="{FF2B5EF4-FFF2-40B4-BE49-F238E27FC236}">
                <a16:creationId xmlns:a16="http://schemas.microsoft.com/office/drawing/2014/main" id="{664B7E1A-4C60-4C24-8161-98E0CE21126F}"/>
              </a:ext>
            </a:extLst>
          </p:cNvPr>
          <p:cNvPicPr>
            <a:picLocks noChangeAspect="1"/>
          </p:cNvPicPr>
          <p:nvPr/>
        </p:nvPicPr>
        <p:blipFill rotWithShape="1">
          <a:blip r:embed="rId3"/>
          <a:srcRect l="7632" t="10387" r="7252" b="12094"/>
          <a:stretch/>
        </p:blipFill>
        <p:spPr>
          <a:xfrm>
            <a:off x="971520" y="2288978"/>
            <a:ext cx="5124480" cy="3416320"/>
          </a:xfrm>
          <a:prstGeom prst="rect">
            <a:avLst/>
          </a:prstGeom>
          <a:ln w="19050">
            <a:solidFill>
              <a:schemeClr val="tx1"/>
            </a:solidFill>
          </a:ln>
        </p:spPr>
      </p:pic>
      <p:sp>
        <p:nvSpPr>
          <p:cNvPr id="6" name="TextBox 5">
            <a:extLst>
              <a:ext uri="{FF2B5EF4-FFF2-40B4-BE49-F238E27FC236}">
                <a16:creationId xmlns:a16="http://schemas.microsoft.com/office/drawing/2014/main" id="{CDF92B2C-A1BC-4BCF-BDE4-0AAC3F898F74}"/>
              </a:ext>
            </a:extLst>
          </p:cNvPr>
          <p:cNvSpPr txBox="1"/>
          <p:nvPr/>
        </p:nvSpPr>
        <p:spPr>
          <a:xfrm>
            <a:off x="971520" y="5861515"/>
            <a:ext cx="3267740" cy="646331"/>
          </a:xfrm>
          <a:prstGeom prst="rect">
            <a:avLst/>
          </a:prstGeom>
          <a:noFill/>
        </p:spPr>
        <p:txBody>
          <a:bodyPr wrap="square" rtlCol="0">
            <a:spAutoFit/>
          </a:bodyPr>
          <a:lstStyle/>
          <a:p>
            <a:r>
              <a:rPr lang="en-GB" dirty="0">
                <a:solidFill>
                  <a:schemeClr val="bg1"/>
                </a:solidFill>
              </a:rPr>
              <a:t>Engraving of a school teacher and pupil 18th (1876)</a:t>
            </a:r>
          </a:p>
        </p:txBody>
      </p:sp>
    </p:spTree>
    <p:extLst>
      <p:ext uri="{BB962C8B-B14F-4D97-AF65-F5344CB8AC3E}">
        <p14:creationId xmlns:p14="http://schemas.microsoft.com/office/powerpoint/2010/main" val="3923157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310438"/>
            <a:ext cx="7729728" cy="1188720"/>
          </a:xfrm>
        </p:spPr>
        <p:txBody>
          <a:bodyPr/>
          <a:lstStyle/>
          <a:p>
            <a:r>
              <a:rPr lang="en-US" dirty="0"/>
              <a:t>THE SHAPE OF SCHOOLING</a:t>
            </a:r>
          </a:p>
        </p:txBody>
      </p:sp>
      <p:pic>
        <p:nvPicPr>
          <p:cNvPr id="5" name="Picture 1" descr="page5image2021361936">
            <a:extLst>
              <a:ext uri="{FF2B5EF4-FFF2-40B4-BE49-F238E27FC236}">
                <a16:creationId xmlns:a16="http://schemas.microsoft.com/office/drawing/2014/main" id="{4859ABD3-3349-704D-A95A-AC1D57D79A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222" t="10222" b="16666"/>
          <a:stretch/>
        </p:blipFill>
        <p:spPr bwMode="auto">
          <a:xfrm>
            <a:off x="1123651" y="1706349"/>
            <a:ext cx="5475932" cy="4944460"/>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7B47181-FF3F-AA4D-A0AC-57EC35E9C239}"/>
              </a:ext>
            </a:extLst>
          </p:cNvPr>
          <p:cNvSpPr txBox="1"/>
          <p:nvPr/>
        </p:nvSpPr>
        <p:spPr>
          <a:xfrm>
            <a:off x="7140456" y="1961530"/>
            <a:ext cx="3677478" cy="2862322"/>
          </a:xfrm>
          <a:prstGeom prst="rect">
            <a:avLst/>
          </a:prstGeom>
          <a:noFill/>
        </p:spPr>
        <p:txBody>
          <a:bodyPr wrap="square" rtlCol="0">
            <a:spAutoFit/>
          </a:bodyPr>
          <a:lstStyle/>
          <a:p>
            <a:pPr marL="285750" indent="-285750">
              <a:buFont typeface="Wingdings" pitchFamily="2" charset="2"/>
              <a:buChar char="v"/>
            </a:pPr>
            <a:r>
              <a:rPr lang="en-US" sz="2000" dirty="0">
                <a:solidFill>
                  <a:schemeClr val="bg1"/>
                </a:solidFill>
              </a:rPr>
              <a:t>Increase in number of charity and Sunday schools</a:t>
            </a:r>
          </a:p>
          <a:p>
            <a:pPr marL="285750" indent="-285750">
              <a:buFont typeface="Wingdings" pitchFamily="2" charset="2"/>
              <a:buChar char="v"/>
            </a:pPr>
            <a:endParaRPr lang="en-US" sz="2000" dirty="0">
              <a:solidFill>
                <a:schemeClr val="bg1"/>
              </a:solidFill>
            </a:endParaRPr>
          </a:p>
          <a:p>
            <a:pPr marL="285750" indent="-285750">
              <a:buFont typeface="Wingdings" pitchFamily="2" charset="2"/>
              <a:buChar char="v"/>
            </a:pPr>
            <a:r>
              <a:rPr lang="en-US" sz="2000" dirty="0">
                <a:solidFill>
                  <a:schemeClr val="bg1"/>
                </a:solidFill>
              </a:rPr>
              <a:t>Gradual rise in literacy </a:t>
            </a:r>
          </a:p>
          <a:p>
            <a:pPr marL="285750" indent="-285750">
              <a:buFont typeface="Wingdings" pitchFamily="2" charset="2"/>
              <a:buChar char="v"/>
            </a:pPr>
            <a:endParaRPr lang="en-US" sz="2000" dirty="0">
              <a:solidFill>
                <a:schemeClr val="bg1"/>
              </a:solidFill>
            </a:endParaRPr>
          </a:p>
          <a:p>
            <a:pPr marL="285750" indent="-285750">
              <a:buFont typeface="Wingdings" pitchFamily="2" charset="2"/>
              <a:buChar char="v"/>
            </a:pPr>
            <a:r>
              <a:rPr lang="en-US" sz="2000" dirty="0">
                <a:solidFill>
                  <a:schemeClr val="bg1"/>
                </a:solidFill>
              </a:rPr>
              <a:t>Education vs economic contribution</a:t>
            </a:r>
          </a:p>
          <a:p>
            <a:pPr marL="285750" indent="-285750">
              <a:buFont typeface="Wingdings" pitchFamily="2" charset="2"/>
              <a:buChar char="v"/>
            </a:pPr>
            <a:endParaRPr lang="en-US" sz="2000" dirty="0">
              <a:solidFill>
                <a:schemeClr val="bg1"/>
              </a:solidFill>
            </a:endParaRPr>
          </a:p>
          <a:p>
            <a:pPr marL="285750" indent="-285750">
              <a:buFont typeface="Wingdings" pitchFamily="2" charset="2"/>
              <a:buChar char="v"/>
            </a:pPr>
            <a:r>
              <a:rPr lang="en-US" sz="2000" dirty="0">
                <a:solidFill>
                  <a:schemeClr val="bg1"/>
                </a:solidFill>
              </a:rPr>
              <a:t>1844 – Factory Act </a:t>
            </a:r>
          </a:p>
        </p:txBody>
      </p:sp>
    </p:spTree>
    <p:extLst>
      <p:ext uri="{BB962C8B-B14F-4D97-AF65-F5344CB8AC3E}">
        <p14:creationId xmlns:p14="http://schemas.microsoft.com/office/powerpoint/2010/main" val="744317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310438"/>
            <a:ext cx="12192000" cy="7168438"/>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310438"/>
            <a:ext cx="7729728" cy="1188720"/>
          </a:xfrm>
        </p:spPr>
        <p:txBody>
          <a:bodyPr/>
          <a:lstStyle/>
          <a:p>
            <a:r>
              <a:rPr lang="en-US" dirty="0"/>
              <a:t>ii. Rousseau and the politics of education</a:t>
            </a:r>
          </a:p>
        </p:txBody>
      </p:sp>
      <p:sp>
        <p:nvSpPr>
          <p:cNvPr id="3" name="TextBox 2">
            <a:extLst>
              <a:ext uri="{FF2B5EF4-FFF2-40B4-BE49-F238E27FC236}">
                <a16:creationId xmlns:a16="http://schemas.microsoft.com/office/drawing/2014/main" id="{8AB076C3-2B49-B440-9052-07D1037DFB64}"/>
              </a:ext>
            </a:extLst>
          </p:cNvPr>
          <p:cNvSpPr txBox="1"/>
          <p:nvPr/>
        </p:nvSpPr>
        <p:spPr>
          <a:xfrm>
            <a:off x="6725479" y="2216426"/>
            <a:ext cx="4575312" cy="3816429"/>
          </a:xfrm>
          <a:prstGeom prst="rect">
            <a:avLst/>
          </a:prstGeom>
          <a:noFill/>
        </p:spPr>
        <p:txBody>
          <a:bodyPr wrap="square" rtlCol="0">
            <a:spAutoFit/>
          </a:bodyPr>
          <a:lstStyle/>
          <a:p>
            <a:r>
              <a:rPr lang="en-GB" sz="2200" dirty="0">
                <a:solidFill>
                  <a:schemeClr val="bg1"/>
                </a:solidFill>
              </a:rPr>
              <a:t>‘Of all the faculties of man, reason, which is, so to speak, only the composite of all the others, is the one that develops with the most difficulty and latest. And it is this one which they want to use in order to develop the first faculties!...This is to begin with the end, to want to make the product the instrument’.</a:t>
            </a:r>
          </a:p>
          <a:p>
            <a:endParaRPr lang="en-GB" sz="2200" dirty="0">
              <a:solidFill>
                <a:schemeClr val="bg1"/>
              </a:solidFill>
            </a:endParaRPr>
          </a:p>
          <a:p>
            <a:r>
              <a:rPr lang="en-GB" sz="2200" i="1" dirty="0">
                <a:solidFill>
                  <a:schemeClr val="bg1"/>
                </a:solidFill>
              </a:rPr>
              <a:t>Emile</a:t>
            </a:r>
            <a:r>
              <a:rPr lang="en-GB" sz="2200" dirty="0">
                <a:solidFill>
                  <a:schemeClr val="bg1"/>
                </a:solidFill>
              </a:rPr>
              <a:t>, Book II</a:t>
            </a:r>
            <a:endParaRPr lang="en-US" sz="2200" dirty="0">
              <a:solidFill>
                <a:schemeClr val="bg1"/>
              </a:solidFill>
            </a:endParaRPr>
          </a:p>
        </p:txBody>
      </p:sp>
      <p:sp>
        <p:nvSpPr>
          <p:cNvPr id="6" name="TextBox 5">
            <a:extLst>
              <a:ext uri="{FF2B5EF4-FFF2-40B4-BE49-F238E27FC236}">
                <a16:creationId xmlns:a16="http://schemas.microsoft.com/office/drawing/2014/main" id="{A7FD52DA-72BA-744C-859D-4D0306F84192}"/>
              </a:ext>
            </a:extLst>
          </p:cNvPr>
          <p:cNvSpPr txBox="1"/>
          <p:nvPr/>
        </p:nvSpPr>
        <p:spPr>
          <a:xfrm>
            <a:off x="1063486" y="2216426"/>
            <a:ext cx="4293705" cy="3139321"/>
          </a:xfrm>
          <a:prstGeom prst="rect">
            <a:avLst/>
          </a:prstGeom>
          <a:noFill/>
        </p:spPr>
        <p:txBody>
          <a:bodyPr wrap="square" rtlCol="0">
            <a:spAutoFit/>
          </a:bodyPr>
          <a:lstStyle/>
          <a:p>
            <a:r>
              <a:rPr lang="en-GB" sz="2200" dirty="0">
                <a:solidFill>
                  <a:schemeClr val="bg1"/>
                </a:solidFill>
              </a:rPr>
              <a:t>‘In spite of so many writings having as their end, it is said, only what is useful for the public, the first of all useful things, the art of forming men, is still forgotten. After Locke’s book my subject was still entirely fresh’.</a:t>
            </a:r>
          </a:p>
          <a:p>
            <a:endParaRPr lang="en-GB" sz="2200" dirty="0">
              <a:solidFill>
                <a:schemeClr val="bg1"/>
              </a:solidFill>
            </a:endParaRPr>
          </a:p>
          <a:p>
            <a:r>
              <a:rPr lang="en-GB" sz="2200" i="1" dirty="0">
                <a:solidFill>
                  <a:schemeClr val="bg1"/>
                </a:solidFill>
              </a:rPr>
              <a:t>Emile</a:t>
            </a:r>
            <a:r>
              <a:rPr lang="en-GB" sz="2200" dirty="0">
                <a:solidFill>
                  <a:schemeClr val="bg1"/>
                </a:solidFill>
              </a:rPr>
              <a:t>, Book I</a:t>
            </a:r>
            <a:endParaRPr lang="en-US" sz="2200" dirty="0">
              <a:solidFill>
                <a:schemeClr val="bg1"/>
              </a:solidFill>
            </a:endParaRPr>
          </a:p>
        </p:txBody>
      </p:sp>
    </p:spTree>
    <p:extLst>
      <p:ext uri="{BB962C8B-B14F-4D97-AF65-F5344CB8AC3E}">
        <p14:creationId xmlns:p14="http://schemas.microsoft.com/office/powerpoint/2010/main" val="105137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1F5B7-A791-324B-A7E8-622F402FD11B}"/>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158A4F4-6B01-B945-983A-EB011528A5AE}"/>
              </a:ext>
            </a:extLst>
          </p:cNvPr>
          <p:cNvSpPr>
            <a:spLocks noGrp="1"/>
          </p:cNvSpPr>
          <p:nvPr>
            <p:ph type="title"/>
          </p:nvPr>
        </p:nvSpPr>
        <p:spPr>
          <a:xfrm>
            <a:off x="2231136" y="122286"/>
            <a:ext cx="7729728" cy="1188720"/>
          </a:xfrm>
        </p:spPr>
        <p:txBody>
          <a:bodyPr/>
          <a:lstStyle/>
          <a:p>
            <a:r>
              <a:rPr lang="en-US" dirty="0"/>
              <a:t>EDUCATION OUTSIDE </a:t>
            </a:r>
            <a:r>
              <a:rPr lang="en-US" i="1" dirty="0"/>
              <a:t>EMILE</a:t>
            </a:r>
          </a:p>
        </p:txBody>
      </p:sp>
      <p:sp>
        <p:nvSpPr>
          <p:cNvPr id="6" name="TextBox 5">
            <a:extLst>
              <a:ext uri="{FF2B5EF4-FFF2-40B4-BE49-F238E27FC236}">
                <a16:creationId xmlns:a16="http://schemas.microsoft.com/office/drawing/2014/main" id="{A7FD52DA-72BA-744C-859D-4D0306F84192}"/>
              </a:ext>
            </a:extLst>
          </p:cNvPr>
          <p:cNvSpPr txBox="1"/>
          <p:nvPr/>
        </p:nvSpPr>
        <p:spPr>
          <a:xfrm>
            <a:off x="357808" y="1855461"/>
            <a:ext cx="5032514" cy="3477875"/>
          </a:xfrm>
          <a:prstGeom prst="rect">
            <a:avLst/>
          </a:prstGeom>
          <a:noFill/>
        </p:spPr>
        <p:txBody>
          <a:bodyPr wrap="square" rtlCol="0">
            <a:spAutoFit/>
          </a:bodyPr>
          <a:lstStyle/>
          <a:p>
            <a:pPr marL="342900" indent="-342900">
              <a:buFont typeface="Wingdings" pitchFamily="2" charset="2"/>
              <a:buChar char="v"/>
            </a:pPr>
            <a:r>
              <a:rPr lang="en-GB" sz="2200" i="1" dirty="0">
                <a:solidFill>
                  <a:schemeClr val="bg1"/>
                </a:solidFill>
              </a:rPr>
              <a:t>Project for the Education of M de Sainte-Marie</a:t>
            </a:r>
            <a:r>
              <a:rPr lang="en-GB" sz="2200" dirty="0">
                <a:solidFill>
                  <a:schemeClr val="bg1"/>
                </a:solidFill>
              </a:rPr>
              <a:t> (1740)</a:t>
            </a:r>
          </a:p>
          <a:p>
            <a:pPr marL="342900" indent="-342900">
              <a:buFont typeface="Wingdings" pitchFamily="2" charset="2"/>
              <a:buChar char="v"/>
            </a:pPr>
            <a:endParaRPr lang="en-GB" sz="2200" dirty="0">
              <a:solidFill>
                <a:schemeClr val="bg1"/>
              </a:solidFill>
            </a:endParaRPr>
          </a:p>
          <a:p>
            <a:pPr marL="342900" indent="-342900">
              <a:buFont typeface="Wingdings" pitchFamily="2" charset="2"/>
              <a:buChar char="v"/>
            </a:pPr>
            <a:r>
              <a:rPr lang="en-GB" sz="2200" i="1" dirty="0">
                <a:solidFill>
                  <a:schemeClr val="bg1"/>
                </a:solidFill>
              </a:rPr>
              <a:t>Julie, or the New Heloise </a:t>
            </a:r>
            <a:r>
              <a:rPr lang="en-GB" sz="2200" dirty="0">
                <a:solidFill>
                  <a:schemeClr val="bg1"/>
                </a:solidFill>
              </a:rPr>
              <a:t>(1761)</a:t>
            </a:r>
          </a:p>
          <a:p>
            <a:pPr marL="342900" indent="-342900">
              <a:buFont typeface="Wingdings" pitchFamily="2" charset="2"/>
              <a:buChar char="v"/>
            </a:pPr>
            <a:endParaRPr lang="en-GB" sz="2200" dirty="0">
              <a:solidFill>
                <a:schemeClr val="bg1"/>
              </a:solidFill>
            </a:endParaRPr>
          </a:p>
          <a:p>
            <a:pPr marL="342900" indent="-342900">
              <a:buFont typeface="Wingdings" pitchFamily="2" charset="2"/>
              <a:buChar char="v"/>
            </a:pPr>
            <a:r>
              <a:rPr lang="en-GB" sz="2200" i="1" dirty="0">
                <a:solidFill>
                  <a:schemeClr val="bg1"/>
                </a:solidFill>
              </a:rPr>
              <a:t>A Discourse on Political Economy</a:t>
            </a:r>
            <a:r>
              <a:rPr lang="en-GB" sz="2200" dirty="0">
                <a:solidFill>
                  <a:schemeClr val="bg1"/>
                </a:solidFill>
              </a:rPr>
              <a:t> i.e. the </a:t>
            </a:r>
            <a:r>
              <a:rPr lang="en-GB" sz="2200" i="1" dirty="0">
                <a:solidFill>
                  <a:schemeClr val="bg1"/>
                </a:solidFill>
              </a:rPr>
              <a:t>Third Discourse </a:t>
            </a:r>
            <a:r>
              <a:rPr lang="en-GB" sz="2200" dirty="0">
                <a:solidFill>
                  <a:schemeClr val="bg1"/>
                </a:solidFill>
              </a:rPr>
              <a:t>(1776)</a:t>
            </a:r>
          </a:p>
          <a:p>
            <a:pPr marL="342900" indent="-342900">
              <a:buFont typeface="Wingdings" pitchFamily="2" charset="2"/>
              <a:buChar char="v"/>
            </a:pPr>
            <a:endParaRPr lang="en-GB" sz="2200" dirty="0">
              <a:solidFill>
                <a:schemeClr val="bg1"/>
              </a:solidFill>
            </a:endParaRPr>
          </a:p>
          <a:p>
            <a:pPr marL="342900" indent="-342900">
              <a:buFont typeface="Wingdings" pitchFamily="2" charset="2"/>
              <a:buChar char="v"/>
            </a:pPr>
            <a:r>
              <a:rPr lang="en-GB" sz="2200" i="1" dirty="0">
                <a:solidFill>
                  <a:schemeClr val="bg1"/>
                </a:solidFill>
              </a:rPr>
              <a:t>Considerations on the Government of Poland</a:t>
            </a:r>
            <a:r>
              <a:rPr lang="en-GB" sz="2200" dirty="0">
                <a:solidFill>
                  <a:schemeClr val="bg1"/>
                </a:solidFill>
              </a:rPr>
              <a:t> (1782)</a:t>
            </a:r>
          </a:p>
        </p:txBody>
      </p:sp>
      <p:sp>
        <p:nvSpPr>
          <p:cNvPr id="5" name="TextBox 4">
            <a:extLst>
              <a:ext uri="{FF2B5EF4-FFF2-40B4-BE49-F238E27FC236}">
                <a16:creationId xmlns:a16="http://schemas.microsoft.com/office/drawing/2014/main" id="{ED783799-155A-834D-9FF3-26C5A0649B14}"/>
              </a:ext>
            </a:extLst>
          </p:cNvPr>
          <p:cNvSpPr txBox="1"/>
          <p:nvPr/>
        </p:nvSpPr>
        <p:spPr>
          <a:xfrm>
            <a:off x="6096000" y="1433292"/>
            <a:ext cx="5811078" cy="5324535"/>
          </a:xfrm>
          <a:prstGeom prst="rect">
            <a:avLst/>
          </a:prstGeom>
          <a:noFill/>
        </p:spPr>
        <p:txBody>
          <a:bodyPr wrap="square" rtlCol="0">
            <a:spAutoFit/>
          </a:bodyPr>
          <a:lstStyle/>
          <a:p>
            <a:r>
              <a:rPr lang="en-GB" sz="2000" i="1" dirty="0">
                <a:solidFill>
                  <a:schemeClr val="bg1"/>
                </a:solidFill>
              </a:rPr>
              <a:t>Third Discourse</a:t>
            </a:r>
            <a:r>
              <a:rPr lang="en-GB" sz="2000" dirty="0">
                <a:solidFill>
                  <a:schemeClr val="bg1"/>
                </a:solidFill>
              </a:rPr>
              <a:t>:</a:t>
            </a:r>
          </a:p>
          <a:p>
            <a:endParaRPr lang="en-GB" sz="2000" dirty="0">
              <a:solidFill>
                <a:schemeClr val="bg1"/>
              </a:solidFill>
            </a:endParaRPr>
          </a:p>
          <a:p>
            <a:pPr marL="285750" indent="-285750">
              <a:buFont typeface="Wingdings" pitchFamily="2" charset="2"/>
              <a:buChar char="v"/>
            </a:pPr>
            <a:r>
              <a:rPr lang="en-GB" sz="2000" dirty="0">
                <a:solidFill>
                  <a:schemeClr val="bg1"/>
                </a:solidFill>
              </a:rPr>
              <a:t>The object of public schools should be to create citizens who will love their country and its laws, and who will perceive their own interests as synonymous with those of the collective. </a:t>
            </a:r>
          </a:p>
          <a:p>
            <a:pPr marL="285750" indent="-285750">
              <a:buFont typeface="Wingdings" pitchFamily="2" charset="2"/>
              <a:buChar char="v"/>
            </a:pPr>
            <a:endParaRPr lang="en-GB" sz="2000" dirty="0">
              <a:solidFill>
                <a:schemeClr val="bg1"/>
              </a:solidFill>
            </a:endParaRPr>
          </a:p>
          <a:p>
            <a:pPr marL="285750" indent="-285750">
              <a:buFont typeface="Wingdings" pitchFamily="2" charset="2"/>
              <a:buChar char="v"/>
            </a:pPr>
            <a:r>
              <a:rPr lang="en-GB" sz="2000" dirty="0">
                <a:solidFill>
                  <a:schemeClr val="bg1"/>
                </a:solidFill>
              </a:rPr>
              <a:t>To do this, public, state-organised education must start early – ‘early enough never to consider their own persons except in terms of being related to the body of the state, and not to perceive their own existence except as part of the state’s existence…It is too late to alter our natural inclinations when they have taken their course and habit has been joined with self-love…It is from the first moment of life that one must learn to deserve to live’. </a:t>
            </a:r>
          </a:p>
        </p:txBody>
      </p:sp>
    </p:spTree>
    <p:extLst>
      <p:ext uri="{BB962C8B-B14F-4D97-AF65-F5344CB8AC3E}">
        <p14:creationId xmlns:p14="http://schemas.microsoft.com/office/powerpoint/2010/main" val="246382068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emplate>Parcel</Template>
  <TotalTime>716</TotalTime>
  <Words>1463</Words>
  <Application>Microsoft Office PowerPoint</Application>
  <PresentationFormat>Widescreen</PresentationFormat>
  <Paragraphs>128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Gill Sans MT</vt:lpstr>
      <vt:lpstr>Wingdings</vt:lpstr>
      <vt:lpstr>Parcel</vt:lpstr>
      <vt:lpstr>The politics of education  </vt:lpstr>
      <vt:lpstr>structure</vt:lpstr>
      <vt:lpstr> I. Education in the 18thc</vt:lpstr>
      <vt:lpstr>LOCKE AND EDUCATION</vt:lpstr>
      <vt:lpstr>Education in public discourse</vt:lpstr>
      <vt:lpstr>Public vs private education</vt:lpstr>
      <vt:lpstr>THE SHAPE OF SCHOOLING</vt:lpstr>
      <vt:lpstr>ii. Rousseau and the politics of education</vt:lpstr>
      <vt:lpstr>EDUCATION OUTSIDE EMILE</vt:lpstr>
      <vt:lpstr>A CURRICULUM FOR PUBLIC EDUCATION</vt:lpstr>
      <vt:lpstr>EMILE AND THE STATE OF NATURE</vt:lpstr>
      <vt:lpstr>FREEDOM AND EDUCATION</vt:lpstr>
      <vt:lpstr>The structure of emile</vt:lpstr>
      <vt:lpstr>BOOKS I-III: A NEGATIVE EDUCTAION</vt:lpstr>
      <vt:lpstr>BOOKS iV-V: ENTERING SOCIETY</vt:lpstr>
      <vt:lpstr>READING HISTORY</vt:lpstr>
      <vt:lpstr>III. Responses to emile</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Mary Prince</dc:title>
  <dc:creator>Imogen Peck</dc:creator>
  <cp:lastModifiedBy>Imogen Peck</cp:lastModifiedBy>
  <cp:revision>45</cp:revision>
  <dcterms:created xsi:type="dcterms:W3CDTF">2018-09-30T10:59:30Z</dcterms:created>
  <dcterms:modified xsi:type="dcterms:W3CDTF">2019-01-04T11:55:07Z</dcterms:modified>
</cp:coreProperties>
</file>