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3"/>
  </p:notesMasterIdLst>
  <p:sldIdLst>
    <p:sldId id="256" r:id="rId2"/>
    <p:sldId id="257" r:id="rId3"/>
    <p:sldId id="259" r:id="rId4"/>
    <p:sldId id="269" r:id="rId5"/>
    <p:sldId id="270" r:id="rId6"/>
    <p:sldId id="271" r:id="rId7"/>
    <p:sldId id="261" r:id="rId8"/>
    <p:sldId id="272" r:id="rId9"/>
    <p:sldId id="273" r:id="rId10"/>
    <p:sldId id="275" r:id="rId11"/>
    <p:sldId id="276" r:id="rId12"/>
    <p:sldId id="277" r:id="rId13"/>
    <p:sldId id="278" r:id="rId14"/>
    <p:sldId id="279" r:id="rId15"/>
    <p:sldId id="262" r:id="rId16"/>
    <p:sldId id="263" r:id="rId17"/>
    <p:sldId id="264" r:id="rId18"/>
    <p:sldId id="266" r:id="rId19"/>
    <p:sldId id="267" r:id="rId20"/>
    <p:sldId id="265" r:id="rId21"/>
    <p:sldId id="26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6FE2B-5DC9-064A-9233-38552016810A}" type="datetimeFigureOut">
              <a:rPr lang="en-US" smtClean="0"/>
              <a:t>1/16/19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8B3104-112A-1244-B396-1E76AE2691A5}" type="slidenum">
              <a:rPr lang="en-US" smtClean="0"/>
              <a:t>‹#›</a:t>
            </a:fld>
            <a:endParaRPr lang="en-US"/>
          </a:p>
        </p:txBody>
      </p:sp>
    </p:spTree>
    <p:extLst>
      <p:ext uri="{BB962C8B-B14F-4D97-AF65-F5344CB8AC3E}">
        <p14:creationId xmlns:p14="http://schemas.microsoft.com/office/powerpoint/2010/main" val="3433515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8B3104-112A-1244-B396-1E76AE2691A5}" type="slidenum">
              <a:rPr lang="en-US" smtClean="0"/>
              <a:t>21</a:t>
            </a:fld>
            <a:endParaRPr lang="en-US"/>
          </a:p>
        </p:txBody>
      </p:sp>
    </p:spTree>
    <p:extLst>
      <p:ext uri="{BB962C8B-B14F-4D97-AF65-F5344CB8AC3E}">
        <p14:creationId xmlns:p14="http://schemas.microsoft.com/office/powerpoint/2010/main" val="423866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1/16/19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1/16/19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1/16/19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1/16/19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1/16/19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1/16/19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tiff"/></Relationships>
</file>

<file path=ppt/slides/_rels/slide15.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CE511-2B42-4BAD-8298-9FD4ED17C511}"/>
              </a:ext>
            </a:extLst>
          </p:cNvPr>
          <p:cNvSpPr>
            <a:spLocks noGrp="1"/>
          </p:cNvSpPr>
          <p:nvPr>
            <p:ph type="ctrTitle"/>
          </p:nvPr>
        </p:nvSpPr>
        <p:spPr/>
        <p:txBody>
          <a:bodyPr/>
          <a:lstStyle/>
          <a:p>
            <a:r>
              <a:rPr lang="en-GB" dirty="0"/>
              <a:t>The discovery of society?</a:t>
            </a:r>
          </a:p>
        </p:txBody>
      </p:sp>
      <p:sp>
        <p:nvSpPr>
          <p:cNvPr id="3" name="TextBox 2">
            <a:extLst>
              <a:ext uri="{FF2B5EF4-FFF2-40B4-BE49-F238E27FC236}">
                <a16:creationId xmlns:a16="http://schemas.microsoft.com/office/drawing/2014/main" id="{FCB8868B-C08F-154A-B10E-E546EB2F1630}"/>
              </a:ext>
            </a:extLst>
          </p:cNvPr>
          <p:cNvSpPr txBox="1"/>
          <p:nvPr/>
        </p:nvSpPr>
        <p:spPr>
          <a:xfrm>
            <a:off x="3478696" y="4393096"/>
            <a:ext cx="5585791" cy="646331"/>
          </a:xfrm>
          <a:prstGeom prst="rect">
            <a:avLst/>
          </a:prstGeom>
          <a:noFill/>
        </p:spPr>
        <p:txBody>
          <a:bodyPr wrap="square" rtlCol="0">
            <a:spAutoFit/>
          </a:bodyPr>
          <a:lstStyle/>
          <a:p>
            <a:pPr algn="ctr"/>
            <a:r>
              <a:rPr lang="en-US" dirty="0"/>
              <a:t>Dr Imogen Peck</a:t>
            </a:r>
          </a:p>
          <a:p>
            <a:pPr algn="ctr"/>
            <a:r>
              <a:rPr lang="en-US" dirty="0"/>
              <a:t>University of Warwick</a:t>
            </a:r>
          </a:p>
        </p:txBody>
      </p:sp>
    </p:spTree>
    <p:extLst>
      <p:ext uri="{BB962C8B-B14F-4D97-AF65-F5344CB8AC3E}">
        <p14:creationId xmlns:p14="http://schemas.microsoft.com/office/powerpoint/2010/main" val="43277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407599" y="4892040"/>
            <a:ext cx="7729728" cy="1188720"/>
          </a:xfrm>
        </p:spPr>
        <p:txBody>
          <a:bodyPr vert="horz" lIns="182880" tIns="182880" rIns="182880" bIns="182880" rtlCol="0" anchor="ctr">
            <a:normAutofit/>
          </a:bodyPr>
          <a:lstStyle/>
          <a:p>
            <a:r>
              <a:rPr lang="en-US" dirty="0"/>
              <a:t>Ii. Virtue, vices, and society</a:t>
            </a:r>
          </a:p>
        </p:txBody>
      </p:sp>
      <p:pic>
        <p:nvPicPr>
          <p:cNvPr id="7" name="Picture 6">
            <a:extLst>
              <a:ext uri="{FF2B5EF4-FFF2-40B4-BE49-F238E27FC236}">
                <a16:creationId xmlns:a16="http://schemas.microsoft.com/office/drawing/2014/main" id="{1B480526-4648-0040-8B14-3D62D9C3BF7A}"/>
              </a:ext>
            </a:extLst>
          </p:cNvPr>
          <p:cNvPicPr>
            <a:picLocks noChangeAspect="1"/>
          </p:cNvPicPr>
          <p:nvPr/>
        </p:nvPicPr>
        <p:blipFill rotWithShape="1">
          <a:blip r:embed="rId2"/>
          <a:srcRect t="11868" b="7919"/>
          <a:stretch/>
        </p:blipFill>
        <p:spPr>
          <a:xfrm>
            <a:off x="20" y="10"/>
            <a:ext cx="12191980" cy="4571990"/>
          </a:xfrm>
          <a:prstGeom prst="rect">
            <a:avLst/>
          </a:prstGeom>
        </p:spPr>
      </p:pic>
      <p:pic>
        <p:nvPicPr>
          <p:cNvPr id="5" name="Picture 4">
            <a:extLst>
              <a:ext uri="{FF2B5EF4-FFF2-40B4-BE49-F238E27FC236}">
                <a16:creationId xmlns:a16="http://schemas.microsoft.com/office/drawing/2014/main" id="{F58030C7-8990-F849-8720-973920397526}"/>
              </a:ext>
            </a:extLst>
          </p:cNvPr>
          <p:cNvPicPr>
            <a:picLocks noChangeAspect="1"/>
          </p:cNvPicPr>
          <p:nvPr/>
        </p:nvPicPr>
        <p:blipFill>
          <a:blip r:embed="rId3"/>
          <a:stretch>
            <a:fillRect/>
          </a:stretch>
        </p:blipFill>
        <p:spPr>
          <a:xfrm>
            <a:off x="-20" y="0"/>
            <a:ext cx="12192000" cy="4571990"/>
          </a:xfrm>
          <a:prstGeom prst="rect">
            <a:avLst/>
          </a:prstGeom>
        </p:spPr>
      </p:pic>
    </p:spTree>
    <p:extLst>
      <p:ext uri="{BB962C8B-B14F-4D97-AF65-F5344CB8AC3E}">
        <p14:creationId xmlns:p14="http://schemas.microsoft.com/office/powerpoint/2010/main" val="1359134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7E8597C-7624-2341-8612-AE79B392763F}"/>
              </a:ext>
            </a:extLst>
          </p:cNvPr>
          <p:cNvPicPr>
            <a:picLocks noChangeAspect="1"/>
          </p:cNvPicPr>
          <p:nvPr/>
        </p:nvPicPr>
        <p:blipFill>
          <a:blip r:embed="rId2"/>
          <a:stretch>
            <a:fillRect/>
          </a:stretch>
        </p:blipFill>
        <p:spPr>
          <a:xfrm>
            <a:off x="6096000" y="2192274"/>
            <a:ext cx="5683020" cy="4342638"/>
          </a:xfrm>
          <a:prstGeom prst="rect">
            <a:avLst/>
          </a:prstGeom>
          <a:ln w="19050">
            <a:solidFill>
              <a:schemeClr val="bg1"/>
            </a:solidFill>
          </a:ln>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Virtue in the classical world</a:t>
            </a:r>
          </a:p>
        </p:txBody>
      </p:sp>
      <p:sp>
        <p:nvSpPr>
          <p:cNvPr id="6" name="Rectangle 5">
            <a:extLst>
              <a:ext uri="{FF2B5EF4-FFF2-40B4-BE49-F238E27FC236}">
                <a16:creationId xmlns:a16="http://schemas.microsoft.com/office/drawing/2014/main" id="{967A5579-1C00-E441-8F70-542784AB532D}"/>
              </a:ext>
            </a:extLst>
          </p:cNvPr>
          <p:cNvSpPr/>
          <p:nvPr/>
        </p:nvSpPr>
        <p:spPr>
          <a:xfrm>
            <a:off x="571476" y="1364266"/>
            <a:ext cx="4878348" cy="5170646"/>
          </a:xfrm>
          <a:prstGeom prst="rect">
            <a:avLst/>
          </a:prstGeom>
        </p:spPr>
        <p:txBody>
          <a:bodyPr wrap="square">
            <a:spAutoFit/>
          </a:bodyPr>
          <a:lstStyle/>
          <a:p>
            <a:endParaRPr lang="en-GB" dirty="0"/>
          </a:p>
          <a:p>
            <a:endParaRPr lang="en-GB" dirty="0"/>
          </a:p>
          <a:p>
            <a:endParaRPr lang="en-GB" dirty="0"/>
          </a:p>
          <a:p>
            <a:endParaRPr lang="en-GB" dirty="0"/>
          </a:p>
          <a:p>
            <a:r>
              <a:rPr lang="en-GB" sz="2000" b="1" dirty="0"/>
              <a:t>Plato</a:t>
            </a:r>
          </a:p>
          <a:p>
            <a:endParaRPr lang="en-GB" sz="2000" dirty="0"/>
          </a:p>
          <a:p>
            <a:r>
              <a:rPr lang="en-GB" sz="2000" dirty="0"/>
              <a:t>Courage, temperance, wisdom, and justice </a:t>
            </a:r>
          </a:p>
          <a:p>
            <a:endParaRPr lang="en-GB" sz="2000" dirty="0"/>
          </a:p>
          <a:p>
            <a:r>
              <a:rPr lang="en-GB" sz="2000" b="1" dirty="0"/>
              <a:t>Cicero</a:t>
            </a:r>
          </a:p>
          <a:p>
            <a:endParaRPr lang="en-GB" sz="2000" dirty="0"/>
          </a:p>
          <a:p>
            <a:r>
              <a:rPr lang="en-GB" sz="2000" dirty="0"/>
              <a:t>‘Virtue is a disposition [habitus] of spirit [animus] in harmony with the measure of nature and of reason. So when we know all its parts, we will have considered all the force of simple </a:t>
            </a:r>
            <a:r>
              <a:rPr lang="en-GB" sz="2000" dirty="0" err="1"/>
              <a:t>honor</a:t>
            </a:r>
            <a:r>
              <a:rPr lang="en-GB" sz="2000" dirty="0"/>
              <a:t>. It has four parts: prudence, justice, fortitude, temperance’.</a:t>
            </a:r>
          </a:p>
          <a:p>
            <a:endParaRPr lang="en-GB" dirty="0"/>
          </a:p>
        </p:txBody>
      </p:sp>
    </p:spTree>
    <p:extLst>
      <p:ext uri="{BB962C8B-B14F-4D97-AF65-F5344CB8AC3E}">
        <p14:creationId xmlns:p14="http://schemas.microsoft.com/office/powerpoint/2010/main" val="2499189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396240"/>
            <a:ext cx="7729728" cy="1188720"/>
          </a:xfrm>
          <a:solidFill>
            <a:schemeClr val="tx1"/>
          </a:solidFill>
          <a:ln>
            <a:solidFill>
              <a:schemeClr val="bg1"/>
            </a:solidFill>
          </a:ln>
        </p:spPr>
        <p:txBody>
          <a:bodyPr/>
          <a:lstStyle/>
          <a:p>
            <a:r>
              <a:rPr lang="en-GB" dirty="0">
                <a:solidFill>
                  <a:schemeClr val="bg1"/>
                </a:solidFill>
              </a:rPr>
              <a:t>‘fallen man’ in the reformation world</a:t>
            </a:r>
          </a:p>
        </p:txBody>
      </p:sp>
      <p:sp>
        <p:nvSpPr>
          <p:cNvPr id="3" name="TextBox 2">
            <a:extLst>
              <a:ext uri="{FF2B5EF4-FFF2-40B4-BE49-F238E27FC236}">
                <a16:creationId xmlns:a16="http://schemas.microsoft.com/office/drawing/2014/main" id="{E2A4F158-D1A3-FC43-99A5-496F2587D96A}"/>
              </a:ext>
            </a:extLst>
          </p:cNvPr>
          <p:cNvSpPr txBox="1"/>
          <p:nvPr/>
        </p:nvSpPr>
        <p:spPr>
          <a:xfrm>
            <a:off x="1085088" y="2150650"/>
            <a:ext cx="4364736" cy="6032421"/>
          </a:xfrm>
          <a:prstGeom prst="rect">
            <a:avLst/>
          </a:prstGeom>
          <a:noFill/>
        </p:spPr>
        <p:txBody>
          <a:bodyPr wrap="square" rtlCol="0">
            <a:spAutoFit/>
          </a:bodyPr>
          <a:lstStyle/>
          <a:p>
            <a:pPr marL="285750" indent="-285750">
              <a:buFont typeface="Wingdings" pitchFamily="2" charset="2"/>
              <a:buChar char="§"/>
            </a:pPr>
            <a:r>
              <a:rPr lang="en-GB" sz="2200" dirty="0"/>
              <a:t>No account of natural goodness, virtues are remedies for vices, and passions need restraining by law and punishment.  But why trust government to be any better?</a:t>
            </a:r>
          </a:p>
          <a:p>
            <a:pPr marL="285750" indent="-285750">
              <a:buFont typeface="Wingdings" pitchFamily="2" charset="2"/>
              <a:buChar char="§"/>
            </a:pPr>
            <a:endParaRPr lang="en-GB" sz="2200" dirty="0"/>
          </a:p>
          <a:p>
            <a:pPr marL="285750" indent="-285750">
              <a:buFont typeface="Wingdings" pitchFamily="2" charset="2"/>
              <a:buChar char="§"/>
            </a:pPr>
            <a:r>
              <a:rPr lang="en-GB" sz="2200" dirty="0"/>
              <a:t> At the end of 17</a:t>
            </a:r>
            <a:r>
              <a:rPr lang="en-GB" sz="2200" baseline="30000" dirty="0"/>
              <a:t>th</a:t>
            </a:r>
            <a:r>
              <a:rPr lang="en-GB" sz="2200" dirty="0"/>
              <a:t> C get a transformation of passions into a source of order (potentially destructive, but also potentially beneficial…).</a:t>
            </a:r>
          </a:p>
          <a:p>
            <a:endParaRPr lang="en-GB" dirty="0"/>
          </a:p>
          <a:p>
            <a:endParaRPr lang="en-GB" dirty="0"/>
          </a:p>
          <a:p>
            <a:pPr marL="285750" indent="-285750">
              <a:buFont typeface="Wingdings" pitchFamily="2" charset="2"/>
              <a:buChar char="§"/>
            </a:pPr>
            <a:endParaRPr lang="en-GB" dirty="0"/>
          </a:p>
          <a:p>
            <a:endParaRPr lang="en-GB" dirty="0"/>
          </a:p>
          <a:p>
            <a:endParaRPr lang="en-GB" dirty="0"/>
          </a:p>
          <a:p>
            <a:endParaRPr lang="en-GB" dirty="0"/>
          </a:p>
          <a:p>
            <a:endParaRPr lang="en-GB" dirty="0"/>
          </a:p>
          <a:p>
            <a:endParaRPr lang="en-GB" dirty="0"/>
          </a:p>
        </p:txBody>
      </p:sp>
      <p:sp>
        <p:nvSpPr>
          <p:cNvPr id="4" name="TextBox 3">
            <a:extLst>
              <a:ext uri="{FF2B5EF4-FFF2-40B4-BE49-F238E27FC236}">
                <a16:creationId xmlns:a16="http://schemas.microsoft.com/office/drawing/2014/main" id="{01647054-3346-D04B-9745-EE82C34298A9}"/>
              </a:ext>
            </a:extLst>
          </p:cNvPr>
          <p:cNvSpPr txBox="1"/>
          <p:nvPr/>
        </p:nvSpPr>
        <p:spPr>
          <a:xfrm>
            <a:off x="5888736" y="2150650"/>
            <a:ext cx="6156960" cy="4124206"/>
          </a:xfrm>
          <a:prstGeom prst="rect">
            <a:avLst/>
          </a:prstGeom>
          <a:noFill/>
        </p:spPr>
        <p:txBody>
          <a:bodyPr wrap="square" rtlCol="0">
            <a:spAutoFit/>
          </a:bodyPr>
          <a:lstStyle/>
          <a:p>
            <a:r>
              <a:rPr lang="en-GB" sz="2200" dirty="0"/>
              <a:t>‘</a:t>
            </a:r>
            <a:r>
              <a:rPr lang="en-GB" sz="2000" dirty="0"/>
              <a:t>Out of ferocity, avarice and ambition, the three vices which lead all mankind astray, society makes national defence, commerce, and politics, and thereby causes the strength, the wealth , and the wisdom of republics: out of these three great vices which would certainly destroy man on earth, civil happiness emerges. This principle proves the existence of divine providence: through its intelligent laws the passions of men who are entirely occupied by the pursuit of their private utility are transformed into a civil order which permits men to live in human society’. </a:t>
            </a:r>
          </a:p>
          <a:p>
            <a:endParaRPr lang="en-GB" sz="2000" dirty="0"/>
          </a:p>
          <a:p>
            <a:r>
              <a:rPr lang="en-GB" sz="2000" dirty="0" err="1"/>
              <a:t>Giambattista</a:t>
            </a:r>
            <a:r>
              <a:rPr lang="en-GB" sz="2000" dirty="0"/>
              <a:t> </a:t>
            </a:r>
            <a:r>
              <a:rPr lang="en-GB" sz="2000" dirty="0" err="1"/>
              <a:t>Vico</a:t>
            </a:r>
            <a:endParaRPr lang="en-GB" sz="2000" dirty="0"/>
          </a:p>
        </p:txBody>
      </p:sp>
    </p:spTree>
    <p:extLst>
      <p:ext uri="{BB962C8B-B14F-4D97-AF65-F5344CB8AC3E}">
        <p14:creationId xmlns:p14="http://schemas.microsoft.com/office/powerpoint/2010/main" val="3170377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5449824" y="290388"/>
            <a:ext cx="5925310" cy="1174991"/>
          </a:xfrm>
          <a:solidFill>
            <a:schemeClr val="tx1"/>
          </a:solidFill>
          <a:ln>
            <a:solidFill>
              <a:schemeClr val="bg1"/>
            </a:solidFill>
          </a:ln>
        </p:spPr>
        <p:txBody>
          <a:bodyPr vert="horz" lIns="182880" tIns="182880" rIns="182880" bIns="182880" rtlCol="0" anchor="ctr">
            <a:normAutofit/>
          </a:bodyPr>
          <a:lstStyle/>
          <a:p>
            <a:r>
              <a:rPr lang="en-US" sz="2400" dirty="0">
                <a:solidFill>
                  <a:schemeClr val="bg1"/>
                </a:solidFill>
              </a:rPr>
              <a:t>Natural sociability?</a:t>
            </a:r>
          </a:p>
        </p:txBody>
      </p:sp>
      <p:pic>
        <p:nvPicPr>
          <p:cNvPr id="5" name="Picture 4">
            <a:extLst>
              <a:ext uri="{FF2B5EF4-FFF2-40B4-BE49-F238E27FC236}">
                <a16:creationId xmlns:a16="http://schemas.microsoft.com/office/drawing/2014/main" id="{812B1615-2D44-1C4F-8C06-30988D045887}"/>
              </a:ext>
            </a:extLst>
          </p:cNvPr>
          <p:cNvPicPr>
            <a:picLocks noChangeAspect="1"/>
          </p:cNvPicPr>
          <p:nvPr/>
        </p:nvPicPr>
        <p:blipFill rotWithShape="1">
          <a:blip r:embed="rId2"/>
          <a:srcRect l="37259" r="27258" b="-1"/>
          <a:stretch/>
        </p:blipFill>
        <p:spPr>
          <a:xfrm>
            <a:off x="20" y="10"/>
            <a:ext cx="4657325" cy="6857990"/>
          </a:xfrm>
          <a:prstGeom prst="rect">
            <a:avLst/>
          </a:prstGeom>
        </p:spPr>
      </p:pic>
      <p:sp>
        <p:nvSpPr>
          <p:cNvPr id="3" name="TextBox 2">
            <a:extLst>
              <a:ext uri="{FF2B5EF4-FFF2-40B4-BE49-F238E27FC236}">
                <a16:creationId xmlns:a16="http://schemas.microsoft.com/office/drawing/2014/main" id="{E2A4F158-D1A3-FC43-99A5-496F2587D96A}"/>
              </a:ext>
            </a:extLst>
          </p:cNvPr>
          <p:cNvSpPr txBox="1"/>
          <p:nvPr/>
        </p:nvSpPr>
        <p:spPr>
          <a:xfrm>
            <a:off x="1085088" y="2150650"/>
            <a:ext cx="4364736" cy="2846933"/>
          </a:xfrm>
          <a:prstGeom prst="rect">
            <a:avLst/>
          </a:prstGeom>
          <a:noFill/>
        </p:spPr>
        <p:txBody>
          <a:bodyPr wrap="square" rtlCol="0">
            <a:spAutoFit/>
          </a:bodyPr>
          <a:lstStyle/>
          <a:p>
            <a:pPr>
              <a:spcAft>
                <a:spcPts val="600"/>
              </a:spcAft>
            </a:pPr>
            <a:endParaRPr lang="en-GB"/>
          </a:p>
          <a:p>
            <a:pPr>
              <a:spcAft>
                <a:spcPts val="600"/>
              </a:spcAft>
            </a:pPr>
            <a:endParaRPr lang="en-GB"/>
          </a:p>
          <a:p>
            <a:pPr marL="285750" indent="-285750">
              <a:spcAft>
                <a:spcPts val="600"/>
              </a:spcAft>
              <a:buFont typeface="Wingdings" pitchFamily="2" charset="2"/>
              <a:buChar char="§"/>
            </a:pPr>
            <a:endParaRPr lang="en-GB"/>
          </a:p>
          <a:p>
            <a:pPr>
              <a:spcAft>
                <a:spcPts val="600"/>
              </a:spcAft>
            </a:pPr>
            <a:endParaRPr lang="en-GB"/>
          </a:p>
          <a:p>
            <a:pPr>
              <a:spcAft>
                <a:spcPts val="600"/>
              </a:spcAft>
            </a:pPr>
            <a:endParaRPr lang="en-GB"/>
          </a:p>
          <a:p>
            <a:pPr>
              <a:spcAft>
                <a:spcPts val="600"/>
              </a:spcAft>
            </a:pPr>
            <a:endParaRPr lang="en-GB"/>
          </a:p>
          <a:p>
            <a:pPr>
              <a:spcAft>
                <a:spcPts val="600"/>
              </a:spcAft>
            </a:pPr>
            <a:endParaRPr lang="en-GB"/>
          </a:p>
          <a:p>
            <a:pPr>
              <a:spcAft>
                <a:spcPts val="600"/>
              </a:spcAft>
            </a:pPr>
            <a:endParaRPr lang="en-GB"/>
          </a:p>
        </p:txBody>
      </p:sp>
      <p:sp>
        <p:nvSpPr>
          <p:cNvPr id="10" name="TextBox 9">
            <a:extLst>
              <a:ext uri="{FF2B5EF4-FFF2-40B4-BE49-F238E27FC236}">
                <a16:creationId xmlns:a16="http://schemas.microsoft.com/office/drawing/2014/main" id="{79DEA0B1-8E2D-4444-B132-35A59B8F7812}"/>
              </a:ext>
            </a:extLst>
          </p:cNvPr>
          <p:cNvSpPr txBox="1"/>
          <p:nvPr/>
        </p:nvSpPr>
        <p:spPr>
          <a:xfrm>
            <a:off x="5230368" y="1731514"/>
            <a:ext cx="6595872" cy="5016758"/>
          </a:xfrm>
          <a:prstGeom prst="rect">
            <a:avLst/>
          </a:prstGeom>
          <a:noFill/>
        </p:spPr>
        <p:txBody>
          <a:bodyPr wrap="square" rtlCol="0">
            <a:spAutoFit/>
          </a:bodyPr>
          <a:lstStyle/>
          <a:p>
            <a:pPr defTabSz="914400">
              <a:lnSpc>
                <a:spcPct val="90000"/>
              </a:lnSpc>
              <a:spcBef>
                <a:spcPts val="1000"/>
              </a:spcBef>
              <a:buClr>
                <a:schemeClr val="accent2"/>
              </a:buClr>
            </a:pPr>
            <a:r>
              <a:rPr lang="en-US" sz="2000" dirty="0">
                <a:solidFill>
                  <a:schemeClr val="tx1">
                    <a:lumMod val="85000"/>
                    <a:lumOff val="15000"/>
                  </a:schemeClr>
                </a:solidFill>
              </a:rPr>
              <a:t>‘kind instinct [s] to associate; of natural affections, of compassion, of love of company, a sense of gratitude, a determination to </a:t>
            </a:r>
            <a:r>
              <a:rPr lang="en-US" sz="2000" dirty="0" err="1">
                <a:solidFill>
                  <a:schemeClr val="tx1">
                    <a:lumMod val="85000"/>
                    <a:lumOff val="15000"/>
                  </a:schemeClr>
                </a:solidFill>
              </a:rPr>
              <a:t>honour</a:t>
            </a:r>
            <a:r>
              <a:rPr lang="en-US" sz="2000" dirty="0">
                <a:solidFill>
                  <a:schemeClr val="tx1">
                    <a:lumMod val="85000"/>
                    <a:lumOff val="15000"/>
                  </a:schemeClr>
                </a:solidFill>
              </a:rPr>
              <a:t> and love the authors of any good offices toward any part of mankind, as well as of those toward our selves’ </a:t>
            </a:r>
            <a:endParaRPr lang="en-US" sz="2000" i="1" dirty="0">
              <a:solidFill>
                <a:schemeClr val="tx1">
                  <a:lumMod val="85000"/>
                  <a:lumOff val="15000"/>
                </a:schemeClr>
              </a:solidFill>
            </a:endParaRPr>
          </a:p>
          <a:p>
            <a:pPr defTabSz="914400">
              <a:lnSpc>
                <a:spcPct val="90000"/>
              </a:lnSpc>
              <a:spcBef>
                <a:spcPts val="1000"/>
              </a:spcBef>
              <a:buClr>
                <a:schemeClr val="accent2"/>
              </a:buClr>
            </a:pPr>
            <a:endParaRPr lang="en-US" sz="2000" i="1" dirty="0">
              <a:solidFill>
                <a:schemeClr val="tx1">
                  <a:lumMod val="85000"/>
                  <a:lumOff val="15000"/>
                </a:schemeClr>
              </a:solidFill>
            </a:endParaRPr>
          </a:p>
          <a:p>
            <a:pPr defTabSz="914400">
              <a:lnSpc>
                <a:spcPct val="90000"/>
              </a:lnSpc>
              <a:spcBef>
                <a:spcPts val="1000"/>
              </a:spcBef>
              <a:buClr>
                <a:schemeClr val="accent2"/>
              </a:buClr>
            </a:pPr>
            <a:r>
              <a:rPr lang="en-US" sz="2000" dirty="0">
                <a:solidFill>
                  <a:schemeClr val="tx1">
                    <a:lumMod val="85000"/>
                    <a:lumOff val="15000"/>
                  </a:schemeClr>
                </a:solidFill>
              </a:rPr>
              <a:t>Hutcheson, </a:t>
            </a:r>
            <a:r>
              <a:rPr lang="en-US" sz="2000" i="1" dirty="0">
                <a:solidFill>
                  <a:schemeClr val="tx1">
                    <a:lumMod val="85000"/>
                    <a:lumOff val="15000"/>
                  </a:schemeClr>
                </a:solidFill>
              </a:rPr>
              <a:t>Reflections on the Common Systems of Morality </a:t>
            </a:r>
            <a:r>
              <a:rPr lang="en-US" sz="2000" dirty="0">
                <a:solidFill>
                  <a:schemeClr val="tx1">
                    <a:lumMod val="85000"/>
                    <a:lumOff val="15000"/>
                  </a:schemeClr>
                </a:solidFill>
              </a:rPr>
              <a:t>(1724)</a:t>
            </a:r>
          </a:p>
          <a:p>
            <a:pPr defTabSz="914400">
              <a:lnSpc>
                <a:spcPct val="90000"/>
              </a:lnSpc>
              <a:spcBef>
                <a:spcPts val="1000"/>
              </a:spcBef>
              <a:buClr>
                <a:schemeClr val="accent2"/>
              </a:buClr>
            </a:pPr>
            <a:endParaRPr lang="en-US" sz="2000" i="1" dirty="0">
              <a:solidFill>
                <a:schemeClr val="tx1">
                  <a:lumMod val="85000"/>
                  <a:lumOff val="15000"/>
                </a:schemeClr>
              </a:solidFill>
            </a:endParaRPr>
          </a:p>
          <a:p>
            <a:pPr defTabSz="914400">
              <a:lnSpc>
                <a:spcPct val="90000"/>
              </a:lnSpc>
              <a:spcBef>
                <a:spcPts val="1000"/>
              </a:spcBef>
              <a:buClr>
                <a:schemeClr val="accent2"/>
              </a:buClr>
            </a:pPr>
            <a:r>
              <a:rPr lang="en-US" sz="2000" dirty="0">
                <a:solidFill>
                  <a:schemeClr val="tx1">
                    <a:lumMod val="85000"/>
                    <a:lumOff val="15000"/>
                  </a:schemeClr>
                </a:solidFill>
              </a:rPr>
              <a:t>‘natural affections and appetites, ‘implanted by nature, which are not directed towards physical pleasure or advantage but towards certain higher things which in themselves depend on association with others’.</a:t>
            </a:r>
          </a:p>
          <a:p>
            <a:pPr defTabSz="914400">
              <a:lnSpc>
                <a:spcPct val="90000"/>
              </a:lnSpc>
              <a:spcBef>
                <a:spcPts val="1000"/>
              </a:spcBef>
              <a:buClr>
                <a:schemeClr val="accent2"/>
              </a:buClr>
            </a:pPr>
            <a:endParaRPr lang="en-US" sz="2000" dirty="0">
              <a:solidFill>
                <a:schemeClr val="tx1">
                  <a:lumMod val="85000"/>
                  <a:lumOff val="15000"/>
                </a:schemeClr>
              </a:solidFill>
            </a:endParaRPr>
          </a:p>
          <a:p>
            <a:pPr defTabSz="914400">
              <a:lnSpc>
                <a:spcPct val="90000"/>
              </a:lnSpc>
              <a:spcBef>
                <a:spcPts val="1000"/>
              </a:spcBef>
              <a:buClr>
                <a:schemeClr val="accent2"/>
              </a:buClr>
            </a:pPr>
            <a:r>
              <a:rPr lang="en-US" sz="2000" dirty="0">
                <a:solidFill>
                  <a:schemeClr val="tx1">
                    <a:lumMod val="85000"/>
                    <a:lumOff val="15000"/>
                  </a:schemeClr>
                </a:solidFill>
              </a:rPr>
              <a:t>Hutcheson, </a:t>
            </a:r>
            <a:r>
              <a:rPr lang="en-US" sz="2000" i="1" dirty="0">
                <a:solidFill>
                  <a:schemeClr val="tx1">
                    <a:lumMod val="85000"/>
                    <a:lumOff val="15000"/>
                  </a:schemeClr>
                </a:solidFill>
              </a:rPr>
              <a:t>Inaugural Lecture on the Social Nature of Man </a:t>
            </a:r>
            <a:r>
              <a:rPr lang="en-US" sz="2000" dirty="0">
                <a:solidFill>
                  <a:schemeClr val="tx1">
                    <a:lumMod val="85000"/>
                    <a:lumOff val="15000"/>
                  </a:schemeClr>
                </a:solidFill>
              </a:rPr>
              <a:t>(1730)</a:t>
            </a:r>
          </a:p>
        </p:txBody>
      </p:sp>
    </p:spTree>
    <p:extLst>
      <p:ext uri="{BB962C8B-B14F-4D97-AF65-F5344CB8AC3E}">
        <p14:creationId xmlns:p14="http://schemas.microsoft.com/office/powerpoint/2010/main" val="2284214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2" name="Rectangle 14">
            <a:extLst>
              <a:ext uri="{FF2B5EF4-FFF2-40B4-BE49-F238E27FC236}">
                <a16:creationId xmlns:a16="http://schemas.microsoft.com/office/drawing/2014/main" id="{19E301E5-1206-47D0-9CDF-72583D7390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FA31FBE-7948-4384-B68A-75DEFDC49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A3C685B-E487-304E-965D-182A7395C630}"/>
              </a:ext>
            </a:extLst>
          </p:cNvPr>
          <p:cNvPicPr>
            <a:picLocks noChangeAspect="1"/>
          </p:cNvPicPr>
          <p:nvPr/>
        </p:nvPicPr>
        <p:blipFill rotWithShape="1">
          <a:blip r:embed="rId2"/>
          <a:srcRect r="2369" b="1"/>
          <a:stretch/>
        </p:blipFill>
        <p:spPr>
          <a:xfrm>
            <a:off x="641276" y="643467"/>
            <a:ext cx="4013020" cy="2702558"/>
          </a:xfrm>
          <a:prstGeom prst="rect">
            <a:avLst/>
          </a:prstGeom>
        </p:spPr>
      </p:pic>
      <p:pic>
        <p:nvPicPr>
          <p:cNvPr id="10" name="Picture 9">
            <a:extLst>
              <a:ext uri="{FF2B5EF4-FFF2-40B4-BE49-F238E27FC236}">
                <a16:creationId xmlns:a16="http://schemas.microsoft.com/office/drawing/2014/main" id="{5A800330-577F-F44E-8D23-D04919A41294}"/>
              </a:ext>
            </a:extLst>
          </p:cNvPr>
          <p:cNvPicPr>
            <a:picLocks noChangeAspect="1"/>
          </p:cNvPicPr>
          <p:nvPr/>
        </p:nvPicPr>
        <p:blipFill rotWithShape="1">
          <a:blip r:embed="rId3"/>
          <a:srcRect l="4737" r="3" b="3"/>
          <a:stretch/>
        </p:blipFill>
        <p:spPr>
          <a:xfrm>
            <a:off x="643467" y="3509433"/>
            <a:ext cx="4010830" cy="2705099"/>
          </a:xfrm>
          <a:prstGeom prst="rect">
            <a:avLst/>
          </a:prstGeom>
        </p:spPr>
      </p:pic>
      <p:pic>
        <p:nvPicPr>
          <p:cNvPr id="9" name="Picture 8">
            <a:extLst>
              <a:ext uri="{FF2B5EF4-FFF2-40B4-BE49-F238E27FC236}">
                <a16:creationId xmlns:a16="http://schemas.microsoft.com/office/drawing/2014/main" id="{9DF6243A-3126-A74D-B763-81087D21B7A3}"/>
              </a:ext>
            </a:extLst>
          </p:cNvPr>
          <p:cNvPicPr>
            <a:picLocks noChangeAspect="1"/>
          </p:cNvPicPr>
          <p:nvPr/>
        </p:nvPicPr>
        <p:blipFill rotWithShape="1">
          <a:blip r:embed="rId4"/>
          <a:srcRect l="9488" r="14943" b="-1"/>
          <a:stretch/>
        </p:blipFill>
        <p:spPr>
          <a:xfrm>
            <a:off x="4812633" y="643467"/>
            <a:ext cx="6735900" cy="5571066"/>
          </a:xfrm>
          <a:prstGeom prst="rect">
            <a:avLst/>
          </a:prstGeom>
        </p:spPr>
      </p:pic>
      <p:sp>
        <p:nvSpPr>
          <p:cNvPr id="3" name="TextBox 2">
            <a:extLst>
              <a:ext uri="{FF2B5EF4-FFF2-40B4-BE49-F238E27FC236}">
                <a16:creationId xmlns:a16="http://schemas.microsoft.com/office/drawing/2014/main" id="{E2A4F158-D1A3-FC43-99A5-496F2587D96A}"/>
              </a:ext>
            </a:extLst>
          </p:cNvPr>
          <p:cNvSpPr txBox="1"/>
          <p:nvPr/>
        </p:nvSpPr>
        <p:spPr>
          <a:xfrm>
            <a:off x="1085088" y="2150650"/>
            <a:ext cx="4364736" cy="2846933"/>
          </a:xfrm>
          <a:prstGeom prst="rect">
            <a:avLst/>
          </a:prstGeom>
          <a:noFill/>
        </p:spPr>
        <p:txBody>
          <a:bodyPr wrap="square" rtlCol="0">
            <a:spAutoFit/>
          </a:bodyPr>
          <a:lstStyle/>
          <a:p>
            <a:pPr>
              <a:spcAft>
                <a:spcPts val="600"/>
              </a:spcAft>
            </a:pPr>
            <a:endParaRPr lang="en-GB"/>
          </a:p>
          <a:p>
            <a:pPr>
              <a:spcAft>
                <a:spcPts val="600"/>
              </a:spcAft>
            </a:pPr>
            <a:endParaRPr lang="en-GB"/>
          </a:p>
          <a:p>
            <a:pPr marL="285750" indent="-285750">
              <a:spcAft>
                <a:spcPts val="600"/>
              </a:spcAft>
              <a:buFont typeface="Wingdings" pitchFamily="2" charset="2"/>
              <a:buChar char="§"/>
            </a:pPr>
            <a:endParaRPr lang="en-GB"/>
          </a:p>
          <a:p>
            <a:pPr>
              <a:spcAft>
                <a:spcPts val="600"/>
              </a:spcAft>
            </a:pPr>
            <a:endParaRPr lang="en-GB"/>
          </a:p>
          <a:p>
            <a:pPr>
              <a:spcAft>
                <a:spcPts val="600"/>
              </a:spcAft>
            </a:pPr>
            <a:endParaRPr lang="en-GB"/>
          </a:p>
          <a:p>
            <a:pPr>
              <a:spcAft>
                <a:spcPts val="600"/>
              </a:spcAft>
            </a:pPr>
            <a:endParaRPr lang="en-GB"/>
          </a:p>
          <a:p>
            <a:pPr>
              <a:spcAft>
                <a:spcPts val="600"/>
              </a:spcAft>
            </a:pPr>
            <a:endParaRPr lang="en-GB"/>
          </a:p>
          <a:p>
            <a:pPr>
              <a:spcAft>
                <a:spcPts val="600"/>
              </a:spcAft>
            </a:pPr>
            <a:endParaRPr lang="en-GB"/>
          </a:p>
        </p:txBody>
      </p:sp>
    </p:spTree>
    <p:extLst>
      <p:ext uri="{BB962C8B-B14F-4D97-AF65-F5344CB8AC3E}">
        <p14:creationId xmlns:p14="http://schemas.microsoft.com/office/powerpoint/2010/main" val="1403839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C71540-B15F-A741-89CF-E1C25CC6AC44}"/>
              </a:ext>
            </a:extLst>
          </p:cNvPr>
          <p:cNvPicPr>
            <a:picLocks noChangeAspect="1"/>
          </p:cNvPicPr>
          <p:nvPr/>
        </p:nvPicPr>
        <p:blipFill>
          <a:blip r:embed="rId2"/>
          <a:stretch>
            <a:fillRect/>
          </a:stretch>
        </p:blipFill>
        <p:spPr>
          <a:xfrm>
            <a:off x="8127" y="0"/>
            <a:ext cx="12183873" cy="6858000"/>
          </a:xfrm>
          <a:prstGeom prst="rect">
            <a:avLst/>
          </a:prstGeom>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3767195" y="206469"/>
            <a:ext cx="7729728" cy="1188720"/>
          </a:xfrm>
          <a:solidFill>
            <a:schemeClr val="tx1"/>
          </a:solidFill>
          <a:ln>
            <a:solidFill>
              <a:schemeClr val="bg1"/>
            </a:solidFill>
          </a:ln>
        </p:spPr>
        <p:txBody>
          <a:bodyPr/>
          <a:lstStyle/>
          <a:p>
            <a:r>
              <a:rPr lang="en-GB" dirty="0">
                <a:solidFill>
                  <a:schemeClr val="bg1"/>
                </a:solidFill>
              </a:rPr>
              <a:t>iii. The Scottish enlightenment</a:t>
            </a:r>
          </a:p>
        </p:txBody>
      </p:sp>
      <p:sp>
        <p:nvSpPr>
          <p:cNvPr id="5" name="TextBox 4">
            <a:extLst>
              <a:ext uri="{FF2B5EF4-FFF2-40B4-BE49-F238E27FC236}">
                <a16:creationId xmlns:a16="http://schemas.microsoft.com/office/drawing/2014/main" id="{3FDF2220-01CC-6640-9B8C-137373569B9F}"/>
              </a:ext>
            </a:extLst>
          </p:cNvPr>
          <p:cNvSpPr txBox="1"/>
          <p:nvPr/>
        </p:nvSpPr>
        <p:spPr>
          <a:xfrm>
            <a:off x="8903960" y="1572049"/>
            <a:ext cx="3279913" cy="2554545"/>
          </a:xfrm>
          <a:prstGeom prst="rect">
            <a:avLst/>
          </a:prstGeom>
          <a:noFill/>
        </p:spPr>
        <p:txBody>
          <a:bodyPr wrap="square" rtlCol="0">
            <a:spAutoFit/>
          </a:bodyPr>
          <a:lstStyle/>
          <a:p>
            <a:pPr marL="342900" indent="-342900">
              <a:buFont typeface="Wingdings" pitchFamily="2" charset="2"/>
              <a:buChar char="§"/>
            </a:pPr>
            <a:r>
              <a:rPr lang="en-GB" sz="2000" dirty="0">
                <a:solidFill>
                  <a:schemeClr val="bg1"/>
                </a:solidFill>
              </a:rPr>
              <a:t>How do you explain these changes in social forms? </a:t>
            </a:r>
          </a:p>
          <a:p>
            <a:endParaRPr lang="en-GB" sz="2000" dirty="0">
              <a:solidFill>
                <a:schemeClr val="bg1"/>
              </a:solidFill>
            </a:endParaRPr>
          </a:p>
          <a:p>
            <a:pPr marL="342900" indent="-342900">
              <a:buFont typeface="Wingdings" pitchFamily="2" charset="2"/>
              <a:buChar char="§"/>
            </a:pPr>
            <a:r>
              <a:rPr lang="en-GB" sz="2000" dirty="0">
                <a:solidFill>
                  <a:schemeClr val="bg1"/>
                </a:solidFill>
              </a:rPr>
              <a:t>How do you distinguish and differentiate 18thc society from the kinds of society that existed before? </a:t>
            </a:r>
            <a:endParaRPr lang="en-US" sz="2000" dirty="0">
              <a:solidFill>
                <a:schemeClr val="bg1"/>
              </a:solidFill>
            </a:endParaRPr>
          </a:p>
        </p:txBody>
      </p:sp>
    </p:spTree>
    <p:extLst>
      <p:ext uri="{BB962C8B-B14F-4D97-AF65-F5344CB8AC3E}">
        <p14:creationId xmlns:p14="http://schemas.microsoft.com/office/powerpoint/2010/main" val="3502851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Stadial theory</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1972719" y="2108288"/>
            <a:ext cx="8558784" cy="4437126"/>
          </a:xfrm>
        </p:spPr>
        <p:txBody>
          <a:bodyPr>
            <a:normAutofit lnSpcReduction="10000"/>
          </a:bodyPr>
          <a:lstStyle/>
          <a:p>
            <a:pPr lvl="0">
              <a:buClr>
                <a:schemeClr val="tx1"/>
              </a:buClr>
              <a:buFont typeface="Wingdings" pitchFamily="2" charset="2"/>
              <a:buChar char="§"/>
            </a:pPr>
            <a:r>
              <a:rPr lang="en-GB" sz="2200" b="1" dirty="0"/>
              <a:t>The age of hunters </a:t>
            </a:r>
            <a:r>
              <a:rPr lang="en-GB" sz="2200" dirty="0"/>
              <a:t>– where property only extended to what one could carry on one person.</a:t>
            </a:r>
          </a:p>
          <a:p>
            <a:pPr lvl="0">
              <a:buClr>
                <a:schemeClr val="tx1"/>
              </a:buClr>
              <a:buFont typeface="Wingdings" pitchFamily="2" charset="2"/>
              <a:buChar char="§"/>
            </a:pPr>
            <a:endParaRPr lang="en-GB" sz="2200" dirty="0"/>
          </a:p>
          <a:p>
            <a:pPr lvl="0">
              <a:buClr>
                <a:schemeClr val="tx1"/>
              </a:buClr>
              <a:buFont typeface="Wingdings" pitchFamily="2" charset="2"/>
              <a:buChar char="§"/>
            </a:pPr>
            <a:r>
              <a:rPr lang="en-GB" sz="2200" b="1" dirty="0"/>
              <a:t>The age of shepherds, or pastoralism </a:t>
            </a:r>
            <a:r>
              <a:rPr lang="en-GB" sz="2200" dirty="0"/>
              <a:t>– which witnessed the development of animal property.</a:t>
            </a:r>
          </a:p>
          <a:p>
            <a:pPr lvl="0">
              <a:buClr>
                <a:schemeClr val="tx1"/>
              </a:buClr>
              <a:buFont typeface="Wingdings" pitchFamily="2" charset="2"/>
              <a:buChar char="§"/>
            </a:pPr>
            <a:endParaRPr lang="en-GB" sz="2200" dirty="0"/>
          </a:p>
          <a:p>
            <a:pPr lvl="0">
              <a:buClr>
                <a:schemeClr val="tx1"/>
              </a:buClr>
              <a:buFont typeface="Wingdings" pitchFamily="2" charset="2"/>
              <a:buChar char="§"/>
            </a:pPr>
            <a:r>
              <a:rPr lang="en-GB" sz="2200" b="1" dirty="0"/>
              <a:t>The age agriculture </a:t>
            </a:r>
            <a:r>
              <a:rPr lang="en-GB" sz="2200" dirty="0"/>
              <a:t>– where society became settled and landed property became pivotal in the production of sustenance.</a:t>
            </a:r>
          </a:p>
          <a:p>
            <a:pPr lvl="0">
              <a:buClr>
                <a:schemeClr val="tx1"/>
              </a:buClr>
              <a:buFont typeface="Wingdings" pitchFamily="2" charset="2"/>
              <a:buChar char="§"/>
            </a:pPr>
            <a:endParaRPr lang="en-GB" sz="2200" dirty="0"/>
          </a:p>
          <a:p>
            <a:pPr lvl="0">
              <a:buClr>
                <a:schemeClr val="tx1"/>
              </a:buClr>
              <a:buFont typeface="Wingdings" pitchFamily="2" charset="2"/>
              <a:buChar char="§"/>
            </a:pPr>
            <a:r>
              <a:rPr lang="en-GB" sz="2200" b="1" dirty="0"/>
              <a:t>The age of commerce </a:t>
            </a:r>
            <a:r>
              <a:rPr lang="en-GB" sz="2200" dirty="0"/>
              <a:t>– which was synonymous with contemporary Europe, and the culture of trade and consumption. </a:t>
            </a:r>
          </a:p>
          <a:p>
            <a:endParaRPr lang="en-GB" dirty="0"/>
          </a:p>
        </p:txBody>
      </p:sp>
    </p:spTree>
    <p:extLst>
      <p:ext uri="{BB962C8B-B14F-4D97-AF65-F5344CB8AC3E}">
        <p14:creationId xmlns:p14="http://schemas.microsoft.com/office/powerpoint/2010/main" val="4264278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Millar and </a:t>
            </a:r>
            <a:r>
              <a:rPr lang="en-GB" i="1" dirty="0">
                <a:solidFill>
                  <a:schemeClr val="bg1"/>
                </a:solidFill>
              </a:rPr>
              <a:t>the origin of the distinction of ranks</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1545690" y="2377560"/>
            <a:ext cx="4229299" cy="4437126"/>
          </a:xfrm>
        </p:spPr>
        <p:txBody>
          <a:bodyPr>
            <a:normAutofit/>
          </a:bodyPr>
          <a:lstStyle/>
          <a:p>
            <a:r>
              <a:rPr lang="en-GB" sz="2200" dirty="0"/>
              <a:t>Considers four relations of power:</a:t>
            </a:r>
          </a:p>
          <a:p>
            <a:pPr>
              <a:buClr>
                <a:schemeClr val="tx1"/>
              </a:buClr>
              <a:buFont typeface="Wingdings" pitchFamily="2" charset="2"/>
              <a:buChar char="§"/>
            </a:pPr>
            <a:r>
              <a:rPr lang="en-GB" sz="2200" dirty="0"/>
              <a:t>husband/wife</a:t>
            </a:r>
          </a:p>
          <a:p>
            <a:pPr>
              <a:buClr>
                <a:schemeClr val="tx1"/>
              </a:buClr>
              <a:buFont typeface="Wingdings" pitchFamily="2" charset="2"/>
              <a:buChar char="§"/>
            </a:pPr>
            <a:r>
              <a:rPr lang="en-GB" sz="2200" dirty="0"/>
              <a:t>father/son</a:t>
            </a:r>
          </a:p>
          <a:p>
            <a:pPr>
              <a:buClr>
                <a:schemeClr val="tx1"/>
              </a:buClr>
              <a:buFont typeface="Wingdings" pitchFamily="2" charset="2"/>
              <a:buChar char="§"/>
            </a:pPr>
            <a:r>
              <a:rPr lang="en-GB" sz="2200" dirty="0"/>
              <a:t>master/servant</a:t>
            </a:r>
          </a:p>
          <a:p>
            <a:pPr>
              <a:buClr>
                <a:schemeClr val="tx1"/>
              </a:buClr>
              <a:buFont typeface="Wingdings" pitchFamily="2" charset="2"/>
              <a:buChar char="§"/>
            </a:pPr>
            <a:r>
              <a:rPr lang="en-GB" sz="2200" dirty="0"/>
              <a:t>sovereign/subject </a:t>
            </a:r>
          </a:p>
        </p:txBody>
      </p:sp>
      <p:sp>
        <p:nvSpPr>
          <p:cNvPr id="4" name="TextBox 3">
            <a:extLst>
              <a:ext uri="{FF2B5EF4-FFF2-40B4-BE49-F238E27FC236}">
                <a16:creationId xmlns:a16="http://schemas.microsoft.com/office/drawing/2014/main" id="{3901BD63-6935-274B-B6FB-4E2556C225CA}"/>
              </a:ext>
            </a:extLst>
          </p:cNvPr>
          <p:cNvSpPr txBox="1"/>
          <p:nvPr/>
        </p:nvSpPr>
        <p:spPr>
          <a:xfrm>
            <a:off x="6417012" y="2377560"/>
            <a:ext cx="5118652" cy="3816429"/>
          </a:xfrm>
          <a:prstGeom prst="rect">
            <a:avLst/>
          </a:prstGeom>
          <a:noFill/>
        </p:spPr>
        <p:txBody>
          <a:bodyPr wrap="square" rtlCol="0">
            <a:spAutoFit/>
          </a:bodyPr>
          <a:lstStyle/>
          <a:p>
            <a:r>
              <a:rPr lang="en-GB" sz="2200" dirty="0"/>
              <a:t>‘The following inquiry is intended to illustrate the natural history of mankind in several important articles. This is attempted, by pointing out the more obvious and common improvements which gradually arise in the state of society, and by showing the influence of these upon the manners, the laws, and the government of the people’.</a:t>
            </a:r>
          </a:p>
          <a:p>
            <a:endParaRPr lang="en-GB" sz="2200" dirty="0"/>
          </a:p>
          <a:p>
            <a:r>
              <a:rPr lang="en-GB" sz="2200" i="1" dirty="0"/>
              <a:t>Origin of Ranks</a:t>
            </a:r>
            <a:r>
              <a:rPr lang="en-GB" sz="2200" dirty="0"/>
              <a:t>, Introduction</a:t>
            </a:r>
            <a:endParaRPr lang="en-US" sz="2200" dirty="0"/>
          </a:p>
        </p:txBody>
      </p:sp>
    </p:spTree>
    <p:extLst>
      <p:ext uri="{BB962C8B-B14F-4D97-AF65-F5344CB8AC3E}">
        <p14:creationId xmlns:p14="http://schemas.microsoft.com/office/powerpoint/2010/main" val="2404366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IMPROVEMENT AND PROGRESS</a:t>
            </a:r>
          </a:p>
        </p:txBody>
      </p:sp>
      <p:sp>
        <p:nvSpPr>
          <p:cNvPr id="4" name="TextBox 3">
            <a:extLst>
              <a:ext uri="{FF2B5EF4-FFF2-40B4-BE49-F238E27FC236}">
                <a16:creationId xmlns:a16="http://schemas.microsoft.com/office/drawing/2014/main" id="{3901BD63-6935-274B-B6FB-4E2556C225CA}"/>
              </a:ext>
            </a:extLst>
          </p:cNvPr>
          <p:cNvSpPr txBox="1"/>
          <p:nvPr/>
        </p:nvSpPr>
        <p:spPr>
          <a:xfrm>
            <a:off x="782277" y="2025908"/>
            <a:ext cx="5118652" cy="2123658"/>
          </a:xfrm>
          <a:prstGeom prst="rect">
            <a:avLst/>
          </a:prstGeom>
          <a:noFill/>
        </p:spPr>
        <p:txBody>
          <a:bodyPr wrap="square" rtlCol="0">
            <a:spAutoFit/>
          </a:bodyPr>
          <a:lstStyle/>
          <a:p>
            <a:r>
              <a:rPr lang="en-US" sz="2200" dirty="0"/>
              <a:t>'There is, however, in man a disposition and capacity for improving his condition, by the exertion of which, he is carried on from one degree of advancement to another’.</a:t>
            </a:r>
          </a:p>
          <a:p>
            <a:endParaRPr lang="en-US" sz="2200" dirty="0"/>
          </a:p>
          <a:p>
            <a:r>
              <a:rPr lang="en-US" sz="2200" i="1" dirty="0"/>
              <a:t>Origin of Ranks</a:t>
            </a:r>
            <a:r>
              <a:rPr lang="en-US" sz="2200" dirty="0"/>
              <a:t>, Introduction</a:t>
            </a:r>
          </a:p>
        </p:txBody>
      </p:sp>
      <p:sp>
        <p:nvSpPr>
          <p:cNvPr id="9" name="TextBox 8">
            <a:extLst>
              <a:ext uri="{FF2B5EF4-FFF2-40B4-BE49-F238E27FC236}">
                <a16:creationId xmlns:a16="http://schemas.microsoft.com/office/drawing/2014/main" id="{6F8B268E-6BBB-AF41-A23E-F671AA7E80ED}"/>
              </a:ext>
            </a:extLst>
          </p:cNvPr>
          <p:cNvSpPr txBox="1"/>
          <p:nvPr/>
        </p:nvSpPr>
        <p:spPr>
          <a:xfrm>
            <a:off x="6291072" y="2025908"/>
            <a:ext cx="5644896" cy="4832092"/>
          </a:xfrm>
          <a:prstGeom prst="rect">
            <a:avLst/>
          </a:prstGeom>
          <a:noFill/>
        </p:spPr>
        <p:txBody>
          <a:bodyPr wrap="square" rtlCol="0">
            <a:spAutoFit/>
          </a:bodyPr>
          <a:lstStyle/>
          <a:p>
            <a:r>
              <a:rPr lang="en-GB" sz="2200" dirty="0"/>
              <a:t>Wherever men of inferior condition are enabled to live in affluence by their own industry, and, in procuring their livelihood, have little occasion to court the favour of their superiors, there we may expect that idea of liberty will be universally diffused. This happy arrangement of things is naturally produced by commerce and manufactures; but it would be as vain to look for it in uncultivated parts of the world, as to look for the independent spirit of an English wagoner among person of low rank in the highland of Scotland’.</a:t>
            </a:r>
          </a:p>
          <a:p>
            <a:endParaRPr lang="en-GB" sz="2200" dirty="0"/>
          </a:p>
          <a:p>
            <a:r>
              <a:rPr lang="en-GB" sz="2200" i="1" dirty="0"/>
              <a:t>Origin of Ranks</a:t>
            </a:r>
            <a:r>
              <a:rPr lang="en-GB" sz="2200" dirty="0"/>
              <a:t>, V.III</a:t>
            </a:r>
            <a:endParaRPr lang="en-US" sz="2200" dirty="0"/>
          </a:p>
        </p:txBody>
      </p:sp>
    </p:spTree>
    <p:extLst>
      <p:ext uri="{BB962C8B-B14F-4D97-AF65-F5344CB8AC3E}">
        <p14:creationId xmlns:p14="http://schemas.microsoft.com/office/powerpoint/2010/main" val="3800579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5FACF7-C0C9-B249-88D7-DF7BE8891A28}"/>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The limits of progress</a:t>
            </a:r>
          </a:p>
        </p:txBody>
      </p:sp>
      <p:sp>
        <p:nvSpPr>
          <p:cNvPr id="4" name="TextBox 3">
            <a:extLst>
              <a:ext uri="{FF2B5EF4-FFF2-40B4-BE49-F238E27FC236}">
                <a16:creationId xmlns:a16="http://schemas.microsoft.com/office/drawing/2014/main" id="{3901BD63-6935-274B-B6FB-4E2556C225CA}"/>
              </a:ext>
            </a:extLst>
          </p:cNvPr>
          <p:cNvSpPr txBox="1"/>
          <p:nvPr/>
        </p:nvSpPr>
        <p:spPr>
          <a:xfrm>
            <a:off x="6778752" y="2441281"/>
            <a:ext cx="5118652" cy="4154984"/>
          </a:xfrm>
          <a:prstGeom prst="rect">
            <a:avLst/>
          </a:prstGeom>
          <a:solidFill>
            <a:schemeClr val="tx1"/>
          </a:solidFill>
          <a:ln w="19050">
            <a:solidFill>
              <a:schemeClr val="bg1"/>
            </a:solidFill>
          </a:ln>
        </p:spPr>
        <p:txBody>
          <a:bodyPr wrap="square" rtlCol="0">
            <a:spAutoFit/>
          </a:bodyPr>
          <a:lstStyle/>
          <a:p>
            <a:r>
              <a:rPr lang="en-GB" sz="2200" dirty="0">
                <a:solidFill>
                  <a:schemeClr val="bg1"/>
                </a:solidFill>
              </a:rPr>
              <a:t>‘It should seem, however, that there are certain limits beyond which it is impossible to push the real improvements arising from wealth and opulence. In a simple age, the free intercourse of the sexes is attended with no bad consequences; but in opulent and luxurious nations, it gives rise to licentious and dissolute manners, inconsistent with good order, and with the general interest of society’.</a:t>
            </a:r>
          </a:p>
          <a:p>
            <a:endParaRPr lang="en-GB" sz="2200" dirty="0">
              <a:solidFill>
                <a:schemeClr val="bg1"/>
              </a:solidFill>
            </a:endParaRPr>
          </a:p>
          <a:p>
            <a:r>
              <a:rPr lang="en-GB" sz="2200" i="1" dirty="0">
                <a:solidFill>
                  <a:schemeClr val="bg1"/>
                </a:solidFill>
              </a:rPr>
              <a:t>Origin of Ranks</a:t>
            </a:r>
            <a:r>
              <a:rPr lang="en-GB" sz="2200" dirty="0">
                <a:solidFill>
                  <a:schemeClr val="bg1"/>
                </a:solidFill>
              </a:rPr>
              <a:t>, I.VI</a:t>
            </a:r>
            <a:endParaRPr lang="en-US" sz="2200" dirty="0">
              <a:solidFill>
                <a:schemeClr val="bg1"/>
              </a:solidFill>
            </a:endParaRPr>
          </a:p>
        </p:txBody>
      </p:sp>
    </p:spTree>
    <p:extLst>
      <p:ext uri="{BB962C8B-B14F-4D97-AF65-F5344CB8AC3E}">
        <p14:creationId xmlns:p14="http://schemas.microsoft.com/office/powerpoint/2010/main" val="304283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Oval 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894"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1121344" y="1586484"/>
            <a:ext cx="3685032" cy="3685032"/>
          </a:xfrm>
          <a:prstGeom prst="ellipse">
            <a:avLst/>
          </a:prstGeom>
          <a:solidFill>
            <a:schemeClr val="accent2"/>
          </a:solidFill>
          <a:ln>
            <a:noFill/>
          </a:ln>
        </p:spPr>
        <p:txBody>
          <a:bodyPr>
            <a:normAutofit/>
          </a:bodyPr>
          <a:lstStyle/>
          <a:p>
            <a:r>
              <a:rPr lang="en-GB">
                <a:solidFill>
                  <a:srgbClr val="FFFFFF"/>
                </a:solidFill>
              </a:rPr>
              <a:t>structure</a:t>
            </a:r>
          </a:p>
        </p:txBody>
      </p:sp>
      <p:sp>
        <p:nvSpPr>
          <p:cNvPr id="15" name="Rectangle 9">
            <a:extLst>
              <a:ext uri="{FF2B5EF4-FFF2-40B4-BE49-F238E27FC236}">
                <a16:creationId xmlns:a16="http://schemas.microsoft.com/office/drawing/2014/main" id="{5E5436DB-4E8B-43A5-AE55-1C527B62E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18743" y="797433"/>
            <a:ext cx="5934456"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1">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3335" y="960120"/>
            <a:ext cx="560527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6259551" y="1444752"/>
            <a:ext cx="4652840" cy="3968496"/>
          </a:xfrm>
        </p:spPr>
        <p:txBody>
          <a:bodyPr anchor="ctr">
            <a:noAutofit/>
          </a:bodyPr>
          <a:lstStyle/>
          <a:p>
            <a:pPr marL="514350" indent="-514350">
              <a:buClr>
                <a:schemeClr val="tx1"/>
              </a:buClr>
              <a:buFont typeface="+mj-lt"/>
              <a:buAutoNum type="romanUcPeriod"/>
            </a:pPr>
            <a:r>
              <a:rPr lang="en-GB" sz="2200" dirty="0">
                <a:solidFill>
                  <a:srgbClr val="404040"/>
                </a:solidFill>
              </a:rPr>
              <a:t>Society in the Early Modern period</a:t>
            </a:r>
          </a:p>
          <a:p>
            <a:pPr marL="514350" indent="-514350">
              <a:buClr>
                <a:schemeClr val="tx1"/>
              </a:buClr>
              <a:buFont typeface="+mj-lt"/>
              <a:buAutoNum type="romanUcPeriod"/>
            </a:pPr>
            <a:endParaRPr lang="en-GB" sz="2200" dirty="0">
              <a:solidFill>
                <a:srgbClr val="404040"/>
              </a:solidFill>
            </a:endParaRPr>
          </a:p>
          <a:p>
            <a:pPr marL="514350" indent="-514350">
              <a:buClr>
                <a:schemeClr val="tx1"/>
              </a:buClr>
              <a:buFont typeface="+mj-lt"/>
              <a:buAutoNum type="romanUcPeriod"/>
            </a:pPr>
            <a:r>
              <a:rPr lang="en-GB" sz="2200" dirty="0">
                <a:solidFill>
                  <a:srgbClr val="404040"/>
                </a:solidFill>
              </a:rPr>
              <a:t>Virtues, Vices, and Society</a:t>
            </a:r>
          </a:p>
          <a:p>
            <a:pPr marL="514350" indent="-514350">
              <a:buClr>
                <a:schemeClr val="tx1"/>
              </a:buClr>
              <a:buFont typeface="+mj-lt"/>
              <a:buAutoNum type="romanUcPeriod"/>
            </a:pPr>
            <a:endParaRPr lang="en-GB" sz="2200" dirty="0">
              <a:solidFill>
                <a:srgbClr val="404040"/>
              </a:solidFill>
            </a:endParaRPr>
          </a:p>
          <a:p>
            <a:pPr marL="514350" indent="-514350">
              <a:buClr>
                <a:schemeClr val="tx1"/>
              </a:buClr>
              <a:buFont typeface="+mj-lt"/>
              <a:buAutoNum type="romanUcPeriod"/>
            </a:pPr>
            <a:r>
              <a:rPr lang="en-GB" sz="2200" dirty="0">
                <a:solidFill>
                  <a:srgbClr val="404040"/>
                </a:solidFill>
              </a:rPr>
              <a:t>The Scottish Enlightenment</a:t>
            </a:r>
          </a:p>
          <a:p>
            <a:pPr marL="0" indent="0">
              <a:buClr>
                <a:schemeClr val="tx1"/>
              </a:buClr>
              <a:buNone/>
            </a:pPr>
            <a:endParaRPr lang="en-GB" sz="2200" dirty="0">
              <a:solidFill>
                <a:srgbClr val="404040"/>
              </a:solidFill>
            </a:endParaRPr>
          </a:p>
        </p:txBody>
      </p:sp>
    </p:spTree>
    <p:extLst>
      <p:ext uri="{BB962C8B-B14F-4D97-AF65-F5344CB8AC3E}">
        <p14:creationId xmlns:p14="http://schemas.microsoft.com/office/powerpoint/2010/main" val="1693520409"/>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Montesquieu vs. the Scottish enlightenment</a:t>
            </a:r>
          </a:p>
        </p:txBody>
      </p:sp>
      <p:sp>
        <p:nvSpPr>
          <p:cNvPr id="4" name="Content Placeholder 2">
            <a:extLst>
              <a:ext uri="{FF2B5EF4-FFF2-40B4-BE49-F238E27FC236}">
                <a16:creationId xmlns:a16="http://schemas.microsoft.com/office/drawing/2014/main" id="{7DD85208-2159-3345-8547-D43632FB43A5}"/>
              </a:ext>
            </a:extLst>
          </p:cNvPr>
          <p:cNvSpPr>
            <a:spLocks noGrp="1"/>
          </p:cNvSpPr>
          <p:nvPr>
            <p:ph sz="half" idx="1"/>
          </p:nvPr>
        </p:nvSpPr>
        <p:spPr>
          <a:xfrm>
            <a:off x="1463040" y="2304288"/>
            <a:ext cx="4632960" cy="4023360"/>
          </a:xfrm>
        </p:spPr>
        <p:txBody>
          <a:bodyPr>
            <a:noAutofit/>
          </a:bodyPr>
          <a:lstStyle/>
          <a:p>
            <a:r>
              <a:rPr lang="en-GB" sz="2200" b="1" dirty="0"/>
              <a:t>Montesquieu, </a:t>
            </a:r>
            <a:r>
              <a:rPr lang="en-GB" sz="2200" b="1" i="1" dirty="0"/>
              <a:t>The Spirit of the Laws </a:t>
            </a:r>
            <a:r>
              <a:rPr lang="en-GB" sz="2200" b="1" dirty="0"/>
              <a:t>(1748)</a:t>
            </a:r>
          </a:p>
          <a:p>
            <a:pPr>
              <a:buClr>
                <a:schemeClr val="tx1"/>
              </a:buClr>
              <a:buFont typeface="Wingdings" pitchFamily="2" charset="2"/>
              <a:buChar char="§"/>
            </a:pPr>
            <a:r>
              <a:rPr lang="en-GB" sz="2200" dirty="0"/>
              <a:t>Sees the interconnections between the different elements of society – education, institutions, form of rule, types of punishment, culture, religion, etc.</a:t>
            </a:r>
          </a:p>
          <a:p>
            <a:pPr>
              <a:buClr>
                <a:schemeClr val="tx1"/>
              </a:buClr>
              <a:buFont typeface="Wingdings" pitchFamily="2" charset="2"/>
              <a:buChar char="§"/>
            </a:pPr>
            <a:r>
              <a:rPr lang="en-GB" sz="2200" dirty="0"/>
              <a:t>But there’s no consistent causal account – its about the need for about internal harmony and equilibrium.</a:t>
            </a:r>
          </a:p>
        </p:txBody>
      </p:sp>
      <p:sp>
        <p:nvSpPr>
          <p:cNvPr id="5" name="Content Placeholder 3">
            <a:extLst>
              <a:ext uri="{FF2B5EF4-FFF2-40B4-BE49-F238E27FC236}">
                <a16:creationId xmlns:a16="http://schemas.microsoft.com/office/drawing/2014/main" id="{F8B01E74-BF1D-C642-8087-B6F8C4654300}"/>
              </a:ext>
            </a:extLst>
          </p:cNvPr>
          <p:cNvSpPr txBox="1">
            <a:spLocks/>
          </p:cNvSpPr>
          <p:nvPr/>
        </p:nvSpPr>
        <p:spPr>
          <a:xfrm>
            <a:off x="6449570" y="2286000"/>
            <a:ext cx="5084062" cy="4023360"/>
          </a:xfrm>
          <a:prstGeom prst="rect">
            <a:avLst/>
          </a:prstGeom>
        </p:spPr>
        <p:txBody>
          <a:bodyPr>
            <a:no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GB" sz="2200" b="1" dirty="0"/>
              <a:t>Scottish Enlightenment  c 1740-1800s</a:t>
            </a:r>
          </a:p>
          <a:p>
            <a:pPr>
              <a:buClr>
                <a:schemeClr val="tx1"/>
              </a:buClr>
              <a:buFont typeface="Wingdings" pitchFamily="2" charset="2"/>
              <a:buChar char="§"/>
            </a:pPr>
            <a:r>
              <a:rPr lang="en-GB" sz="2200" dirty="0"/>
              <a:t>Group of writers and philosopher who reflected on the nature of society:  Adam Smith, John Millar, Henry, Lord Kames, Adam Ferguson etc. </a:t>
            </a:r>
          </a:p>
          <a:p>
            <a:pPr>
              <a:buClr>
                <a:schemeClr val="tx1"/>
              </a:buClr>
              <a:buFont typeface="Wingdings" pitchFamily="2" charset="2"/>
              <a:buChar char="§"/>
            </a:pPr>
            <a:r>
              <a:rPr lang="en-GB" sz="2200" dirty="0"/>
              <a:t>In their accounts reproduction of conditions of life becomes central – and becomes a central causal mechanism.  Moves economy to the heart of their theory of progress and civilisation.</a:t>
            </a:r>
          </a:p>
        </p:txBody>
      </p:sp>
    </p:spTree>
    <p:extLst>
      <p:ext uri="{BB962C8B-B14F-4D97-AF65-F5344CB8AC3E}">
        <p14:creationId xmlns:p14="http://schemas.microsoft.com/office/powerpoint/2010/main" val="2776594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bibliography</a:t>
            </a:r>
          </a:p>
        </p:txBody>
      </p:sp>
      <p:sp>
        <p:nvSpPr>
          <p:cNvPr id="4" name="Content Placeholder 2">
            <a:extLst>
              <a:ext uri="{FF2B5EF4-FFF2-40B4-BE49-F238E27FC236}">
                <a16:creationId xmlns:a16="http://schemas.microsoft.com/office/drawing/2014/main" id="{7DD85208-2159-3345-8547-D43632FB43A5}"/>
              </a:ext>
            </a:extLst>
          </p:cNvPr>
          <p:cNvSpPr>
            <a:spLocks noGrp="1"/>
          </p:cNvSpPr>
          <p:nvPr>
            <p:ph sz="half" idx="1"/>
          </p:nvPr>
        </p:nvSpPr>
        <p:spPr>
          <a:xfrm>
            <a:off x="1463039" y="2304288"/>
            <a:ext cx="9658847" cy="4023360"/>
          </a:xfrm>
        </p:spPr>
        <p:txBody>
          <a:bodyPr>
            <a:noAutofit/>
          </a:bodyPr>
          <a:lstStyle/>
          <a:p>
            <a:pPr>
              <a:buClr>
                <a:schemeClr val="tx1"/>
              </a:buClr>
              <a:buFont typeface="Wingdings" pitchFamily="2" charset="2"/>
              <a:buChar char="§"/>
            </a:pPr>
            <a:r>
              <a:rPr lang="en-GB" sz="2200" dirty="0"/>
              <a:t>Phil Withington, </a:t>
            </a:r>
            <a:r>
              <a:rPr lang="en-GB" sz="2200" i="1" dirty="0"/>
              <a:t>Society in Early Modern England </a:t>
            </a:r>
            <a:r>
              <a:rPr lang="en-GB" sz="2200" dirty="0"/>
              <a:t>(2010)</a:t>
            </a:r>
            <a:endParaRPr lang="en-GB" sz="2200" i="1" dirty="0"/>
          </a:p>
          <a:p>
            <a:pPr>
              <a:buClr>
                <a:schemeClr val="tx1"/>
              </a:buClr>
              <a:buFont typeface="Wingdings" pitchFamily="2" charset="2"/>
              <a:buChar char="§"/>
            </a:pPr>
            <a:endParaRPr lang="en-GB" sz="2200" dirty="0"/>
          </a:p>
          <a:p>
            <a:pPr>
              <a:buClr>
                <a:schemeClr val="tx1"/>
              </a:buClr>
              <a:buFont typeface="Wingdings" pitchFamily="2" charset="2"/>
              <a:buChar char="§"/>
            </a:pPr>
            <a:r>
              <a:rPr lang="en-GB" sz="2200" dirty="0"/>
              <a:t>Christian Mauer, ‘Self-interest and sociability’, in </a:t>
            </a:r>
            <a:r>
              <a:rPr lang="en-GB" sz="2200" i="1" dirty="0"/>
              <a:t>The Oxford Handbook of British Philosophy in the 18thc </a:t>
            </a:r>
            <a:r>
              <a:rPr lang="en-GB" sz="2200" dirty="0"/>
              <a:t>(2013)</a:t>
            </a:r>
            <a:endParaRPr lang="en-GB" sz="2200" i="1" dirty="0"/>
          </a:p>
          <a:p>
            <a:pPr>
              <a:buClr>
                <a:schemeClr val="tx1"/>
              </a:buClr>
              <a:buFont typeface="Wingdings" pitchFamily="2" charset="2"/>
              <a:buChar char="§"/>
            </a:pPr>
            <a:endParaRPr lang="en-GB" sz="2200" dirty="0"/>
          </a:p>
          <a:p>
            <a:pPr>
              <a:buClr>
                <a:schemeClr val="tx1"/>
              </a:buClr>
              <a:buFont typeface="Wingdings" pitchFamily="2" charset="2"/>
              <a:buChar char="§"/>
            </a:pPr>
            <a:r>
              <a:rPr lang="en-GB" sz="2200" dirty="0"/>
              <a:t>Alexander Brodie, </a:t>
            </a:r>
            <a:r>
              <a:rPr lang="en-GB" sz="2200" i="1" dirty="0"/>
              <a:t>The Scottish Enlightenment </a:t>
            </a:r>
            <a:r>
              <a:rPr lang="en-GB" sz="2200" dirty="0"/>
              <a:t>(2001)</a:t>
            </a:r>
            <a:endParaRPr lang="en-GB" sz="2200" i="1" dirty="0"/>
          </a:p>
          <a:p>
            <a:pPr>
              <a:buClr>
                <a:schemeClr val="tx1"/>
              </a:buClr>
              <a:buFont typeface="Wingdings" pitchFamily="2" charset="2"/>
              <a:buChar char="§"/>
            </a:pPr>
            <a:endParaRPr lang="en-GB" sz="2200" dirty="0"/>
          </a:p>
          <a:p>
            <a:pPr>
              <a:buClr>
                <a:schemeClr val="tx1"/>
              </a:buClr>
              <a:buFont typeface="Wingdings" pitchFamily="2" charset="2"/>
              <a:buChar char="§"/>
            </a:pPr>
            <a:r>
              <a:rPr lang="en-GB" sz="2200" dirty="0"/>
              <a:t>Nicholas Millar, </a:t>
            </a:r>
            <a:r>
              <a:rPr lang="en-GB" sz="2200" i="1" dirty="0"/>
              <a:t>John Millar and the Scottish Enlightenment </a:t>
            </a:r>
            <a:r>
              <a:rPr lang="en-GB" sz="2200" dirty="0"/>
              <a:t>(2017)</a:t>
            </a:r>
            <a:endParaRPr lang="en-GB" sz="2200" i="1" dirty="0"/>
          </a:p>
        </p:txBody>
      </p:sp>
    </p:spTree>
    <p:extLst>
      <p:ext uri="{BB962C8B-B14F-4D97-AF65-F5344CB8AC3E}">
        <p14:creationId xmlns:p14="http://schemas.microsoft.com/office/powerpoint/2010/main" val="2756865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407599" y="4892040"/>
            <a:ext cx="7729728" cy="1188720"/>
          </a:xfrm>
        </p:spPr>
        <p:txBody>
          <a:bodyPr vert="horz" lIns="182880" tIns="182880" rIns="182880" bIns="182880" rtlCol="0" anchor="ctr">
            <a:normAutofit/>
          </a:bodyPr>
          <a:lstStyle/>
          <a:p>
            <a:r>
              <a:rPr lang="en-US"/>
              <a:t>I. ‘SOCIETY’ in early modernity</a:t>
            </a:r>
          </a:p>
        </p:txBody>
      </p:sp>
      <p:pic>
        <p:nvPicPr>
          <p:cNvPr id="7" name="Picture 6">
            <a:extLst>
              <a:ext uri="{FF2B5EF4-FFF2-40B4-BE49-F238E27FC236}">
                <a16:creationId xmlns:a16="http://schemas.microsoft.com/office/drawing/2014/main" id="{1B480526-4648-0040-8B14-3D62D9C3BF7A}"/>
              </a:ext>
            </a:extLst>
          </p:cNvPr>
          <p:cNvPicPr>
            <a:picLocks noChangeAspect="1"/>
          </p:cNvPicPr>
          <p:nvPr/>
        </p:nvPicPr>
        <p:blipFill rotWithShape="1">
          <a:blip r:embed="rId2"/>
          <a:srcRect t="11868" b="7919"/>
          <a:stretch/>
        </p:blipFill>
        <p:spPr>
          <a:xfrm>
            <a:off x="20" y="10"/>
            <a:ext cx="12191980" cy="4571990"/>
          </a:xfrm>
          <a:prstGeom prst="rect">
            <a:avLst/>
          </a:prstGeom>
        </p:spPr>
      </p:pic>
    </p:spTree>
    <p:extLst>
      <p:ext uri="{BB962C8B-B14F-4D97-AF65-F5344CB8AC3E}">
        <p14:creationId xmlns:p14="http://schemas.microsoft.com/office/powerpoint/2010/main" val="1959962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1026" name="Picture 2" descr="Image result for as you like it">
            <a:extLst>
              <a:ext uri="{FF2B5EF4-FFF2-40B4-BE49-F238E27FC236}">
                <a16:creationId xmlns:a16="http://schemas.microsoft.com/office/drawing/2014/main" id="{8ACBEE46-8717-564C-B352-B2FD962DD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7" y="10160"/>
            <a:ext cx="121380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Society as company</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450816" y="3708962"/>
            <a:ext cx="4651511" cy="2095963"/>
          </a:xfrm>
          <a:solidFill>
            <a:schemeClr val="tx1"/>
          </a:solidFill>
          <a:ln w="19050">
            <a:solidFill>
              <a:schemeClr val="bg1"/>
            </a:solidFill>
          </a:ln>
        </p:spPr>
        <p:txBody>
          <a:bodyPr>
            <a:normAutofit/>
          </a:bodyPr>
          <a:lstStyle/>
          <a:p>
            <a:pPr marL="0" lvl="0" indent="0" eaLnBrk="0" fontAlgn="base" hangingPunct="0">
              <a:spcBef>
                <a:spcPct val="0"/>
              </a:spcBef>
              <a:spcAft>
                <a:spcPct val="0"/>
              </a:spcAft>
              <a:buClrTx/>
              <a:buNone/>
            </a:pPr>
            <a:r>
              <a:rPr lang="en-US" altLang="en-US" dirty="0">
                <a:solidFill>
                  <a:schemeClr val="bg1"/>
                </a:solidFill>
                <a:latin typeface="+mj-lt"/>
              </a:rPr>
              <a:t>Let every man be master of his time </a:t>
            </a:r>
          </a:p>
          <a:p>
            <a:pPr marL="0" lvl="0" indent="0" eaLnBrk="0" fontAlgn="base" hangingPunct="0">
              <a:spcBef>
                <a:spcPct val="0"/>
              </a:spcBef>
              <a:spcAft>
                <a:spcPct val="0"/>
              </a:spcAft>
              <a:buClrTx/>
              <a:buNone/>
            </a:pPr>
            <a:r>
              <a:rPr lang="en-US" altLang="en-US" dirty="0">
                <a:solidFill>
                  <a:schemeClr val="bg1"/>
                </a:solidFill>
                <a:latin typeface="+mj-lt"/>
              </a:rPr>
              <a:t>T</a:t>
            </a:r>
            <a:r>
              <a:rPr lang="en-US" altLang="en-US" dirty="0" bmk="">
                <a:solidFill>
                  <a:schemeClr val="bg1"/>
                </a:solidFill>
                <a:latin typeface="+mj-lt"/>
              </a:rPr>
              <a:t>ill seven at night: </a:t>
            </a:r>
            <a:r>
              <a:rPr lang="en-US" altLang="en-US" dirty="0" bmk="">
                <a:solidFill>
                  <a:schemeClr val="bg1"/>
                </a:solidFill>
                <a:highlight>
                  <a:srgbClr val="FFFF00"/>
                </a:highlight>
                <a:latin typeface="+mj-lt"/>
              </a:rPr>
              <a:t>to make society</a:t>
            </a:r>
            <a:r>
              <a:rPr lang="en-US" altLang="en-US" dirty="0">
                <a:solidFill>
                  <a:schemeClr val="bg1"/>
                </a:solidFill>
                <a:highlight>
                  <a:srgbClr val="FFFF00"/>
                </a:highlight>
                <a:latin typeface="+mj-lt"/>
              </a:rPr>
              <a:t> </a:t>
            </a:r>
          </a:p>
          <a:p>
            <a:pPr marL="0" lvl="0" indent="0" eaLnBrk="0" fontAlgn="base" hangingPunct="0">
              <a:spcBef>
                <a:spcPct val="0"/>
              </a:spcBef>
              <a:spcAft>
                <a:spcPct val="0"/>
              </a:spcAft>
              <a:buClrTx/>
              <a:buNone/>
            </a:pPr>
            <a:r>
              <a:rPr lang="en-US" altLang="en-US" dirty="0">
                <a:solidFill>
                  <a:schemeClr val="bg1"/>
                </a:solidFill>
                <a:latin typeface="+mj-lt"/>
              </a:rPr>
              <a:t>The sweeter welcome, we will keep </a:t>
            </a:r>
            <a:r>
              <a:rPr lang="en-US" altLang="en-US" dirty="0" err="1">
                <a:solidFill>
                  <a:schemeClr val="bg1"/>
                </a:solidFill>
                <a:latin typeface="+mj-lt"/>
              </a:rPr>
              <a:t>ourself</a:t>
            </a:r>
            <a:r>
              <a:rPr lang="en-US" altLang="en-US" dirty="0">
                <a:solidFill>
                  <a:schemeClr val="bg1"/>
                </a:solidFill>
                <a:latin typeface="+mj-lt"/>
              </a:rPr>
              <a:t> </a:t>
            </a:r>
          </a:p>
          <a:p>
            <a:pPr marL="0" lvl="0" indent="0" eaLnBrk="0" fontAlgn="base" hangingPunct="0">
              <a:spcBef>
                <a:spcPct val="0"/>
              </a:spcBef>
              <a:spcAft>
                <a:spcPct val="0"/>
              </a:spcAft>
              <a:buClrTx/>
              <a:buNone/>
            </a:pPr>
            <a:r>
              <a:rPr lang="en-US" altLang="en-US" dirty="0">
                <a:solidFill>
                  <a:schemeClr val="bg1"/>
                </a:solidFill>
                <a:latin typeface="+mj-lt"/>
              </a:rPr>
              <a:t>Till supper-time alone: while then, God be with you! </a:t>
            </a:r>
          </a:p>
          <a:p>
            <a:pPr marL="0" lvl="0" indent="0" eaLnBrk="0" fontAlgn="base" hangingPunct="0">
              <a:spcBef>
                <a:spcPct val="0"/>
              </a:spcBef>
              <a:spcAft>
                <a:spcPct val="0"/>
              </a:spcAft>
              <a:buClrTx/>
              <a:buNone/>
            </a:pPr>
            <a:endParaRPr lang="en-US" altLang="en-US" dirty="0">
              <a:solidFill>
                <a:schemeClr val="bg1"/>
              </a:solidFill>
              <a:latin typeface="+mj-lt"/>
            </a:endParaRPr>
          </a:p>
          <a:p>
            <a:pPr marL="0" lvl="0" indent="0" eaLnBrk="0" fontAlgn="base" hangingPunct="0">
              <a:spcBef>
                <a:spcPct val="0"/>
              </a:spcBef>
              <a:spcAft>
                <a:spcPct val="0"/>
              </a:spcAft>
              <a:buClrTx/>
              <a:buNone/>
            </a:pPr>
            <a:r>
              <a:rPr lang="en-US" altLang="en-US" i="1" dirty="0">
                <a:solidFill>
                  <a:schemeClr val="bg1"/>
                </a:solidFill>
                <a:latin typeface="+mj-lt"/>
              </a:rPr>
              <a:t>Macbeth</a:t>
            </a:r>
            <a:r>
              <a:rPr lang="en-US" altLang="en-US" dirty="0">
                <a:solidFill>
                  <a:schemeClr val="bg1"/>
                </a:solidFill>
                <a:latin typeface="+mj-lt"/>
              </a:rPr>
              <a:t> III(</a:t>
            </a:r>
            <a:r>
              <a:rPr lang="en-US" altLang="en-US" dirty="0" err="1">
                <a:solidFill>
                  <a:schemeClr val="bg1"/>
                </a:solidFill>
                <a:latin typeface="+mj-lt"/>
              </a:rPr>
              <a:t>i</a:t>
            </a:r>
            <a:r>
              <a:rPr lang="en-US" altLang="en-US" dirty="0">
                <a:solidFill>
                  <a:schemeClr val="bg1"/>
                </a:solidFill>
                <a:latin typeface="+mj-lt"/>
              </a:rPr>
              <a:t>)</a:t>
            </a:r>
          </a:p>
          <a:p>
            <a:endParaRPr lang="en-GB" dirty="0"/>
          </a:p>
        </p:txBody>
      </p:sp>
      <p:sp>
        <p:nvSpPr>
          <p:cNvPr id="4" name="Rectangle 3">
            <a:extLst>
              <a:ext uri="{FF2B5EF4-FFF2-40B4-BE49-F238E27FC236}">
                <a16:creationId xmlns:a16="http://schemas.microsoft.com/office/drawing/2014/main" id="{924319A5-267D-314B-A5BD-CAA9A2D63844}"/>
              </a:ext>
            </a:extLst>
          </p:cNvPr>
          <p:cNvSpPr/>
          <p:nvPr/>
        </p:nvSpPr>
        <p:spPr>
          <a:xfrm>
            <a:off x="7295321" y="3707768"/>
            <a:ext cx="4651511" cy="2862322"/>
          </a:xfrm>
          <a:prstGeom prst="rect">
            <a:avLst/>
          </a:prstGeom>
          <a:solidFill>
            <a:schemeClr val="tx1"/>
          </a:solidFill>
          <a:ln>
            <a:solidFill>
              <a:schemeClr val="bg1"/>
            </a:solidFill>
          </a:ln>
        </p:spPr>
        <p:txBody>
          <a:bodyPr wrap="square">
            <a:spAutoFit/>
          </a:bodyPr>
          <a:lstStyle/>
          <a:p>
            <a:pPr lvl="0" defTabSz="914400" eaLnBrk="0" fontAlgn="base" hangingPunct="0">
              <a:spcBef>
                <a:spcPct val="0"/>
              </a:spcBef>
              <a:spcAft>
                <a:spcPct val="0"/>
              </a:spcAft>
            </a:pPr>
            <a:r>
              <a:rPr lang="en-US" altLang="en-US" dirty="0">
                <a:solidFill>
                  <a:schemeClr val="bg1"/>
                </a:solidFill>
                <a:latin typeface="+mj-lt"/>
              </a:rPr>
              <a:t>JAQUES: I thank you for your company; but, good faith, I had as </a:t>
            </a:r>
            <a:r>
              <a:rPr lang="en-US" altLang="en-US" dirty="0" err="1">
                <a:solidFill>
                  <a:schemeClr val="bg1"/>
                </a:solidFill>
                <a:latin typeface="+mj-lt"/>
              </a:rPr>
              <a:t>lief</a:t>
            </a:r>
            <a:r>
              <a:rPr lang="en-US" altLang="en-US" dirty="0">
                <a:solidFill>
                  <a:schemeClr val="bg1"/>
                </a:solidFill>
                <a:latin typeface="+mj-lt"/>
              </a:rPr>
              <a:t> have been myself alone. </a:t>
            </a:r>
          </a:p>
          <a:p>
            <a:pPr lvl="0" defTabSz="914400" eaLnBrk="0" fontAlgn="base" hangingPunct="0">
              <a:spcBef>
                <a:spcPct val="0"/>
              </a:spcBef>
              <a:spcAft>
                <a:spcPct val="0"/>
              </a:spcAft>
            </a:pPr>
            <a:r>
              <a:rPr lang="en-US" altLang="en-US" dirty="0">
                <a:solidFill>
                  <a:schemeClr val="bg1"/>
                </a:solidFill>
                <a:latin typeface="+mj-lt"/>
              </a:rPr>
              <a:t>ORLANDO: And so had I; but yet, for fashion sake, I </a:t>
            </a:r>
            <a:r>
              <a:rPr lang="en-US" altLang="en-US" dirty="0">
                <a:solidFill>
                  <a:schemeClr val="bg1"/>
                </a:solidFill>
                <a:highlight>
                  <a:srgbClr val="FFFF00"/>
                </a:highlight>
                <a:latin typeface="+mj-lt"/>
              </a:rPr>
              <a:t>thank you t</a:t>
            </a:r>
            <a:r>
              <a:rPr lang="en-US" altLang="en-US" dirty="0" bmk="">
                <a:solidFill>
                  <a:schemeClr val="bg1"/>
                </a:solidFill>
                <a:highlight>
                  <a:srgbClr val="FFFF00"/>
                </a:highlight>
                <a:latin typeface="+mj-lt"/>
              </a:rPr>
              <a:t>oo for your society.</a:t>
            </a:r>
            <a:r>
              <a:rPr lang="en-US" altLang="en-US" dirty="0">
                <a:solidFill>
                  <a:schemeClr val="bg1"/>
                </a:solidFill>
                <a:highlight>
                  <a:srgbClr val="FFFF00"/>
                </a:highlight>
                <a:latin typeface="+mj-lt"/>
              </a:rPr>
              <a:t> </a:t>
            </a:r>
          </a:p>
          <a:p>
            <a:pPr lvl="0" defTabSz="914400" eaLnBrk="0" fontAlgn="base" hangingPunct="0">
              <a:spcBef>
                <a:spcPct val="0"/>
              </a:spcBef>
              <a:spcAft>
                <a:spcPct val="0"/>
              </a:spcAft>
            </a:pPr>
            <a:r>
              <a:rPr lang="en-US" altLang="en-US" dirty="0">
                <a:solidFill>
                  <a:schemeClr val="bg1"/>
                </a:solidFill>
                <a:latin typeface="+mj-lt"/>
              </a:rPr>
              <a:t>JAQUES: God be </a:t>
            </a:r>
            <a:r>
              <a:rPr lang="en-US" altLang="en-US" dirty="0" err="1">
                <a:solidFill>
                  <a:schemeClr val="bg1"/>
                </a:solidFill>
                <a:latin typeface="+mj-lt"/>
              </a:rPr>
              <a:t>wi</a:t>
            </a:r>
            <a:r>
              <a:rPr lang="en-US" altLang="en-US" dirty="0">
                <a:solidFill>
                  <a:schemeClr val="bg1"/>
                </a:solidFill>
                <a:latin typeface="+mj-lt"/>
              </a:rPr>
              <a:t>' you: let's meet as little as we can. </a:t>
            </a:r>
          </a:p>
          <a:p>
            <a:pPr lvl="0" defTabSz="914400" eaLnBrk="0" fontAlgn="base" hangingPunct="0">
              <a:spcBef>
                <a:spcPct val="0"/>
              </a:spcBef>
              <a:spcAft>
                <a:spcPct val="0"/>
              </a:spcAft>
            </a:pPr>
            <a:r>
              <a:rPr lang="en-US" altLang="en-US" dirty="0">
                <a:solidFill>
                  <a:schemeClr val="bg1"/>
                </a:solidFill>
                <a:latin typeface="+mj-lt"/>
              </a:rPr>
              <a:t>ORLANDO: I do desire we may be better strangers. </a:t>
            </a:r>
          </a:p>
          <a:p>
            <a:pPr lvl="0" defTabSz="914400" eaLnBrk="0" fontAlgn="base" hangingPunct="0">
              <a:spcBef>
                <a:spcPct val="0"/>
              </a:spcBef>
              <a:spcAft>
                <a:spcPct val="0"/>
              </a:spcAft>
            </a:pPr>
            <a:endParaRPr lang="en-US" altLang="en-US" dirty="0">
              <a:solidFill>
                <a:schemeClr val="bg1"/>
              </a:solidFill>
              <a:latin typeface="+mj-lt"/>
            </a:endParaRPr>
          </a:p>
          <a:p>
            <a:pPr lvl="0" defTabSz="914400" eaLnBrk="0" fontAlgn="base" hangingPunct="0">
              <a:spcBef>
                <a:spcPct val="0"/>
              </a:spcBef>
              <a:spcAft>
                <a:spcPct val="0"/>
              </a:spcAft>
            </a:pPr>
            <a:r>
              <a:rPr lang="en-US" altLang="en-US" i="1" dirty="0">
                <a:solidFill>
                  <a:schemeClr val="bg1"/>
                </a:solidFill>
                <a:latin typeface="+mj-lt"/>
              </a:rPr>
              <a:t>As you like it  </a:t>
            </a:r>
            <a:r>
              <a:rPr lang="en-US" altLang="en-US" dirty="0">
                <a:solidFill>
                  <a:schemeClr val="bg1"/>
                </a:solidFill>
                <a:latin typeface="+mj-lt"/>
              </a:rPr>
              <a:t>III(ii) </a:t>
            </a:r>
          </a:p>
        </p:txBody>
      </p:sp>
    </p:spTree>
    <p:extLst>
      <p:ext uri="{BB962C8B-B14F-4D97-AF65-F5344CB8AC3E}">
        <p14:creationId xmlns:p14="http://schemas.microsoft.com/office/powerpoint/2010/main" val="4020910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D77286-32F7-E44C-85C3-0F75FC90213F}"/>
              </a:ext>
            </a:extLst>
          </p:cNvPr>
          <p:cNvPicPr>
            <a:picLocks noChangeAspect="1"/>
          </p:cNvPicPr>
          <p:nvPr/>
        </p:nvPicPr>
        <p:blipFill>
          <a:blip r:embed="rId2"/>
          <a:stretch>
            <a:fillRect/>
          </a:stretch>
        </p:blipFill>
        <p:spPr>
          <a:xfrm>
            <a:off x="0" y="0"/>
            <a:ext cx="9530883" cy="6858000"/>
          </a:xfrm>
          <a:prstGeom prst="rect">
            <a:avLst/>
          </a:prstGeom>
        </p:spPr>
      </p:pic>
      <p:sp>
        <p:nvSpPr>
          <p:cNvPr id="5" name="TextBox 4">
            <a:extLst>
              <a:ext uri="{FF2B5EF4-FFF2-40B4-BE49-F238E27FC236}">
                <a16:creationId xmlns:a16="http://schemas.microsoft.com/office/drawing/2014/main" id="{E23E9121-2C68-C342-ACFE-CF65CAC9DFD6}"/>
              </a:ext>
            </a:extLst>
          </p:cNvPr>
          <p:cNvSpPr txBox="1"/>
          <p:nvPr/>
        </p:nvSpPr>
        <p:spPr>
          <a:xfrm>
            <a:off x="9656064" y="5840551"/>
            <a:ext cx="2535936" cy="830997"/>
          </a:xfrm>
          <a:prstGeom prst="rect">
            <a:avLst/>
          </a:prstGeom>
          <a:noFill/>
        </p:spPr>
        <p:txBody>
          <a:bodyPr wrap="square" rtlCol="0">
            <a:spAutoFit/>
          </a:bodyPr>
          <a:lstStyle/>
          <a:p>
            <a:r>
              <a:rPr lang="en-US" sz="2400" dirty="0"/>
              <a:t>Caravaggio, The Cardsharps (1594)</a:t>
            </a:r>
          </a:p>
        </p:txBody>
      </p:sp>
    </p:spTree>
    <p:extLst>
      <p:ext uri="{BB962C8B-B14F-4D97-AF65-F5344CB8AC3E}">
        <p14:creationId xmlns:p14="http://schemas.microsoft.com/office/powerpoint/2010/main" val="1298659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2B39C0-577D-214D-8C55-D9C123E32E62}"/>
              </a:ext>
            </a:extLst>
          </p:cNvPr>
          <p:cNvPicPr>
            <a:picLocks noChangeAspect="1"/>
          </p:cNvPicPr>
          <p:nvPr/>
        </p:nvPicPr>
        <p:blipFill>
          <a:blip r:embed="rId2"/>
          <a:stretch>
            <a:fillRect/>
          </a:stretch>
        </p:blipFill>
        <p:spPr>
          <a:xfrm>
            <a:off x="0" y="0"/>
            <a:ext cx="8375904" cy="6862381"/>
          </a:xfrm>
          <a:prstGeom prst="rect">
            <a:avLst/>
          </a:prstGeom>
        </p:spPr>
      </p:pic>
      <p:sp>
        <p:nvSpPr>
          <p:cNvPr id="2" name="TextBox 1">
            <a:extLst>
              <a:ext uri="{FF2B5EF4-FFF2-40B4-BE49-F238E27FC236}">
                <a16:creationId xmlns:a16="http://schemas.microsoft.com/office/drawing/2014/main" id="{FF270477-8537-4B43-831B-4FB96D04EA08}"/>
              </a:ext>
            </a:extLst>
          </p:cNvPr>
          <p:cNvSpPr txBox="1"/>
          <p:nvPr/>
        </p:nvSpPr>
        <p:spPr>
          <a:xfrm>
            <a:off x="8473440" y="5888736"/>
            <a:ext cx="3279648" cy="769441"/>
          </a:xfrm>
          <a:prstGeom prst="rect">
            <a:avLst/>
          </a:prstGeom>
          <a:noFill/>
        </p:spPr>
        <p:txBody>
          <a:bodyPr wrap="square" rtlCol="0">
            <a:spAutoFit/>
          </a:bodyPr>
          <a:lstStyle/>
          <a:p>
            <a:r>
              <a:rPr lang="en-US" sz="2200" dirty="0"/>
              <a:t>Caravaggio, The calling of St Matthew (c 1600)</a:t>
            </a:r>
          </a:p>
        </p:txBody>
      </p:sp>
    </p:spTree>
    <p:extLst>
      <p:ext uri="{BB962C8B-B14F-4D97-AF65-F5344CB8AC3E}">
        <p14:creationId xmlns:p14="http://schemas.microsoft.com/office/powerpoint/2010/main" val="4058450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Society as contract/association</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0" y="2139530"/>
            <a:ext cx="6883577" cy="4437126"/>
          </a:xfrm>
        </p:spPr>
        <p:txBody>
          <a:bodyPr>
            <a:normAutofit/>
          </a:bodyPr>
          <a:lstStyle/>
          <a:p>
            <a:r>
              <a:rPr lang="en-GB" sz="2000" dirty="0"/>
              <a:t>1555   in J. D. Marwick </a:t>
            </a:r>
            <a:r>
              <a:rPr lang="en-GB" sz="2000" i="1" dirty="0"/>
              <a:t>Rec. Convent. Royal Burghs </a:t>
            </a:r>
            <a:r>
              <a:rPr lang="en-GB" sz="2000" i="1" dirty="0" err="1"/>
              <a:t>Scotl</a:t>
            </a:r>
            <a:r>
              <a:rPr lang="en-GB" sz="2000" i="1" dirty="0"/>
              <a:t>.</a:t>
            </a:r>
            <a:r>
              <a:rPr lang="en-GB" sz="2000" dirty="0"/>
              <a:t> (1870) </a:t>
            </a:r>
          </a:p>
          <a:p>
            <a:r>
              <a:rPr lang="en-GB" sz="2000" dirty="0"/>
              <a:t>That </a:t>
            </a:r>
            <a:r>
              <a:rPr lang="en-GB" sz="2000" dirty="0" err="1"/>
              <a:t>na</a:t>
            </a:r>
            <a:r>
              <a:rPr lang="en-GB" sz="2000" dirty="0"/>
              <a:t> </a:t>
            </a:r>
            <a:r>
              <a:rPr lang="en-GB" sz="2000" dirty="0" err="1"/>
              <a:t>fremen</a:t>
            </a:r>
            <a:r>
              <a:rPr lang="en-GB" sz="2000" dirty="0"/>
              <a:t>..</a:t>
            </a:r>
            <a:r>
              <a:rPr lang="en-GB" sz="2000" dirty="0" err="1"/>
              <a:t>tak</a:t>
            </a:r>
            <a:r>
              <a:rPr lang="en-GB" sz="2000" dirty="0"/>
              <a:t> </a:t>
            </a:r>
            <a:r>
              <a:rPr lang="en-GB" sz="2000" dirty="0" err="1"/>
              <a:t>vpoun</a:t>
            </a:r>
            <a:r>
              <a:rPr lang="en-GB" sz="2000" dirty="0"/>
              <a:t> hand to </a:t>
            </a:r>
            <a:r>
              <a:rPr lang="en-GB" sz="2000" dirty="0" err="1"/>
              <a:t>keip</a:t>
            </a:r>
            <a:r>
              <a:rPr lang="en-GB" sz="2000" dirty="0"/>
              <a:t> </a:t>
            </a:r>
            <a:r>
              <a:rPr lang="en-GB" sz="2000" dirty="0" err="1"/>
              <a:t>sociatie</a:t>
            </a:r>
            <a:r>
              <a:rPr lang="en-GB" sz="2000" dirty="0"/>
              <a:t> in </a:t>
            </a:r>
            <a:r>
              <a:rPr lang="en-GB" sz="2000" dirty="0" err="1"/>
              <a:t>merchandice</a:t>
            </a:r>
            <a:r>
              <a:rPr lang="en-GB" sz="2000" dirty="0"/>
              <a:t> or </a:t>
            </a:r>
            <a:r>
              <a:rPr lang="en-GB" sz="2000" dirty="0" err="1"/>
              <a:t>ressaif</a:t>
            </a:r>
            <a:r>
              <a:rPr lang="en-GB" sz="2000" dirty="0"/>
              <a:t> </a:t>
            </a:r>
            <a:r>
              <a:rPr lang="en-GB" sz="2000" dirty="0" err="1"/>
              <a:t>ony</a:t>
            </a:r>
            <a:r>
              <a:rPr lang="en-GB" sz="2000" dirty="0"/>
              <a:t> </a:t>
            </a:r>
            <a:r>
              <a:rPr lang="en-GB" sz="2000" dirty="0" err="1"/>
              <a:t>geir</a:t>
            </a:r>
            <a:r>
              <a:rPr lang="en-GB" sz="2000" dirty="0"/>
              <a:t> to </a:t>
            </a:r>
            <a:r>
              <a:rPr lang="en-GB" sz="2000" dirty="0" err="1"/>
              <a:t>trauffique</a:t>
            </a:r>
            <a:r>
              <a:rPr lang="en-GB" sz="2000" dirty="0"/>
              <a:t> their with </a:t>
            </a:r>
            <a:r>
              <a:rPr lang="en-GB" sz="2000" dirty="0" err="1"/>
              <a:t>fra</a:t>
            </a:r>
            <a:r>
              <a:rPr lang="en-GB" sz="2000" dirty="0"/>
              <a:t> </a:t>
            </a:r>
            <a:r>
              <a:rPr lang="en-GB" sz="2000" dirty="0" err="1"/>
              <a:t>ony</a:t>
            </a:r>
            <a:r>
              <a:rPr lang="en-GB" sz="2000" dirty="0"/>
              <a:t> </a:t>
            </a:r>
            <a:r>
              <a:rPr lang="en-GB" sz="2000" dirty="0" err="1"/>
              <a:t>vnfremen</a:t>
            </a:r>
            <a:r>
              <a:rPr lang="en-GB" sz="2000" dirty="0"/>
              <a:t>.</a:t>
            </a:r>
          </a:p>
          <a:p>
            <a:endParaRPr lang="en-GB" sz="2000" dirty="0"/>
          </a:p>
          <a:p>
            <a:r>
              <a:rPr lang="en-GB" sz="2000" dirty="0"/>
              <a:t>1569   in J. H. Burton </a:t>
            </a:r>
            <a:r>
              <a:rPr lang="en-GB" sz="2000" i="1" dirty="0"/>
              <a:t>Reg. Privy Council </a:t>
            </a:r>
            <a:r>
              <a:rPr lang="en-GB" sz="2000" i="1" dirty="0" err="1"/>
              <a:t>Scotl</a:t>
            </a:r>
            <a:r>
              <a:rPr lang="en-GB" sz="2000" i="1" dirty="0"/>
              <a:t>.</a:t>
            </a:r>
            <a:r>
              <a:rPr lang="en-GB" sz="2000" dirty="0"/>
              <a:t> (1877) </a:t>
            </a:r>
          </a:p>
          <a:p>
            <a:r>
              <a:rPr lang="en-GB" sz="2000" dirty="0"/>
              <a:t>The said </a:t>
            </a:r>
            <a:r>
              <a:rPr lang="en-GB" sz="2000" dirty="0" err="1"/>
              <a:t>Johnne</a:t>
            </a:r>
            <a:r>
              <a:rPr lang="en-GB" sz="2000" dirty="0"/>
              <a:t> </a:t>
            </a:r>
            <a:r>
              <a:rPr lang="en-GB" sz="2000" dirty="0" err="1"/>
              <a:t>enterit</a:t>
            </a:r>
            <a:r>
              <a:rPr lang="en-GB" sz="2000" dirty="0"/>
              <a:t> in </a:t>
            </a:r>
            <a:r>
              <a:rPr lang="en-GB" sz="2000" dirty="0" err="1"/>
              <a:t>societie</a:t>
            </a:r>
            <a:r>
              <a:rPr lang="en-GB" sz="2000" dirty="0"/>
              <a:t> with the said abbot.</a:t>
            </a:r>
          </a:p>
          <a:p>
            <a:endParaRPr lang="en-GB" sz="2000" dirty="0"/>
          </a:p>
          <a:p>
            <a:r>
              <a:rPr lang="en-GB" sz="2000" dirty="0"/>
              <a:t>1592   W.  West </a:t>
            </a:r>
            <a:r>
              <a:rPr lang="en-GB" sz="2000" i="1" dirty="0" err="1"/>
              <a:t>Symbolæogr</a:t>
            </a:r>
            <a:r>
              <a:rPr lang="en-GB" sz="2000" i="1" dirty="0"/>
              <a:t>.: 1st Pt.</a:t>
            </a:r>
            <a:r>
              <a:rPr lang="en-GB" sz="2000" dirty="0"/>
              <a:t> </a:t>
            </a:r>
          </a:p>
          <a:p>
            <a:r>
              <a:rPr lang="en-GB" sz="2000" dirty="0" err="1"/>
              <a:t>Societie</a:t>
            </a:r>
            <a:r>
              <a:rPr lang="en-GB" sz="2000" dirty="0"/>
              <a:t> is a contract by consent about a thing to be had and used in common on both sides.</a:t>
            </a:r>
          </a:p>
          <a:p>
            <a:endParaRPr lang="en-GB" dirty="0"/>
          </a:p>
        </p:txBody>
      </p:sp>
      <p:sp>
        <p:nvSpPr>
          <p:cNvPr id="6" name="TextBox 5">
            <a:extLst>
              <a:ext uri="{FF2B5EF4-FFF2-40B4-BE49-F238E27FC236}">
                <a16:creationId xmlns:a16="http://schemas.microsoft.com/office/drawing/2014/main" id="{BD2F86A0-3ABF-394A-81C1-C8F107CBCF3C}"/>
              </a:ext>
            </a:extLst>
          </p:cNvPr>
          <p:cNvSpPr txBox="1"/>
          <p:nvPr/>
        </p:nvSpPr>
        <p:spPr>
          <a:xfrm>
            <a:off x="7156704" y="2035732"/>
            <a:ext cx="4425696" cy="3970318"/>
          </a:xfrm>
          <a:prstGeom prst="rect">
            <a:avLst/>
          </a:prstGeom>
          <a:noFill/>
        </p:spPr>
        <p:txBody>
          <a:bodyPr wrap="square" rtlCol="0">
            <a:spAutoFit/>
          </a:bodyPr>
          <a:lstStyle/>
          <a:p>
            <a:r>
              <a:rPr lang="en-US" b="1" dirty="0">
                <a:latin typeface="+mj-lt"/>
              </a:rPr>
              <a:t>John </a:t>
            </a:r>
            <a:r>
              <a:rPr lang="en-US" b="1" dirty="0" err="1">
                <a:latin typeface="+mj-lt"/>
              </a:rPr>
              <a:t>Barston</a:t>
            </a:r>
            <a:r>
              <a:rPr lang="en-US" b="1" dirty="0">
                <a:latin typeface="+mj-lt"/>
              </a:rPr>
              <a:t>, </a:t>
            </a:r>
            <a:r>
              <a:rPr lang="en-US" b="1" i="1" dirty="0">
                <a:latin typeface="+mj-lt"/>
              </a:rPr>
              <a:t>The </a:t>
            </a:r>
            <a:r>
              <a:rPr lang="en-US" b="1" i="1" dirty="0" err="1">
                <a:latin typeface="+mj-lt"/>
              </a:rPr>
              <a:t>Safegard</a:t>
            </a:r>
            <a:r>
              <a:rPr lang="en-US" b="1" i="1" dirty="0">
                <a:latin typeface="+mj-lt"/>
              </a:rPr>
              <a:t> of </a:t>
            </a:r>
            <a:r>
              <a:rPr lang="en-US" b="1" i="1" dirty="0" err="1">
                <a:latin typeface="+mj-lt"/>
              </a:rPr>
              <a:t>Societie</a:t>
            </a:r>
            <a:r>
              <a:rPr lang="en-US" b="1" i="1" dirty="0">
                <a:latin typeface="+mj-lt"/>
              </a:rPr>
              <a:t> </a:t>
            </a:r>
            <a:r>
              <a:rPr lang="en-US" b="1" dirty="0">
                <a:latin typeface="+mj-lt"/>
              </a:rPr>
              <a:t>(1576)</a:t>
            </a:r>
          </a:p>
          <a:p>
            <a:endParaRPr lang="en-US" dirty="0">
              <a:latin typeface="+mj-lt"/>
            </a:endParaRPr>
          </a:p>
          <a:p>
            <a:pPr marL="285750" indent="-285750">
              <a:buFont typeface="Wingdings" pitchFamily="2" charset="2"/>
              <a:buChar char="§"/>
            </a:pPr>
            <a:r>
              <a:rPr lang="en-US" dirty="0">
                <a:latin typeface="+mj-lt"/>
              </a:rPr>
              <a:t>First (English) text to have society in the title.</a:t>
            </a:r>
          </a:p>
          <a:p>
            <a:pPr marL="285750" indent="-285750">
              <a:buFont typeface="Wingdings" pitchFamily="2" charset="2"/>
              <a:buChar char="§"/>
            </a:pPr>
            <a:endParaRPr lang="en-US" dirty="0">
              <a:latin typeface="+mj-lt"/>
            </a:endParaRPr>
          </a:p>
          <a:p>
            <a:pPr marL="285750" indent="-285750">
              <a:buFont typeface="Wingdings" pitchFamily="2" charset="2"/>
              <a:buChar char="§"/>
            </a:pPr>
            <a:r>
              <a:rPr lang="en-US" dirty="0">
                <a:latin typeface="+mj-lt"/>
              </a:rPr>
              <a:t>Discusses 5 kinds of society</a:t>
            </a:r>
          </a:p>
          <a:p>
            <a:pPr marL="285750" indent="-285750">
              <a:buFont typeface="Wingdings" pitchFamily="2" charset="2"/>
              <a:buChar char="§"/>
            </a:pPr>
            <a:endParaRPr lang="en-US" dirty="0">
              <a:latin typeface="+mj-lt"/>
            </a:endParaRPr>
          </a:p>
          <a:p>
            <a:pPr marL="285750" indent="-285750">
              <a:buFont typeface="Wingdings" pitchFamily="2" charset="2"/>
              <a:buChar char="§"/>
            </a:pPr>
            <a:r>
              <a:rPr lang="en-US" dirty="0">
                <a:latin typeface="+mj-lt"/>
              </a:rPr>
              <a:t>Emphasis on ‘society of one town’, a </a:t>
            </a:r>
            <a:r>
              <a:rPr lang="en-GB" dirty="0">
                <a:latin typeface="+mj-lt"/>
                <a:ea typeface="Calibri" panose="020F0502020204030204" pitchFamily="34" charset="0"/>
              </a:rPr>
              <a:t>special kind of </a:t>
            </a:r>
            <a:r>
              <a:rPr lang="en-GB" dirty="0" err="1">
                <a:latin typeface="+mj-lt"/>
                <a:ea typeface="Calibri" panose="020F0502020204030204" pitchFamily="34" charset="0"/>
              </a:rPr>
              <a:t>societie</a:t>
            </a:r>
            <a:r>
              <a:rPr lang="en-GB" dirty="0">
                <a:latin typeface="+mj-lt"/>
                <a:ea typeface="Calibri" panose="020F0502020204030204" pitchFamily="34" charset="0"/>
              </a:rPr>
              <a:t> and fellowship of one people, gathered together in one town, which resembles the beginning of all civility’.</a:t>
            </a:r>
            <a:endParaRPr lang="en-US" dirty="0">
              <a:latin typeface="+mj-lt"/>
            </a:endParaRPr>
          </a:p>
          <a:p>
            <a:endParaRPr lang="en-US" dirty="0"/>
          </a:p>
        </p:txBody>
      </p:sp>
    </p:spTree>
    <p:extLst>
      <p:ext uri="{BB962C8B-B14F-4D97-AF65-F5344CB8AC3E}">
        <p14:creationId xmlns:p14="http://schemas.microsoft.com/office/powerpoint/2010/main" val="93562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D27C94-C37D-6949-B7B1-5631BD413BDB}"/>
              </a:ext>
            </a:extLst>
          </p:cNvPr>
          <p:cNvPicPr>
            <a:picLocks noChangeAspect="1"/>
          </p:cNvPicPr>
          <p:nvPr/>
        </p:nvPicPr>
        <p:blipFill rotWithShape="1">
          <a:blip r:embed="rId2"/>
          <a:srcRect r="1" b="2447"/>
          <a:stretch/>
        </p:blipFill>
        <p:spPr>
          <a:xfrm>
            <a:off x="20" y="10"/>
            <a:ext cx="4657325" cy="6857990"/>
          </a:xfrm>
          <a:prstGeom prst="rect">
            <a:avLst/>
          </a:prstGeom>
        </p:spPr>
      </p:pic>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5140696" y="1609344"/>
            <a:ext cx="6636776" cy="4310984"/>
          </a:xfrm>
        </p:spPr>
        <p:txBody>
          <a:bodyPr>
            <a:normAutofit/>
          </a:bodyPr>
          <a:lstStyle/>
          <a:p>
            <a:pPr marL="0" indent="0">
              <a:buNone/>
            </a:pPr>
            <a:r>
              <a:rPr lang="en-GB" sz="2200" dirty="0"/>
              <a:t>‘Whereas in 1576 ‘society’ was a species of social interaction through which and by which things were (or should be done) by 1976 it invoked national and local crucibles in which things happened. […] Society was increasingly applied to a widening spectrum of social interaction, all of which was rooted in the basic concept of voluntary and peaceful association’.</a:t>
            </a:r>
          </a:p>
          <a:p>
            <a:pPr marL="0" indent="0">
              <a:buNone/>
            </a:pPr>
            <a:endParaRPr lang="en-GB" sz="2200" dirty="0"/>
          </a:p>
          <a:p>
            <a:pPr marL="0" indent="0">
              <a:buNone/>
            </a:pPr>
            <a:r>
              <a:rPr lang="en-GB" sz="2200" dirty="0"/>
              <a:t>(Phil Withington, </a:t>
            </a:r>
            <a:r>
              <a:rPr lang="en-GB" sz="2200" i="1" dirty="0"/>
              <a:t>Society in Early Modern England</a:t>
            </a:r>
            <a:r>
              <a:rPr lang="en-GB" sz="2200" dirty="0"/>
              <a:t>, pp.104-105)</a:t>
            </a:r>
          </a:p>
          <a:p>
            <a:endParaRPr lang="en-GB" sz="2200" dirty="0"/>
          </a:p>
          <a:p>
            <a:endParaRPr lang="en-GB" dirty="0"/>
          </a:p>
        </p:txBody>
      </p:sp>
    </p:spTree>
    <p:extLst>
      <p:ext uri="{BB962C8B-B14F-4D97-AF65-F5344CB8AC3E}">
        <p14:creationId xmlns:p14="http://schemas.microsoft.com/office/powerpoint/2010/main" val="663930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From ‘commonwealth’ to ‘society’</a:t>
            </a:r>
          </a:p>
        </p:txBody>
      </p:sp>
      <p:sp>
        <p:nvSpPr>
          <p:cNvPr id="5" name="Content Placeholder 4">
            <a:extLst>
              <a:ext uri="{FF2B5EF4-FFF2-40B4-BE49-F238E27FC236}">
                <a16:creationId xmlns:a16="http://schemas.microsoft.com/office/drawing/2014/main" id="{FE8AB558-62F2-2A42-8783-9B182BC70BC4}"/>
              </a:ext>
            </a:extLst>
          </p:cNvPr>
          <p:cNvSpPr>
            <a:spLocks noGrp="1"/>
          </p:cNvSpPr>
          <p:nvPr>
            <p:ph idx="1"/>
          </p:nvPr>
        </p:nvSpPr>
        <p:spPr>
          <a:xfrm>
            <a:off x="2036064" y="2430780"/>
            <a:ext cx="7729728" cy="3101983"/>
          </a:xfrm>
        </p:spPr>
        <p:txBody>
          <a:bodyPr>
            <a:noAutofit/>
          </a:bodyPr>
          <a:lstStyle/>
          <a:p>
            <a:r>
              <a:rPr lang="en-GB" sz="2200" dirty="0"/>
              <a:t>‘no political society can be, nor subsist, without having in itself the power to preserve the property, and in order thereunto, punish the offences of all those of that society; there, and there only is political society, where every one of the members hath quitted this natural power, resigned it up into the hands of the community in all cases that exclude him not from appealing for protection to the law established by it’.</a:t>
            </a:r>
          </a:p>
          <a:p>
            <a:endParaRPr lang="en-GB" sz="2200" dirty="0"/>
          </a:p>
          <a:p>
            <a:r>
              <a:rPr lang="en-GB" sz="2200" dirty="0"/>
              <a:t>Locke, </a:t>
            </a:r>
            <a:r>
              <a:rPr lang="en-GB" sz="2200" i="1" dirty="0"/>
              <a:t>Two Treatises</a:t>
            </a:r>
            <a:r>
              <a:rPr lang="en-GB" sz="2200" dirty="0"/>
              <a:t>, </a:t>
            </a:r>
            <a:r>
              <a:rPr lang="en-GB" sz="2200" dirty="0" err="1"/>
              <a:t>ch</a:t>
            </a:r>
            <a:r>
              <a:rPr lang="en-GB" sz="2200" dirty="0"/>
              <a:t> VII (Of Civil or Political Society)</a:t>
            </a:r>
            <a:endParaRPr lang="en-US" sz="2200" dirty="0"/>
          </a:p>
        </p:txBody>
      </p:sp>
    </p:spTree>
    <p:extLst>
      <p:ext uri="{BB962C8B-B14F-4D97-AF65-F5344CB8AC3E}">
        <p14:creationId xmlns:p14="http://schemas.microsoft.com/office/powerpoint/2010/main" val="62545507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1408</Words>
  <Application>Microsoft Macintosh PowerPoint</Application>
  <PresentationFormat>Widescreen</PresentationFormat>
  <Paragraphs>142</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Gill Sans MT</vt:lpstr>
      <vt:lpstr>Wingdings</vt:lpstr>
      <vt:lpstr>Parcel</vt:lpstr>
      <vt:lpstr>The discovery of society?</vt:lpstr>
      <vt:lpstr>structure</vt:lpstr>
      <vt:lpstr>I. ‘SOCIETY’ in early modernity</vt:lpstr>
      <vt:lpstr>Society as company</vt:lpstr>
      <vt:lpstr>PowerPoint Presentation</vt:lpstr>
      <vt:lpstr>PowerPoint Presentation</vt:lpstr>
      <vt:lpstr>Society as contract/association</vt:lpstr>
      <vt:lpstr>PowerPoint Presentation</vt:lpstr>
      <vt:lpstr>From ‘commonwealth’ to ‘society’</vt:lpstr>
      <vt:lpstr>Ii. Virtue, vices, and society</vt:lpstr>
      <vt:lpstr>Virtue in the classical world</vt:lpstr>
      <vt:lpstr>‘fallen man’ in the reformation world</vt:lpstr>
      <vt:lpstr>Natural sociability?</vt:lpstr>
      <vt:lpstr>PowerPoint Presentation</vt:lpstr>
      <vt:lpstr>iii. The Scottish enlightenment</vt:lpstr>
      <vt:lpstr>Stadial theory</vt:lpstr>
      <vt:lpstr>Millar and the origin of the distinction of ranks</vt:lpstr>
      <vt:lpstr>IMPROVEMENT AND PROGRESS</vt:lpstr>
      <vt:lpstr>The limits of progress</vt:lpstr>
      <vt:lpstr>Montesquieu vs. the Scottish enlightenment</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discovery of society?</dc:title>
  <dc:creator>Imogen Peck</dc:creator>
  <cp:lastModifiedBy>Imogen Peck</cp:lastModifiedBy>
  <cp:revision>3</cp:revision>
  <dcterms:created xsi:type="dcterms:W3CDTF">2019-01-16T17:58:32Z</dcterms:created>
  <dcterms:modified xsi:type="dcterms:W3CDTF">2019-01-16T18:19:15Z</dcterms:modified>
</cp:coreProperties>
</file>