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60" r:id="rId5"/>
    <p:sldId id="261" r:id="rId6"/>
    <p:sldId id="259" r:id="rId7"/>
    <p:sldId id="262" r:id="rId8"/>
    <p:sldId id="265" r:id="rId9"/>
    <p:sldId id="266" r:id="rId10"/>
    <p:sldId id="263" r:id="rId11"/>
    <p:sldId id="269" r:id="rId12"/>
    <p:sldId id="270" r:id="rId13"/>
    <p:sldId id="271" r:id="rId14"/>
    <p:sldId id="272" r:id="rId15"/>
    <p:sldId id="273" r:id="rId16"/>
    <p:sldId id="274" r:id="rId17"/>
    <p:sldId id="264"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10/21/2018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10/21/2018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10/21/2018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10/21/2018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10/21/2018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10/21/2018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10/21/2018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10/21/2018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10/21/2018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10/21/2018</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10/21/2018</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10/21/2018</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GB" dirty="0"/>
              <a:t>The Romantic self</a:t>
            </a:r>
          </a:p>
        </p:txBody>
      </p:sp>
      <p:sp>
        <p:nvSpPr>
          <p:cNvPr id="4" name="Subtitle 3"/>
          <p:cNvSpPr>
            <a:spLocks noGrp="1"/>
          </p:cNvSpPr>
          <p:nvPr>
            <p:ph type="subTitle" idx="1"/>
          </p:nvPr>
        </p:nvSpPr>
        <p:spPr/>
        <p:txBody>
          <a:bodyPr/>
          <a:lstStyle/>
          <a:p>
            <a:r>
              <a:rPr lang="en-GB" dirty="0"/>
              <a:t>Dr Imogen Peck</a:t>
            </a:r>
          </a:p>
          <a:p>
            <a:r>
              <a:rPr lang="en-GB" dirty="0"/>
              <a:t>University of Warwick</a:t>
            </a:r>
          </a:p>
        </p:txBody>
      </p:sp>
    </p:spTree>
    <p:extLst>
      <p:ext uri="{BB962C8B-B14F-4D97-AF65-F5344CB8AC3E}">
        <p14:creationId xmlns:p14="http://schemas.microsoft.com/office/powerpoint/2010/main" val="22299031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C8AF7F2-2E5B-4509-A2E8-EB5C50934702}"/>
              </a:ext>
            </a:extLst>
          </p:cNvPr>
          <p:cNvPicPr>
            <a:picLocks noChangeAspect="1"/>
          </p:cNvPicPr>
          <p:nvPr/>
        </p:nvPicPr>
        <p:blipFill>
          <a:blip r:embed="rId2"/>
          <a:stretch>
            <a:fillRect/>
          </a:stretch>
        </p:blipFill>
        <p:spPr>
          <a:xfrm>
            <a:off x="1480149" y="262578"/>
            <a:ext cx="4187004" cy="6332843"/>
          </a:xfrm>
          <a:prstGeom prst="rect">
            <a:avLst/>
          </a:prstGeom>
          <a:ln w="19050">
            <a:solidFill>
              <a:schemeClr val="tx1"/>
            </a:solidFill>
          </a:ln>
        </p:spPr>
      </p:pic>
      <p:sp>
        <p:nvSpPr>
          <p:cNvPr id="5" name="TextBox 4">
            <a:extLst>
              <a:ext uri="{FF2B5EF4-FFF2-40B4-BE49-F238E27FC236}">
                <a16:creationId xmlns:a16="http://schemas.microsoft.com/office/drawing/2014/main" id="{FE731250-E29B-482E-BECF-43DAF5E13728}"/>
              </a:ext>
            </a:extLst>
          </p:cNvPr>
          <p:cNvSpPr txBox="1"/>
          <p:nvPr/>
        </p:nvSpPr>
        <p:spPr>
          <a:xfrm>
            <a:off x="5847908" y="5837274"/>
            <a:ext cx="5231219" cy="646331"/>
          </a:xfrm>
          <a:prstGeom prst="rect">
            <a:avLst/>
          </a:prstGeom>
          <a:noFill/>
        </p:spPr>
        <p:txBody>
          <a:bodyPr wrap="square" rtlCol="0">
            <a:spAutoFit/>
          </a:bodyPr>
          <a:lstStyle/>
          <a:p>
            <a:r>
              <a:rPr lang="en-GB" dirty="0"/>
              <a:t>Francisco Goya, ‘The Sleep of Reason Produces Monsters’ (c. 1797-1799)</a:t>
            </a:r>
          </a:p>
        </p:txBody>
      </p:sp>
    </p:spTree>
    <p:extLst>
      <p:ext uri="{BB962C8B-B14F-4D97-AF65-F5344CB8AC3E}">
        <p14:creationId xmlns:p14="http://schemas.microsoft.com/office/powerpoint/2010/main" val="1177807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1136" y="715310"/>
            <a:ext cx="7729728" cy="1188720"/>
          </a:xfrm>
        </p:spPr>
        <p:txBody>
          <a:bodyPr/>
          <a:lstStyle/>
          <a:p>
            <a:r>
              <a:rPr lang="en-GB" dirty="0"/>
              <a:t>William </a:t>
            </a:r>
            <a:r>
              <a:rPr lang="en-GB" dirty="0" err="1"/>
              <a:t>blake</a:t>
            </a:r>
            <a:r>
              <a:rPr lang="en-GB" dirty="0"/>
              <a:t> and the intuition of selfhood</a:t>
            </a:r>
          </a:p>
        </p:txBody>
      </p:sp>
      <p:sp>
        <p:nvSpPr>
          <p:cNvPr id="5" name="TextBox 4"/>
          <p:cNvSpPr txBox="1"/>
          <p:nvPr/>
        </p:nvSpPr>
        <p:spPr>
          <a:xfrm>
            <a:off x="7291449" y="2850077"/>
            <a:ext cx="4393870" cy="2123658"/>
          </a:xfrm>
          <a:prstGeom prst="rect">
            <a:avLst/>
          </a:prstGeom>
          <a:noFill/>
        </p:spPr>
        <p:txBody>
          <a:bodyPr wrap="square" rtlCol="0">
            <a:spAutoFit/>
          </a:bodyPr>
          <a:lstStyle/>
          <a:p>
            <a:r>
              <a:rPr lang="en-GB" sz="2200" dirty="0"/>
              <a:t>‘Why [are] men bound beneath the heavens in reptile form,</a:t>
            </a:r>
          </a:p>
          <a:p>
            <a:r>
              <a:rPr lang="en-GB" sz="2200" dirty="0"/>
              <a:t> A worm of sixty winters creeping on the dusky ground’</a:t>
            </a:r>
          </a:p>
          <a:p>
            <a:endParaRPr lang="en-GB" sz="2200" dirty="0"/>
          </a:p>
          <a:p>
            <a:r>
              <a:rPr lang="en-GB" sz="2200" i="1" dirty="0" err="1"/>
              <a:t>Tiriel</a:t>
            </a:r>
            <a:endParaRPr lang="en-GB" sz="2200" i="1" dirty="0"/>
          </a:p>
        </p:txBody>
      </p:sp>
      <p:pic>
        <p:nvPicPr>
          <p:cNvPr id="6" name="Picture 5"/>
          <p:cNvPicPr>
            <a:picLocks noChangeAspect="1"/>
          </p:cNvPicPr>
          <p:nvPr/>
        </p:nvPicPr>
        <p:blipFill>
          <a:blip r:embed="rId2"/>
          <a:stretch>
            <a:fillRect/>
          </a:stretch>
        </p:blipFill>
        <p:spPr>
          <a:xfrm>
            <a:off x="348775" y="2131435"/>
            <a:ext cx="6708895" cy="4091236"/>
          </a:xfrm>
          <a:prstGeom prst="rect">
            <a:avLst/>
          </a:prstGeom>
          <a:ln w="19050">
            <a:solidFill>
              <a:schemeClr val="tx1"/>
            </a:solidFill>
          </a:ln>
        </p:spPr>
      </p:pic>
      <p:sp>
        <p:nvSpPr>
          <p:cNvPr id="7" name="TextBox 6"/>
          <p:cNvSpPr txBox="1"/>
          <p:nvPr/>
        </p:nvSpPr>
        <p:spPr>
          <a:xfrm>
            <a:off x="348775" y="6341423"/>
            <a:ext cx="6063900" cy="369332"/>
          </a:xfrm>
          <a:prstGeom prst="rect">
            <a:avLst/>
          </a:prstGeom>
          <a:noFill/>
        </p:spPr>
        <p:txBody>
          <a:bodyPr wrap="square" rtlCol="0">
            <a:spAutoFit/>
          </a:bodyPr>
          <a:lstStyle/>
          <a:p>
            <a:pPr algn="ctr"/>
            <a:r>
              <a:rPr lang="en-GB" dirty="0"/>
              <a:t>William Blake, ‘</a:t>
            </a:r>
            <a:r>
              <a:rPr lang="en-GB" dirty="0" err="1"/>
              <a:t>Tiriel</a:t>
            </a:r>
            <a:r>
              <a:rPr lang="en-GB" dirty="0"/>
              <a:t> Denouncing his Sons and Daughters’ </a:t>
            </a:r>
          </a:p>
        </p:txBody>
      </p:sp>
    </p:spTree>
    <p:extLst>
      <p:ext uri="{BB962C8B-B14F-4D97-AF65-F5344CB8AC3E}">
        <p14:creationId xmlns:p14="http://schemas.microsoft.com/office/powerpoint/2010/main" val="32387116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2388" y="359049"/>
            <a:ext cx="7729728" cy="1188720"/>
          </a:xfrm>
        </p:spPr>
        <p:txBody>
          <a:bodyPr/>
          <a:lstStyle/>
          <a:p>
            <a:r>
              <a:rPr lang="en-GB" i="1" dirty="0"/>
              <a:t>Milton </a:t>
            </a:r>
            <a:r>
              <a:rPr lang="en-GB" dirty="0"/>
              <a:t>and visions</a:t>
            </a:r>
            <a:endParaRPr lang="en-GB" i="1" dirty="0"/>
          </a:p>
        </p:txBody>
      </p:sp>
      <p:pic>
        <p:nvPicPr>
          <p:cNvPr id="6" name="Picture 5"/>
          <p:cNvPicPr>
            <a:picLocks noChangeAspect="1"/>
          </p:cNvPicPr>
          <p:nvPr/>
        </p:nvPicPr>
        <p:blipFill rotWithShape="1">
          <a:blip r:embed="rId2"/>
          <a:srcRect l="1373" t="2825" r="2113" b="1550"/>
          <a:stretch/>
        </p:blipFill>
        <p:spPr>
          <a:xfrm>
            <a:off x="1187532" y="1852551"/>
            <a:ext cx="3253840" cy="4572000"/>
          </a:xfrm>
          <a:prstGeom prst="rect">
            <a:avLst/>
          </a:prstGeom>
          <a:ln w="19050">
            <a:solidFill>
              <a:schemeClr val="tx1"/>
            </a:solidFill>
          </a:ln>
        </p:spPr>
      </p:pic>
      <p:sp>
        <p:nvSpPr>
          <p:cNvPr id="7" name="TextBox 6"/>
          <p:cNvSpPr txBox="1"/>
          <p:nvPr/>
        </p:nvSpPr>
        <p:spPr>
          <a:xfrm>
            <a:off x="4587833" y="5224222"/>
            <a:ext cx="3158837" cy="1200329"/>
          </a:xfrm>
          <a:prstGeom prst="rect">
            <a:avLst/>
          </a:prstGeom>
          <a:noFill/>
        </p:spPr>
        <p:txBody>
          <a:bodyPr wrap="square" rtlCol="0">
            <a:spAutoFit/>
          </a:bodyPr>
          <a:lstStyle/>
          <a:p>
            <a:r>
              <a:rPr lang="en-GB" dirty="0"/>
              <a:t>Frontispiece, Milton (1810)</a:t>
            </a:r>
          </a:p>
          <a:p>
            <a:r>
              <a:rPr lang="en-GB" dirty="0"/>
              <a:t>The text at the bottom is from </a:t>
            </a:r>
            <a:r>
              <a:rPr lang="en-GB" i="1" dirty="0"/>
              <a:t>Paradise Lost: ‘</a:t>
            </a:r>
            <a:r>
              <a:rPr lang="en-GB" dirty="0"/>
              <a:t>justify the ways of God to men’.</a:t>
            </a:r>
          </a:p>
        </p:txBody>
      </p:sp>
    </p:spTree>
    <p:extLst>
      <p:ext uri="{BB962C8B-B14F-4D97-AF65-F5344CB8AC3E}">
        <p14:creationId xmlns:p14="http://schemas.microsoft.com/office/powerpoint/2010/main" val="4094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3AF48-34BB-466D-8354-BFE3D5125F55}"/>
              </a:ext>
            </a:extLst>
          </p:cNvPr>
          <p:cNvSpPr>
            <a:spLocks noGrp="1"/>
          </p:cNvSpPr>
          <p:nvPr>
            <p:ph type="title"/>
          </p:nvPr>
        </p:nvSpPr>
        <p:spPr>
          <a:xfrm>
            <a:off x="2231136" y="369269"/>
            <a:ext cx="7729728" cy="1188720"/>
          </a:xfrm>
        </p:spPr>
        <p:txBody>
          <a:bodyPr/>
          <a:lstStyle/>
          <a:p>
            <a:r>
              <a:rPr lang="en-GB" dirty="0"/>
              <a:t>WORDSWORTH AND </a:t>
            </a:r>
            <a:r>
              <a:rPr lang="en-GB" i="1" dirty="0"/>
              <a:t>THE PRELUDE</a:t>
            </a:r>
            <a:endParaRPr lang="en-GB" dirty="0"/>
          </a:p>
        </p:txBody>
      </p:sp>
      <p:pic>
        <p:nvPicPr>
          <p:cNvPr id="4" name="Picture 3">
            <a:extLst>
              <a:ext uri="{FF2B5EF4-FFF2-40B4-BE49-F238E27FC236}">
                <a16:creationId xmlns:a16="http://schemas.microsoft.com/office/drawing/2014/main" id="{1797BD4A-A151-419D-95F0-3975A6754A7D}"/>
              </a:ext>
            </a:extLst>
          </p:cNvPr>
          <p:cNvPicPr>
            <a:picLocks noChangeAspect="1"/>
          </p:cNvPicPr>
          <p:nvPr/>
        </p:nvPicPr>
        <p:blipFill>
          <a:blip r:embed="rId2"/>
          <a:stretch>
            <a:fillRect/>
          </a:stretch>
        </p:blipFill>
        <p:spPr>
          <a:xfrm>
            <a:off x="1328440" y="1765004"/>
            <a:ext cx="4023248" cy="4933507"/>
          </a:xfrm>
          <a:prstGeom prst="rect">
            <a:avLst/>
          </a:prstGeom>
          <a:ln w="19050">
            <a:solidFill>
              <a:schemeClr val="tx1"/>
            </a:solidFill>
          </a:ln>
        </p:spPr>
      </p:pic>
      <p:pic>
        <p:nvPicPr>
          <p:cNvPr id="5" name="Picture 4">
            <a:extLst>
              <a:ext uri="{FF2B5EF4-FFF2-40B4-BE49-F238E27FC236}">
                <a16:creationId xmlns:a16="http://schemas.microsoft.com/office/drawing/2014/main" id="{25B8CDEC-0325-4575-BEBC-B21D8A2799D2}"/>
              </a:ext>
            </a:extLst>
          </p:cNvPr>
          <p:cNvPicPr>
            <a:picLocks noChangeAspect="1"/>
          </p:cNvPicPr>
          <p:nvPr/>
        </p:nvPicPr>
        <p:blipFill>
          <a:blip r:embed="rId3"/>
          <a:stretch>
            <a:fillRect/>
          </a:stretch>
        </p:blipFill>
        <p:spPr>
          <a:xfrm>
            <a:off x="7093024" y="1735756"/>
            <a:ext cx="3156762" cy="4892001"/>
          </a:xfrm>
          <a:prstGeom prst="rect">
            <a:avLst/>
          </a:prstGeom>
          <a:ln w="19050">
            <a:solidFill>
              <a:schemeClr val="tx1"/>
            </a:solidFill>
          </a:ln>
        </p:spPr>
      </p:pic>
    </p:spTree>
    <p:extLst>
      <p:ext uri="{BB962C8B-B14F-4D97-AF65-F5344CB8AC3E}">
        <p14:creationId xmlns:p14="http://schemas.microsoft.com/office/powerpoint/2010/main" val="1829310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06A57-D944-4E9B-A02A-945CC9F3D770}"/>
              </a:ext>
            </a:extLst>
          </p:cNvPr>
          <p:cNvSpPr>
            <a:spLocks noGrp="1"/>
          </p:cNvSpPr>
          <p:nvPr>
            <p:ph type="title"/>
          </p:nvPr>
        </p:nvSpPr>
        <p:spPr>
          <a:xfrm>
            <a:off x="2231136" y="523613"/>
            <a:ext cx="7729728" cy="1188720"/>
          </a:xfrm>
        </p:spPr>
        <p:txBody>
          <a:bodyPr/>
          <a:lstStyle/>
          <a:p>
            <a:r>
              <a:rPr lang="en-GB" dirty="0"/>
              <a:t>Poetry and the romantic self</a:t>
            </a:r>
          </a:p>
        </p:txBody>
      </p:sp>
      <p:sp>
        <p:nvSpPr>
          <p:cNvPr id="3" name="Content Placeholder 2">
            <a:extLst>
              <a:ext uri="{FF2B5EF4-FFF2-40B4-BE49-F238E27FC236}">
                <a16:creationId xmlns:a16="http://schemas.microsoft.com/office/drawing/2014/main" id="{715D486B-4983-4AB0-BAB3-BE64F3360E1C}"/>
              </a:ext>
            </a:extLst>
          </p:cNvPr>
          <p:cNvSpPr>
            <a:spLocks noGrp="1"/>
          </p:cNvSpPr>
          <p:nvPr>
            <p:ph idx="1"/>
          </p:nvPr>
        </p:nvSpPr>
        <p:spPr>
          <a:xfrm>
            <a:off x="2231136" y="2244640"/>
            <a:ext cx="7729728" cy="3101983"/>
          </a:xfrm>
        </p:spPr>
        <p:txBody>
          <a:bodyPr>
            <a:noAutofit/>
          </a:bodyPr>
          <a:lstStyle/>
          <a:p>
            <a:pPr marL="0" indent="0" algn="ctr">
              <a:buNone/>
            </a:pPr>
            <a:r>
              <a:rPr lang="en-GB" sz="2400" dirty="0"/>
              <a:t>‘The poems are the living substance of this inquiry [into the self] […] The is indeed the starting point of such poetry, but it is also its goal, only to be known by being imaginatively grasped as it weaves the complex web of its own experience […] The poets are alert to the complexity of the experiencing self, they regard identity not as an evident fact but as an ultimate achievement, its realized possession both the motive and the reward for creative exertion’</a:t>
            </a:r>
          </a:p>
          <a:p>
            <a:pPr marL="0" indent="0" algn="ctr">
              <a:buNone/>
            </a:pPr>
            <a:r>
              <a:rPr lang="en-GB" sz="2400" dirty="0"/>
              <a:t>Patricia Bell, </a:t>
            </a:r>
            <a:r>
              <a:rPr lang="en-GB" sz="2400" i="1" dirty="0"/>
              <a:t>The Central Self</a:t>
            </a:r>
            <a:r>
              <a:rPr lang="en-GB" sz="2400" dirty="0"/>
              <a:t>, p. 64</a:t>
            </a:r>
          </a:p>
        </p:txBody>
      </p:sp>
    </p:spTree>
    <p:extLst>
      <p:ext uri="{BB962C8B-B14F-4D97-AF65-F5344CB8AC3E}">
        <p14:creationId xmlns:p14="http://schemas.microsoft.com/office/powerpoint/2010/main" val="4509203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425FDB2-85D6-4975-B66C-75B74601BF42}"/>
              </a:ext>
            </a:extLst>
          </p:cNvPr>
          <p:cNvSpPr>
            <a:spLocks noGrp="1"/>
          </p:cNvSpPr>
          <p:nvPr>
            <p:ph idx="1"/>
          </p:nvPr>
        </p:nvSpPr>
        <p:spPr>
          <a:xfrm>
            <a:off x="2231136" y="500899"/>
            <a:ext cx="7699673" cy="6006227"/>
          </a:xfrm>
        </p:spPr>
        <p:txBody>
          <a:bodyPr>
            <a:normAutofit fontScale="25000" lnSpcReduction="20000"/>
          </a:bodyPr>
          <a:lstStyle/>
          <a:p>
            <a:pPr marL="0" indent="0">
              <a:buNone/>
            </a:pPr>
            <a:r>
              <a:rPr lang="en-GB" sz="8000" dirty="0"/>
              <a:t>Was it for this</a:t>
            </a:r>
          </a:p>
          <a:p>
            <a:pPr marL="0" indent="0">
              <a:buNone/>
            </a:pPr>
            <a:r>
              <a:rPr lang="en-GB" sz="8000" dirty="0"/>
              <a:t>That one, the fairest of all rivers, loved</a:t>
            </a:r>
          </a:p>
          <a:p>
            <a:pPr marL="0" indent="0">
              <a:buNone/>
            </a:pPr>
            <a:r>
              <a:rPr lang="en-GB" sz="8000" dirty="0"/>
              <a:t>To blend his murmurs with my nurse’s song,</a:t>
            </a:r>
          </a:p>
          <a:p>
            <a:pPr marL="0" indent="0">
              <a:buNone/>
            </a:pPr>
            <a:r>
              <a:rPr lang="en-GB" sz="8000" dirty="0"/>
              <a:t>And from his alder shades and rocky falls,</a:t>
            </a:r>
          </a:p>
          <a:p>
            <a:pPr marL="0" indent="0">
              <a:buNone/>
            </a:pPr>
            <a:r>
              <a:rPr lang="en-GB" sz="8000" dirty="0"/>
              <a:t>And from his fords and shallows, sent a voice</a:t>
            </a:r>
          </a:p>
          <a:p>
            <a:pPr marL="0" indent="0">
              <a:buNone/>
            </a:pPr>
            <a:r>
              <a:rPr lang="en-GB" sz="8000" dirty="0"/>
              <a:t>That flowed along my dreams? For this didst thou</a:t>
            </a:r>
          </a:p>
          <a:p>
            <a:pPr marL="0" indent="0">
              <a:buNone/>
            </a:pPr>
            <a:r>
              <a:rPr lang="en-GB" sz="8000" dirty="0"/>
              <a:t>O Derwent, travelling over the green plains</a:t>
            </a:r>
          </a:p>
          <a:p>
            <a:pPr marL="0" indent="0">
              <a:buNone/>
            </a:pPr>
            <a:r>
              <a:rPr lang="en-GB" sz="8000" dirty="0"/>
              <a:t>Near my ‘sweet birthplace’, didst thou, beauteous stream,</a:t>
            </a:r>
          </a:p>
          <a:p>
            <a:pPr marL="0" indent="0">
              <a:buNone/>
            </a:pPr>
            <a:r>
              <a:rPr lang="en-GB" sz="8000" dirty="0"/>
              <a:t>Make ceaseless music through the night and day,</a:t>
            </a:r>
          </a:p>
          <a:p>
            <a:pPr marL="0" indent="0">
              <a:buNone/>
            </a:pPr>
            <a:r>
              <a:rPr lang="en-GB" sz="8000" dirty="0"/>
              <a:t>Which with its steady cadence tempering</a:t>
            </a:r>
          </a:p>
          <a:p>
            <a:pPr marL="0" indent="0">
              <a:buNone/>
            </a:pPr>
            <a:r>
              <a:rPr lang="en-GB" sz="8000" dirty="0"/>
              <a:t>Our human waywardness, composed my thoughts</a:t>
            </a:r>
          </a:p>
          <a:p>
            <a:pPr marL="0" indent="0">
              <a:buNone/>
            </a:pPr>
            <a:r>
              <a:rPr lang="en-GB" sz="8000" dirty="0"/>
              <a:t>To more than infant softness, giving me</a:t>
            </a:r>
          </a:p>
          <a:p>
            <a:pPr marL="0" indent="0">
              <a:buNone/>
            </a:pPr>
            <a:r>
              <a:rPr lang="en-GB" sz="8000" dirty="0"/>
              <a:t>Among the fretful dwellings of mankind,</a:t>
            </a:r>
          </a:p>
          <a:p>
            <a:pPr marL="0" indent="0">
              <a:buNone/>
            </a:pPr>
            <a:r>
              <a:rPr lang="en-GB" sz="8000" dirty="0"/>
              <a:t>A knowledge, a dim earnest, of the calm</a:t>
            </a:r>
          </a:p>
          <a:p>
            <a:pPr marL="0" indent="0">
              <a:buNone/>
            </a:pPr>
            <a:r>
              <a:rPr lang="en-GB" sz="8000" dirty="0"/>
              <a:t>Which Nature breathes among the hills and groves?</a:t>
            </a:r>
          </a:p>
          <a:p>
            <a:pPr marL="0" indent="0">
              <a:buNone/>
            </a:pPr>
            <a:endParaRPr lang="en-GB" sz="8000" dirty="0"/>
          </a:p>
          <a:p>
            <a:pPr marL="0" indent="0">
              <a:buNone/>
            </a:pPr>
            <a:r>
              <a:rPr lang="en-GB" sz="8000" dirty="0"/>
              <a:t>(</a:t>
            </a:r>
            <a:r>
              <a:rPr lang="en-GB" sz="8000" i="1" dirty="0"/>
              <a:t>The Prelude</a:t>
            </a:r>
            <a:r>
              <a:rPr lang="en-GB" sz="8000" dirty="0"/>
              <a:t>, Book 1, ll. 271-285)</a:t>
            </a:r>
          </a:p>
          <a:p>
            <a:endParaRPr lang="en-GB" dirty="0"/>
          </a:p>
        </p:txBody>
      </p:sp>
    </p:spTree>
    <p:extLst>
      <p:ext uri="{BB962C8B-B14F-4D97-AF65-F5344CB8AC3E}">
        <p14:creationId xmlns:p14="http://schemas.microsoft.com/office/powerpoint/2010/main" val="4159401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58158-57F5-4A13-AB9F-07ACFA62D23C}"/>
              </a:ext>
            </a:extLst>
          </p:cNvPr>
          <p:cNvSpPr>
            <a:spLocks noGrp="1"/>
          </p:cNvSpPr>
          <p:nvPr>
            <p:ph type="title"/>
          </p:nvPr>
        </p:nvSpPr>
        <p:spPr>
          <a:xfrm>
            <a:off x="2231136" y="326739"/>
            <a:ext cx="7729728" cy="1188720"/>
          </a:xfrm>
        </p:spPr>
        <p:txBody>
          <a:bodyPr/>
          <a:lstStyle/>
          <a:p>
            <a:r>
              <a:rPr lang="en-GB" dirty="0"/>
              <a:t>Nature and self</a:t>
            </a:r>
          </a:p>
        </p:txBody>
      </p:sp>
      <p:sp>
        <p:nvSpPr>
          <p:cNvPr id="3" name="Content Placeholder 2">
            <a:extLst>
              <a:ext uri="{FF2B5EF4-FFF2-40B4-BE49-F238E27FC236}">
                <a16:creationId xmlns:a16="http://schemas.microsoft.com/office/drawing/2014/main" id="{EB536CDC-E5CC-4C10-B343-33EF857777C0}"/>
              </a:ext>
            </a:extLst>
          </p:cNvPr>
          <p:cNvSpPr>
            <a:spLocks noGrp="1"/>
          </p:cNvSpPr>
          <p:nvPr>
            <p:ph idx="1"/>
          </p:nvPr>
        </p:nvSpPr>
        <p:spPr>
          <a:xfrm>
            <a:off x="838271" y="2191477"/>
            <a:ext cx="4828882" cy="3900979"/>
          </a:xfrm>
        </p:spPr>
        <p:txBody>
          <a:bodyPr>
            <a:normAutofit fontScale="92500" lnSpcReduction="10000"/>
          </a:bodyPr>
          <a:lstStyle/>
          <a:p>
            <a:pPr marL="0" indent="0">
              <a:buNone/>
            </a:pPr>
            <a:r>
              <a:rPr lang="en-GB" sz="2400" dirty="0"/>
              <a:t> ‘[…] we had crossed the Alps.</a:t>
            </a:r>
          </a:p>
          <a:p>
            <a:pPr marL="0" indent="0">
              <a:buNone/>
            </a:pPr>
            <a:r>
              <a:rPr lang="en-GB" sz="2400" dirty="0"/>
              <a:t>Imagination!—lifting up itself</a:t>
            </a:r>
          </a:p>
          <a:p>
            <a:pPr marL="0" indent="0">
              <a:buNone/>
            </a:pPr>
            <a:r>
              <a:rPr lang="en-GB" sz="2400" dirty="0"/>
              <a:t>Before the eye and progress of my song</a:t>
            </a:r>
          </a:p>
          <a:p>
            <a:pPr marL="0" indent="0">
              <a:buNone/>
            </a:pPr>
            <a:r>
              <a:rPr lang="en-GB" sz="2400" dirty="0"/>
              <a:t>Like an </a:t>
            </a:r>
            <a:r>
              <a:rPr lang="en-GB" sz="2400" dirty="0" err="1"/>
              <a:t>unfathered</a:t>
            </a:r>
            <a:r>
              <a:rPr lang="en-GB" sz="2400" dirty="0"/>
              <a:t> vapour, here that power,</a:t>
            </a:r>
          </a:p>
          <a:p>
            <a:pPr marL="0" indent="0">
              <a:buNone/>
            </a:pPr>
            <a:r>
              <a:rPr lang="en-GB" sz="2400" dirty="0"/>
              <a:t>In all the might of its endowments, came</a:t>
            </a:r>
          </a:p>
          <a:p>
            <a:pPr marL="0" indent="0">
              <a:buNone/>
            </a:pPr>
            <a:r>
              <a:rPr lang="en-GB" sz="2400" dirty="0"/>
              <a:t>Athwart me. </a:t>
            </a:r>
          </a:p>
          <a:p>
            <a:pPr marL="0" indent="0">
              <a:buNone/>
            </a:pPr>
            <a:endParaRPr lang="en-GB" sz="2400" dirty="0"/>
          </a:p>
          <a:p>
            <a:pPr marL="0" indent="0">
              <a:buNone/>
            </a:pPr>
            <a:r>
              <a:rPr lang="en-GB" sz="2400" dirty="0"/>
              <a:t>(</a:t>
            </a:r>
            <a:r>
              <a:rPr lang="en-GB" sz="2400" i="1" dirty="0"/>
              <a:t>Prelude</a:t>
            </a:r>
            <a:r>
              <a:rPr lang="en-GB" sz="2400" dirty="0"/>
              <a:t>, Book 6, ll. 524-529)</a:t>
            </a:r>
          </a:p>
          <a:p>
            <a:endParaRPr lang="en-GB" dirty="0"/>
          </a:p>
        </p:txBody>
      </p:sp>
      <p:sp>
        <p:nvSpPr>
          <p:cNvPr id="4" name="TextBox 3">
            <a:extLst>
              <a:ext uri="{FF2B5EF4-FFF2-40B4-BE49-F238E27FC236}">
                <a16:creationId xmlns:a16="http://schemas.microsoft.com/office/drawing/2014/main" id="{81E34697-C0F2-432D-AB39-6594CE5BCE8B}"/>
              </a:ext>
            </a:extLst>
          </p:cNvPr>
          <p:cNvSpPr txBox="1"/>
          <p:nvPr/>
        </p:nvSpPr>
        <p:spPr>
          <a:xfrm>
            <a:off x="6719777" y="2191477"/>
            <a:ext cx="4274288" cy="2800767"/>
          </a:xfrm>
          <a:prstGeom prst="rect">
            <a:avLst/>
          </a:prstGeom>
          <a:noFill/>
        </p:spPr>
        <p:txBody>
          <a:bodyPr wrap="square" rtlCol="0">
            <a:spAutoFit/>
          </a:bodyPr>
          <a:lstStyle/>
          <a:p>
            <a:r>
              <a:rPr lang="en-GB" sz="2200" dirty="0"/>
              <a:t>A meditation rose in me that night</a:t>
            </a:r>
          </a:p>
          <a:p>
            <a:r>
              <a:rPr lang="en-GB" sz="2200" dirty="0"/>
              <a:t>Upon the lonely mountain when the scene</a:t>
            </a:r>
          </a:p>
          <a:p>
            <a:r>
              <a:rPr lang="en-GB" sz="2200" dirty="0"/>
              <a:t>Had passed away, and it appeared to me</a:t>
            </a:r>
          </a:p>
          <a:p>
            <a:r>
              <a:rPr lang="en-GB" sz="2200" dirty="0"/>
              <a:t>The perfect image of a mighty mind’ </a:t>
            </a:r>
          </a:p>
          <a:p>
            <a:endParaRPr lang="en-GB" sz="2200" dirty="0"/>
          </a:p>
          <a:p>
            <a:r>
              <a:rPr lang="en-GB" sz="2200" dirty="0"/>
              <a:t>(</a:t>
            </a:r>
            <a:r>
              <a:rPr lang="en-GB" sz="2200" i="1" dirty="0"/>
              <a:t>Prelude</a:t>
            </a:r>
            <a:r>
              <a:rPr lang="en-GB" sz="2200" dirty="0"/>
              <a:t>, Book 13, 66-69)</a:t>
            </a:r>
          </a:p>
        </p:txBody>
      </p:sp>
    </p:spTree>
    <p:extLst>
      <p:ext uri="{BB962C8B-B14F-4D97-AF65-F5344CB8AC3E}">
        <p14:creationId xmlns:p14="http://schemas.microsoft.com/office/powerpoint/2010/main" val="35287164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D9B7B-654C-4B45-B6F6-0DB6A5B190F4}"/>
              </a:ext>
            </a:extLst>
          </p:cNvPr>
          <p:cNvSpPr>
            <a:spLocks noGrp="1"/>
          </p:cNvSpPr>
          <p:nvPr>
            <p:ph type="title"/>
          </p:nvPr>
        </p:nvSpPr>
        <p:spPr/>
        <p:txBody>
          <a:bodyPr/>
          <a:lstStyle/>
          <a:p>
            <a:r>
              <a:rPr lang="en-GB" dirty="0"/>
              <a:t>bibliography</a:t>
            </a:r>
          </a:p>
        </p:txBody>
      </p:sp>
      <p:sp>
        <p:nvSpPr>
          <p:cNvPr id="3" name="Content Placeholder 2">
            <a:extLst>
              <a:ext uri="{FF2B5EF4-FFF2-40B4-BE49-F238E27FC236}">
                <a16:creationId xmlns:a16="http://schemas.microsoft.com/office/drawing/2014/main" id="{BD3F8093-88D3-448A-905C-D113266F1491}"/>
              </a:ext>
            </a:extLst>
          </p:cNvPr>
          <p:cNvSpPr>
            <a:spLocks noGrp="1"/>
          </p:cNvSpPr>
          <p:nvPr>
            <p:ph idx="1"/>
          </p:nvPr>
        </p:nvSpPr>
        <p:spPr/>
        <p:txBody>
          <a:bodyPr/>
          <a:lstStyle/>
          <a:p>
            <a:pPr>
              <a:buFont typeface="Wingdings" panose="05000000000000000000" pitchFamily="2" charset="2"/>
              <a:buChar char="v"/>
            </a:pPr>
            <a:r>
              <a:rPr lang="en-GB" dirty="0"/>
              <a:t> Lillian </a:t>
            </a:r>
            <a:r>
              <a:rPr lang="en-GB" dirty="0" err="1"/>
              <a:t>Furst</a:t>
            </a:r>
            <a:r>
              <a:rPr lang="en-GB" dirty="0"/>
              <a:t>, </a:t>
            </a:r>
            <a:r>
              <a:rPr lang="en-GB" i="1" dirty="0"/>
              <a:t>Romanticism</a:t>
            </a:r>
            <a:r>
              <a:rPr lang="en-GB" dirty="0"/>
              <a:t> (1969)</a:t>
            </a:r>
          </a:p>
          <a:p>
            <a:pPr>
              <a:buFont typeface="Wingdings" panose="05000000000000000000" pitchFamily="2" charset="2"/>
              <a:buChar char="v"/>
            </a:pPr>
            <a:r>
              <a:rPr lang="en-GB" dirty="0"/>
              <a:t> Franklin </a:t>
            </a:r>
            <a:r>
              <a:rPr lang="en-GB" dirty="0" err="1"/>
              <a:t>Baumer</a:t>
            </a:r>
            <a:r>
              <a:rPr lang="en-GB" dirty="0"/>
              <a:t>, </a:t>
            </a:r>
            <a:r>
              <a:rPr lang="en-GB" i="1" dirty="0"/>
              <a:t>Modern European Thought: Continuity and Change </a:t>
            </a:r>
            <a:r>
              <a:rPr lang="en-GB" dirty="0"/>
              <a:t>(1977)</a:t>
            </a:r>
          </a:p>
          <a:p>
            <a:pPr>
              <a:buFont typeface="Wingdings" panose="05000000000000000000" pitchFamily="2" charset="2"/>
              <a:buChar char="v"/>
            </a:pPr>
            <a:r>
              <a:rPr lang="en-GB" dirty="0"/>
              <a:t> Lillian </a:t>
            </a:r>
            <a:r>
              <a:rPr lang="en-GB" dirty="0" err="1"/>
              <a:t>Furst</a:t>
            </a:r>
            <a:r>
              <a:rPr lang="en-GB" dirty="0"/>
              <a:t>, </a:t>
            </a:r>
            <a:r>
              <a:rPr lang="en-GB" i="1" dirty="0"/>
              <a:t>Romanticism in Perspective </a:t>
            </a:r>
            <a:r>
              <a:rPr lang="en-GB" dirty="0"/>
              <a:t>(1969)</a:t>
            </a:r>
          </a:p>
          <a:p>
            <a:pPr>
              <a:buFont typeface="Wingdings" panose="05000000000000000000" pitchFamily="2" charset="2"/>
              <a:buChar char="v"/>
            </a:pPr>
            <a:r>
              <a:rPr lang="en-GB" dirty="0"/>
              <a:t> Stephen Gill (ed), </a:t>
            </a:r>
            <a:r>
              <a:rPr lang="en-GB" i="1" dirty="0"/>
              <a:t>William Wordsworth: The Prelude. A Casebook </a:t>
            </a:r>
            <a:r>
              <a:rPr lang="en-GB" dirty="0"/>
              <a:t>(2006)</a:t>
            </a:r>
          </a:p>
          <a:p>
            <a:pPr>
              <a:buFont typeface="Wingdings" panose="05000000000000000000" pitchFamily="2" charset="2"/>
              <a:buChar char="v"/>
            </a:pPr>
            <a:r>
              <a:rPr lang="en-GB" dirty="0"/>
              <a:t> Laura Quinney, </a:t>
            </a:r>
            <a:r>
              <a:rPr lang="en-GB" i="1" dirty="0"/>
              <a:t>William Blake on Self and Soul </a:t>
            </a:r>
            <a:r>
              <a:rPr lang="en-GB" dirty="0"/>
              <a:t>(2009)</a:t>
            </a:r>
          </a:p>
          <a:p>
            <a:endParaRPr lang="en-GB" dirty="0"/>
          </a:p>
        </p:txBody>
      </p:sp>
    </p:spTree>
    <p:extLst>
      <p:ext uri="{BB962C8B-B14F-4D97-AF65-F5344CB8AC3E}">
        <p14:creationId xmlns:p14="http://schemas.microsoft.com/office/powerpoint/2010/main" val="3557090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1136" y="382801"/>
            <a:ext cx="7729728" cy="1188720"/>
          </a:xfrm>
        </p:spPr>
        <p:txBody>
          <a:bodyPr/>
          <a:lstStyle/>
          <a:p>
            <a:r>
              <a:rPr lang="en-GB" dirty="0"/>
              <a:t>locating ROMANTICISM</a:t>
            </a:r>
          </a:p>
        </p:txBody>
      </p:sp>
      <p:pic>
        <p:nvPicPr>
          <p:cNvPr id="4" name="Picture 3"/>
          <p:cNvPicPr>
            <a:picLocks noChangeAspect="1"/>
          </p:cNvPicPr>
          <p:nvPr/>
        </p:nvPicPr>
        <p:blipFill>
          <a:blip r:embed="rId2"/>
          <a:stretch>
            <a:fillRect/>
          </a:stretch>
        </p:blipFill>
        <p:spPr>
          <a:xfrm>
            <a:off x="305418" y="1916455"/>
            <a:ext cx="2771004" cy="3546885"/>
          </a:xfrm>
          <a:prstGeom prst="rect">
            <a:avLst/>
          </a:prstGeom>
          <a:ln w="19050">
            <a:solidFill>
              <a:schemeClr val="tx1"/>
            </a:solidFill>
          </a:ln>
        </p:spPr>
      </p:pic>
      <p:pic>
        <p:nvPicPr>
          <p:cNvPr id="5" name="Picture 4"/>
          <p:cNvPicPr>
            <a:picLocks noChangeAspect="1"/>
          </p:cNvPicPr>
          <p:nvPr/>
        </p:nvPicPr>
        <p:blipFill rotWithShape="1">
          <a:blip r:embed="rId3"/>
          <a:srcRect b="6530"/>
          <a:stretch/>
        </p:blipFill>
        <p:spPr>
          <a:xfrm>
            <a:off x="3343086" y="1916455"/>
            <a:ext cx="2320890" cy="3546885"/>
          </a:xfrm>
          <a:prstGeom prst="rect">
            <a:avLst/>
          </a:prstGeom>
          <a:ln w="19050">
            <a:solidFill>
              <a:schemeClr val="tx1"/>
            </a:solidFill>
          </a:ln>
        </p:spPr>
      </p:pic>
      <p:pic>
        <p:nvPicPr>
          <p:cNvPr id="6" name="Picture 5">
            <a:extLst>
              <a:ext uri="{FF2B5EF4-FFF2-40B4-BE49-F238E27FC236}">
                <a16:creationId xmlns:a16="http://schemas.microsoft.com/office/drawing/2014/main" id="{12DA5119-F36D-4A66-AC09-168F2FD26EFA}"/>
              </a:ext>
            </a:extLst>
          </p:cNvPr>
          <p:cNvPicPr>
            <a:picLocks noChangeAspect="1"/>
          </p:cNvPicPr>
          <p:nvPr/>
        </p:nvPicPr>
        <p:blipFill rotWithShape="1">
          <a:blip r:embed="rId4"/>
          <a:srcRect r="7649"/>
          <a:stretch/>
        </p:blipFill>
        <p:spPr>
          <a:xfrm>
            <a:off x="8440226" y="1916455"/>
            <a:ext cx="2968510" cy="3546884"/>
          </a:xfrm>
          <a:prstGeom prst="rect">
            <a:avLst/>
          </a:prstGeom>
          <a:ln w="19050">
            <a:solidFill>
              <a:schemeClr val="tx1"/>
            </a:solidFill>
          </a:ln>
        </p:spPr>
      </p:pic>
      <p:pic>
        <p:nvPicPr>
          <p:cNvPr id="7" name="Picture 6">
            <a:extLst>
              <a:ext uri="{FF2B5EF4-FFF2-40B4-BE49-F238E27FC236}">
                <a16:creationId xmlns:a16="http://schemas.microsoft.com/office/drawing/2014/main" id="{B9760896-6206-43AE-8B5F-759D1F762BD8}"/>
              </a:ext>
            </a:extLst>
          </p:cNvPr>
          <p:cNvPicPr>
            <a:picLocks noChangeAspect="1"/>
          </p:cNvPicPr>
          <p:nvPr/>
        </p:nvPicPr>
        <p:blipFill>
          <a:blip r:embed="rId5"/>
          <a:stretch>
            <a:fillRect/>
          </a:stretch>
        </p:blipFill>
        <p:spPr>
          <a:xfrm>
            <a:off x="5927738" y="1916455"/>
            <a:ext cx="2248726" cy="3546885"/>
          </a:xfrm>
          <a:prstGeom prst="rect">
            <a:avLst/>
          </a:prstGeom>
          <a:ln w="19050">
            <a:solidFill>
              <a:schemeClr val="tx1"/>
            </a:solidFill>
          </a:ln>
        </p:spPr>
      </p:pic>
      <p:sp>
        <p:nvSpPr>
          <p:cNvPr id="8" name="TextBox 7">
            <a:extLst>
              <a:ext uri="{FF2B5EF4-FFF2-40B4-BE49-F238E27FC236}">
                <a16:creationId xmlns:a16="http://schemas.microsoft.com/office/drawing/2014/main" id="{CF0442C4-96B6-42BA-BF4A-5DD0D45D7C12}"/>
              </a:ext>
            </a:extLst>
          </p:cNvPr>
          <p:cNvSpPr txBox="1"/>
          <p:nvPr/>
        </p:nvSpPr>
        <p:spPr>
          <a:xfrm>
            <a:off x="172086" y="5699051"/>
            <a:ext cx="3037668" cy="923330"/>
          </a:xfrm>
          <a:prstGeom prst="rect">
            <a:avLst/>
          </a:prstGeom>
          <a:noFill/>
        </p:spPr>
        <p:txBody>
          <a:bodyPr wrap="square" rtlCol="0">
            <a:spAutoFit/>
          </a:bodyPr>
          <a:lstStyle/>
          <a:p>
            <a:pPr algn="ctr"/>
            <a:r>
              <a:rPr lang="en-GB" dirty="0"/>
              <a:t>Casper David Friedrich, ‘Wanderer Above the Sea Fog’ (1818)</a:t>
            </a:r>
          </a:p>
        </p:txBody>
      </p:sp>
      <p:sp>
        <p:nvSpPr>
          <p:cNvPr id="9" name="TextBox 8">
            <a:extLst>
              <a:ext uri="{FF2B5EF4-FFF2-40B4-BE49-F238E27FC236}">
                <a16:creationId xmlns:a16="http://schemas.microsoft.com/office/drawing/2014/main" id="{8C67B54D-CFFF-4AB0-BC3A-B99068382B94}"/>
              </a:ext>
            </a:extLst>
          </p:cNvPr>
          <p:cNvSpPr txBox="1"/>
          <p:nvPr/>
        </p:nvSpPr>
        <p:spPr>
          <a:xfrm>
            <a:off x="3211205" y="5688418"/>
            <a:ext cx="2584652" cy="923330"/>
          </a:xfrm>
          <a:prstGeom prst="rect">
            <a:avLst/>
          </a:prstGeom>
          <a:noFill/>
        </p:spPr>
        <p:txBody>
          <a:bodyPr wrap="square" rtlCol="0">
            <a:spAutoFit/>
          </a:bodyPr>
          <a:lstStyle/>
          <a:p>
            <a:pPr algn="ctr"/>
            <a:r>
              <a:rPr lang="en-GB" dirty="0"/>
              <a:t>Wordsworth and Coleridge, </a:t>
            </a:r>
            <a:r>
              <a:rPr lang="en-GB" i="1" dirty="0"/>
              <a:t>Lyrical Ballads </a:t>
            </a:r>
            <a:r>
              <a:rPr lang="en-GB" dirty="0"/>
              <a:t>(1798)</a:t>
            </a:r>
            <a:r>
              <a:rPr lang="en-GB" i="1" dirty="0"/>
              <a:t> </a:t>
            </a:r>
            <a:endParaRPr lang="en-GB" dirty="0"/>
          </a:p>
        </p:txBody>
      </p:sp>
      <p:sp>
        <p:nvSpPr>
          <p:cNvPr id="10" name="TextBox 9">
            <a:extLst>
              <a:ext uri="{FF2B5EF4-FFF2-40B4-BE49-F238E27FC236}">
                <a16:creationId xmlns:a16="http://schemas.microsoft.com/office/drawing/2014/main" id="{1D7082B5-1C88-46C8-B7CD-0A7BC191ABA8}"/>
              </a:ext>
            </a:extLst>
          </p:cNvPr>
          <p:cNvSpPr txBox="1"/>
          <p:nvPr/>
        </p:nvSpPr>
        <p:spPr>
          <a:xfrm>
            <a:off x="5927738" y="5699051"/>
            <a:ext cx="2248726" cy="923330"/>
          </a:xfrm>
          <a:prstGeom prst="rect">
            <a:avLst/>
          </a:prstGeom>
          <a:noFill/>
        </p:spPr>
        <p:txBody>
          <a:bodyPr wrap="square" rtlCol="0">
            <a:spAutoFit/>
          </a:bodyPr>
          <a:lstStyle/>
          <a:p>
            <a:pPr algn="ctr"/>
            <a:r>
              <a:rPr lang="en-GB" dirty="0"/>
              <a:t>William Blake, </a:t>
            </a:r>
            <a:r>
              <a:rPr lang="en-GB" i="1" dirty="0"/>
              <a:t>Songs of Innocence and Experience </a:t>
            </a:r>
            <a:r>
              <a:rPr lang="en-GB" dirty="0"/>
              <a:t>(1789)</a:t>
            </a:r>
          </a:p>
        </p:txBody>
      </p:sp>
      <p:sp>
        <p:nvSpPr>
          <p:cNvPr id="11" name="TextBox 10">
            <a:extLst>
              <a:ext uri="{FF2B5EF4-FFF2-40B4-BE49-F238E27FC236}">
                <a16:creationId xmlns:a16="http://schemas.microsoft.com/office/drawing/2014/main" id="{B7524232-B869-4549-9B85-C9BE8DB136C0}"/>
              </a:ext>
            </a:extLst>
          </p:cNvPr>
          <p:cNvSpPr txBox="1"/>
          <p:nvPr/>
        </p:nvSpPr>
        <p:spPr>
          <a:xfrm>
            <a:off x="8235828" y="5699051"/>
            <a:ext cx="3450072" cy="923330"/>
          </a:xfrm>
          <a:prstGeom prst="rect">
            <a:avLst/>
          </a:prstGeom>
          <a:noFill/>
        </p:spPr>
        <p:txBody>
          <a:bodyPr wrap="square" rtlCol="0">
            <a:spAutoFit/>
          </a:bodyPr>
          <a:lstStyle/>
          <a:p>
            <a:pPr algn="ctr"/>
            <a:r>
              <a:rPr lang="en-GB" dirty="0"/>
              <a:t>Giacomo Leopardi, Italian philosopher/poet/essayist (b. 1798, d. 1837)</a:t>
            </a:r>
          </a:p>
        </p:txBody>
      </p:sp>
    </p:spTree>
    <p:extLst>
      <p:ext uri="{BB962C8B-B14F-4D97-AF65-F5344CB8AC3E}">
        <p14:creationId xmlns:p14="http://schemas.microsoft.com/office/powerpoint/2010/main" val="3084136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36134" y="547987"/>
            <a:ext cx="7729728" cy="6042819"/>
          </a:xfrm>
        </p:spPr>
        <p:txBody>
          <a:bodyPr>
            <a:noAutofit/>
          </a:bodyPr>
          <a:lstStyle/>
          <a:p>
            <a:pPr marL="0" indent="0" algn="just">
              <a:buNone/>
            </a:pPr>
            <a:r>
              <a:rPr lang="en-GB" sz="2400" dirty="0"/>
              <a:t>‘Romanticism was a European cultural movement, or set of kindred movements, which found in a symbolic and internalised romance plot a vehicle for exploring one’s self and its relationship to others and to nature, which privileged the imagination as a faculty higher and more inclusive than reason, which sought solace in or reconciliation with the natural world, which ‘</a:t>
            </a:r>
            <a:r>
              <a:rPr lang="en-GB" sz="2400" dirty="0" err="1"/>
              <a:t>detranscendentalised</a:t>
            </a:r>
            <a:r>
              <a:rPr lang="en-GB" sz="2400" dirty="0"/>
              <a:t>’ religion by taking God or the divine as inherent in nature or in the soul and replaced theological doctrine with metaphor and feeling, which honoured poetry and all the arts as the highest human creations, and which rebelled against the established canons of neoclassical aesthetics and against both aristocratic and bourgeois social and political norms in favour of values more individual, inward, and emotional’. </a:t>
            </a:r>
          </a:p>
          <a:p>
            <a:pPr marL="0" indent="0" algn="just">
              <a:buNone/>
            </a:pPr>
            <a:r>
              <a:rPr lang="en-GB" sz="2400" dirty="0"/>
              <a:t>Michael Ferber</a:t>
            </a:r>
          </a:p>
        </p:txBody>
      </p:sp>
    </p:spTree>
    <p:extLst>
      <p:ext uri="{BB962C8B-B14F-4D97-AF65-F5344CB8AC3E}">
        <p14:creationId xmlns:p14="http://schemas.microsoft.com/office/powerpoint/2010/main" val="4080647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3D437AD-A6AB-454E-B26A-8D15BD9E18E5}"/>
              </a:ext>
            </a:extLst>
          </p:cNvPr>
          <p:cNvPicPr>
            <a:picLocks noChangeAspect="1"/>
          </p:cNvPicPr>
          <p:nvPr/>
        </p:nvPicPr>
        <p:blipFill>
          <a:blip r:embed="rId2"/>
          <a:stretch>
            <a:fillRect/>
          </a:stretch>
        </p:blipFill>
        <p:spPr>
          <a:xfrm>
            <a:off x="0" y="-37057"/>
            <a:ext cx="12191999" cy="6895057"/>
          </a:xfrm>
          <a:prstGeom prst="rect">
            <a:avLst/>
          </a:prstGeom>
        </p:spPr>
      </p:pic>
      <p:sp>
        <p:nvSpPr>
          <p:cNvPr id="2" name="Title 1"/>
          <p:cNvSpPr>
            <a:spLocks noGrp="1"/>
          </p:cNvSpPr>
          <p:nvPr>
            <p:ph type="title"/>
          </p:nvPr>
        </p:nvSpPr>
        <p:spPr>
          <a:xfrm>
            <a:off x="2231135" y="335300"/>
            <a:ext cx="7729728" cy="1188720"/>
          </a:xfrm>
        </p:spPr>
        <p:txBody>
          <a:bodyPr/>
          <a:lstStyle/>
          <a:p>
            <a:r>
              <a:rPr lang="en-GB" dirty="0"/>
              <a:t>reason vs imagination</a:t>
            </a:r>
          </a:p>
        </p:txBody>
      </p:sp>
      <p:sp>
        <p:nvSpPr>
          <p:cNvPr id="5" name="TextBox 4">
            <a:extLst>
              <a:ext uri="{FF2B5EF4-FFF2-40B4-BE49-F238E27FC236}">
                <a16:creationId xmlns:a16="http://schemas.microsoft.com/office/drawing/2014/main" id="{111051AE-50CD-4A99-A609-3BBEAB0B479B}"/>
              </a:ext>
            </a:extLst>
          </p:cNvPr>
          <p:cNvSpPr txBox="1"/>
          <p:nvPr/>
        </p:nvSpPr>
        <p:spPr>
          <a:xfrm>
            <a:off x="393404" y="5876369"/>
            <a:ext cx="2966483" cy="646331"/>
          </a:xfrm>
          <a:prstGeom prst="rect">
            <a:avLst/>
          </a:prstGeom>
          <a:solidFill>
            <a:schemeClr val="bg1"/>
          </a:solidFill>
          <a:ln w="19050">
            <a:solidFill>
              <a:schemeClr val="tx1"/>
            </a:solidFill>
          </a:ln>
        </p:spPr>
        <p:txBody>
          <a:bodyPr wrap="square" rtlCol="0">
            <a:spAutoFit/>
          </a:bodyPr>
          <a:lstStyle/>
          <a:p>
            <a:pPr algn="ctr"/>
            <a:r>
              <a:rPr lang="en-GB" dirty="0"/>
              <a:t>William Blake, ‘Newton’ (c. 1795-1805)</a:t>
            </a:r>
          </a:p>
        </p:txBody>
      </p:sp>
    </p:spTree>
    <p:extLst>
      <p:ext uri="{BB962C8B-B14F-4D97-AF65-F5344CB8AC3E}">
        <p14:creationId xmlns:p14="http://schemas.microsoft.com/office/powerpoint/2010/main" val="900654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1136" y="641946"/>
            <a:ext cx="7729728" cy="1188720"/>
          </a:xfrm>
        </p:spPr>
        <p:txBody>
          <a:bodyPr/>
          <a:lstStyle/>
          <a:p>
            <a:r>
              <a:rPr lang="en-GB" dirty="0"/>
              <a:t>Nature and the natural world</a:t>
            </a:r>
          </a:p>
        </p:txBody>
      </p:sp>
      <p:pic>
        <p:nvPicPr>
          <p:cNvPr id="4" name="Picture 3">
            <a:extLst>
              <a:ext uri="{FF2B5EF4-FFF2-40B4-BE49-F238E27FC236}">
                <a16:creationId xmlns:a16="http://schemas.microsoft.com/office/drawing/2014/main" id="{7798AB8B-E181-4E03-8DD1-E902BC056EF8}"/>
              </a:ext>
            </a:extLst>
          </p:cNvPr>
          <p:cNvPicPr>
            <a:picLocks noChangeAspect="1"/>
          </p:cNvPicPr>
          <p:nvPr/>
        </p:nvPicPr>
        <p:blipFill>
          <a:blip r:embed="rId2"/>
          <a:stretch>
            <a:fillRect/>
          </a:stretch>
        </p:blipFill>
        <p:spPr>
          <a:xfrm>
            <a:off x="1455478" y="2282231"/>
            <a:ext cx="2773920" cy="3548180"/>
          </a:xfrm>
          <a:prstGeom prst="rect">
            <a:avLst/>
          </a:prstGeom>
          <a:ln w="19050">
            <a:solidFill>
              <a:schemeClr val="tx1"/>
            </a:solidFill>
          </a:ln>
        </p:spPr>
      </p:pic>
      <p:sp>
        <p:nvSpPr>
          <p:cNvPr id="3" name="TextBox 2">
            <a:extLst>
              <a:ext uri="{FF2B5EF4-FFF2-40B4-BE49-F238E27FC236}">
                <a16:creationId xmlns:a16="http://schemas.microsoft.com/office/drawing/2014/main" id="{51567D38-E1DA-4E3B-950C-0122C940CE19}"/>
              </a:ext>
            </a:extLst>
          </p:cNvPr>
          <p:cNvSpPr txBox="1"/>
          <p:nvPr/>
        </p:nvSpPr>
        <p:spPr>
          <a:xfrm>
            <a:off x="1337340" y="5902772"/>
            <a:ext cx="3010196" cy="923330"/>
          </a:xfrm>
          <a:prstGeom prst="rect">
            <a:avLst/>
          </a:prstGeom>
          <a:noFill/>
        </p:spPr>
        <p:txBody>
          <a:bodyPr wrap="square" rtlCol="0">
            <a:spAutoFit/>
          </a:bodyPr>
          <a:lstStyle/>
          <a:p>
            <a:pPr algn="ctr"/>
            <a:r>
              <a:rPr lang="en-GB"/>
              <a:t>Casper David Friedrich, ‘Wanderer Above the Sea Fog’ (1818)</a:t>
            </a:r>
            <a:endParaRPr lang="en-GB" dirty="0"/>
          </a:p>
        </p:txBody>
      </p:sp>
      <p:pic>
        <p:nvPicPr>
          <p:cNvPr id="7" name="Picture 6">
            <a:extLst>
              <a:ext uri="{FF2B5EF4-FFF2-40B4-BE49-F238E27FC236}">
                <a16:creationId xmlns:a16="http://schemas.microsoft.com/office/drawing/2014/main" id="{BC0D377E-FE77-4513-993C-4E3CB39ACE2A}"/>
              </a:ext>
            </a:extLst>
          </p:cNvPr>
          <p:cNvPicPr>
            <a:picLocks noChangeAspect="1"/>
          </p:cNvPicPr>
          <p:nvPr/>
        </p:nvPicPr>
        <p:blipFill>
          <a:blip r:embed="rId3"/>
          <a:stretch>
            <a:fillRect/>
          </a:stretch>
        </p:blipFill>
        <p:spPr>
          <a:xfrm>
            <a:off x="5256026" y="2282230"/>
            <a:ext cx="5912669" cy="3548179"/>
          </a:xfrm>
          <a:prstGeom prst="rect">
            <a:avLst/>
          </a:prstGeom>
          <a:ln w="19050">
            <a:solidFill>
              <a:schemeClr val="tx1"/>
            </a:solidFill>
          </a:ln>
        </p:spPr>
      </p:pic>
      <p:sp>
        <p:nvSpPr>
          <p:cNvPr id="8" name="TextBox 7">
            <a:extLst>
              <a:ext uri="{FF2B5EF4-FFF2-40B4-BE49-F238E27FC236}">
                <a16:creationId xmlns:a16="http://schemas.microsoft.com/office/drawing/2014/main" id="{3977CDA1-0B77-4632-9E86-D48859BA61D6}"/>
              </a:ext>
            </a:extLst>
          </p:cNvPr>
          <p:cNvSpPr txBox="1"/>
          <p:nvPr/>
        </p:nvSpPr>
        <p:spPr>
          <a:xfrm>
            <a:off x="5097504" y="5958807"/>
            <a:ext cx="6071191" cy="646331"/>
          </a:xfrm>
          <a:prstGeom prst="rect">
            <a:avLst/>
          </a:prstGeom>
          <a:noFill/>
        </p:spPr>
        <p:txBody>
          <a:bodyPr wrap="square" rtlCol="0">
            <a:spAutoFit/>
          </a:bodyPr>
          <a:lstStyle/>
          <a:p>
            <a:pPr algn="ctr"/>
            <a:r>
              <a:rPr lang="en-GB" dirty="0"/>
              <a:t>J. M. W.  Turner, ‘Snowstorm: Hannibal and his Army Crossing the Alps’ (1812)</a:t>
            </a:r>
          </a:p>
        </p:txBody>
      </p:sp>
    </p:spTree>
    <p:extLst>
      <p:ext uri="{BB962C8B-B14F-4D97-AF65-F5344CB8AC3E}">
        <p14:creationId xmlns:p14="http://schemas.microsoft.com/office/powerpoint/2010/main" val="456852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1136" y="756465"/>
            <a:ext cx="7729728" cy="1188720"/>
          </a:xfrm>
        </p:spPr>
        <p:txBody>
          <a:bodyPr/>
          <a:lstStyle/>
          <a:p>
            <a:r>
              <a:rPr lang="en-GB" dirty="0"/>
              <a:t>A lecture in 3 parts</a:t>
            </a:r>
          </a:p>
        </p:txBody>
      </p:sp>
      <p:sp>
        <p:nvSpPr>
          <p:cNvPr id="3" name="Content Placeholder 2"/>
          <p:cNvSpPr>
            <a:spLocks noGrp="1"/>
          </p:cNvSpPr>
          <p:nvPr>
            <p:ph idx="1"/>
          </p:nvPr>
        </p:nvSpPr>
        <p:spPr>
          <a:xfrm>
            <a:off x="2231136" y="2689072"/>
            <a:ext cx="7729728" cy="3792474"/>
          </a:xfrm>
        </p:spPr>
        <p:txBody>
          <a:bodyPr>
            <a:normAutofit/>
          </a:bodyPr>
          <a:lstStyle/>
          <a:p>
            <a:pPr>
              <a:buFont typeface="Wingdings" panose="05000000000000000000" pitchFamily="2" charset="2"/>
              <a:buChar char="v"/>
            </a:pPr>
            <a:r>
              <a:rPr lang="en-GB" sz="2400" dirty="0"/>
              <a:t> Karl Philip Moritz</a:t>
            </a:r>
          </a:p>
          <a:p>
            <a:pPr>
              <a:buFont typeface="Wingdings" panose="05000000000000000000" pitchFamily="2" charset="2"/>
              <a:buChar char="v"/>
            </a:pPr>
            <a:endParaRPr lang="en-GB" sz="2400" dirty="0"/>
          </a:p>
          <a:p>
            <a:pPr>
              <a:buFont typeface="Wingdings" panose="05000000000000000000" pitchFamily="2" charset="2"/>
              <a:buChar char="v"/>
            </a:pPr>
            <a:r>
              <a:rPr lang="en-GB" sz="2400" dirty="0"/>
              <a:t> William Wordsworth</a:t>
            </a:r>
          </a:p>
          <a:p>
            <a:pPr>
              <a:buFont typeface="Wingdings" panose="05000000000000000000" pitchFamily="2" charset="2"/>
              <a:buChar char="v"/>
            </a:pPr>
            <a:endParaRPr lang="en-GB" sz="2400" dirty="0"/>
          </a:p>
          <a:p>
            <a:pPr>
              <a:buFont typeface="Wingdings" panose="05000000000000000000" pitchFamily="2" charset="2"/>
              <a:buChar char="v"/>
            </a:pPr>
            <a:r>
              <a:rPr lang="en-GB" sz="2400" dirty="0"/>
              <a:t> William Blake</a:t>
            </a:r>
          </a:p>
          <a:p>
            <a:pPr marL="0" indent="0">
              <a:buNone/>
            </a:pPr>
            <a:endParaRPr lang="en-GB" dirty="0"/>
          </a:p>
        </p:txBody>
      </p:sp>
    </p:spTree>
    <p:extLst>
      <p:ext uri="{BB962C8B-B14F-4D97-AF65-F5344CB8AC3E}">
        <p14:creationId xmlns:p14="http://schemas.microsoft.com/office/powerpoint/2010/main" val="2026026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Karl Philip </a:t>
            </a:r>
            <a:r>
              <a:rPr lang="en-GB" dirty="0" err="1"/>
              <a:t>moritz</a:t>
            </a:r>
            <a:endParaRPr lang="en-GB" dirty="0"/>
          </a:p>
        </p:txBody>
      </p:sp>
      <p:pic>
        <p:nvPicPr>
          <p:cNvPr id="5" name="Picture 4">
            <a:extLst>
              <a:ext uri="{FF2B5EF4-FFF2-40B4-BE49-F238E27FC236}">
                <a16:creationId xmlns:a16="http://schemas.microsoft.com/office/drawing/2014/main" id="{487599F6-7275-492A-9913-64CF3F08723F}"/>
              </a:ext>
            </a:extLst>
          </p:cNvPr>
          <p:cNvPicPr>
            <a:picLocks noChangeAspect="1"/>
          </p:cNvPicPr>
          <p:nvPr/>
        </p:nvPicPr>
        <p:blipFill>
          <a:blip r:embed="rId2"/>
          <a:stretch>
            <a:fillRect/>
          </a:stretch>
        </p:blipFill>
        <p:spPr>
          <a:xfrm>
            <a:off x="1173347" y="2413369"/>
            <a:ext cx="3413708" cy="3796044"/>
          </a:xfrm>
          <a:prstGeom prst="rect">
            <a:avLst/>
          </a:prstGeom>
          <a:ln w="19050">
            <a:solidFill>
              <a:schemeClr val="tx1"/>
            </a:solidFill>
          </a:ln>
        </p:spPr>
      </p:pic>
      <p:sp>
        <p:nvSpPr>
          <p:cNvPr id="6" name="TextBox 5">
            <a:extLst>
              <a:ext uri="{FF2B5EF4-FFF2-40B4-BE49-F238E27FC236}">
                <a16:creationId xmlns:a16="http://schemas.microsoft.com/office/drawing/2014/main" id="{F4A9154E-716D-41D0-B93E-3095D7C27C78}"/>
              </a:ext>
            </a:extLst>
          </p:cNvPr>
          <p:cNvSpPr txBox="1"/>
          <p:nvPr/>
        </p:nvSpPr>
        <p:spPr>
          <a:xfrm>
            <a:off x="5273749" y="2551372"/>
            <a:ext cx="5401339" cy="2123658"/>
          </a:xfrm>
          <a:prstGeom prst="rect">
            <a:avLst/>
          </a:prstGeom>
          <a:noFill/>
        </p:spPr>
        <p:txBody>
          <a:bodyPr wrap="square" rtlCol="0">
            <a:spAutoFit/>
          </a:bodyPr>
          <a:lstStyle/>
          <a:p>
            <a:pPr marL="285750" indent="-285750">
              <a:buFont typeface="Wingdings" panose="05000000000000000000" pitchFamily="2" charset="2"/>
              <a:buChar char="v"/>
            </a:pPr>
            <a:r>
              <a:rPr lang="en-GB" sz="2200" i="1" dirty="0"/>
              <a:t>Anton Reiser </a:t>
            </a:r>
            <a:r>
              <a:rPr lang="en-GB" sz="2200" dirty="0"/>
              <a:t>(4 vols 1785-90)</a:t>
            </a:r>
          </a:p>
          <a:p>
            <a:pPr marL="285750" indent="-285750">
              <a:buFont typeface="Wingdings" panose="05000000000000000000" pitchFamily="2" charset="2"/>
              <a:buChar char="v"/>
            </a:pPr>
            <a:endParaRPr lang="en-GB" sz="2200" dirty="0"/>
          </a:p>
          <a:p>
            <a:pPr marL="285750" indent="-285750">
              <a:buFont typeface="Wingdings" panose="05000000000000000000" pitchFamily="2" charset="2"/>
              <a:buChar char="v"/>
            </a:pPr>
            <a:r>
              <a:rPr lang="en-GB" sz="2200" dirty="0"/>
              <a:t>Half </a:t>
            </a:r>
            <a:r>
              <a:rPr lang="en-GB" sz="2200" i="1" dirty="0" err="1"/>
              <a:t>Bildungroman</a:t>
            </a:r>
            <a:r>
              <a:rPr lang="en-GB" sz="2200" i="1" dirty="0"/>
              <a:t>; </a:t>
            </a:r>
            <a:r>
              <a:rPr lang="en-GB" sz="2200" dirty="0"/>
              <a:t>half autobiography</a:t>
            </a:r>
          </a:p>
          <a:p>
            <a:pPr marL="285750" indent="-285750">
              <a:buFont typeface="Wingdings" panose="05000000000000000000" pitchFamily="2" charset="2"/>
              <a:buChar char="v"/>
            </a:pPr>
            <a:endParaRPr lang="en-GB" sz="2200" dirty="0"/>
          </a:p>
          <a:p>
            <a:pPr marL="285750" indent="-285750">
              <a:buFont typeface="Wingdings" panose="05000000000000000000" pitchFamily="2" charset="2"/>
              <a:buChar char="v"/>
            </a:pPr>
            <a:r>
              <a:rPr lang="en-GB" sz="2200" dirty="0"/>
              <a:t>Analysis of the psychological development of a young man</a:t>
            </a:r>
          </a:p>
        </p:txBody>
      </p:sp>
    </p:spTree>
    <p:extLst>
      <p:ext uri="{BB962C8B-B14F-4D97-AF65-F5344CB8AC3E}">
        <p14:creationId xmlns:p14="http://schemas.microsoft.com/office/powerpoint/2010/main" val="1388039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E0D17-072F-4E42-BB16-B58FD7DE94EE}"/>
              </a:ext>
            </a:extLst>
          </p:cNvPr>
          <p:cNvSpPr>
            <a:spLocks noGrp="1"/>
          </p:cNvSpPr>
          <p:nvPr>
            <p:ph type="title"/>
          </p:nvPr>
        </p:nvSpPr>
        <p:spPr/>
        <p:txBody>
          <a:bodyPr/>
          <a:lstStyle/>
          <a:p>
            <a:r>
              <a:rPr lang="en-GB" dirty="0"/>
              <a:t>The Vulnerability of self to others</a:t>
            </a:r>
          </a:p>
        </p:txBody>
      </p:sp>
      <p:sp>
        <p:nvSpPr>
          <p:cNvPr id="3" name="Content Placeholder 2">
            <a:extLst>
              <a:ext uri="{FF2B5EF4-FFF2-40B4-BE49-F238E27FC236}">
                <a16:creationId xmlns:a16="http://schemas.microsoft.com/office/drawing/2014/main" id="{1B8B3B9C-5223-4C07-BCD2-9D6903EA7CBE}"/>
              </a:ext>
            </a:extLst>
          </p:cNvPr>
          <p:cNvSpPr>
            <a:spLocks noGrp="1"/>
          </p:cNvSpPr>
          <p:nvPr>
            <p:ph idx="1"/>
          </p:nvPr>
        </p:nvSpPr>
        <p:spPr/>
        <p:txBody>
          <a:bodyPr>
            <a:noAutofit/>
          </a:bodyPr>
          <a:lstStyle/>
          <a:p>
            <a:pPr marL="0" indent="0" algn="ctr">
              <a:buNone/>
            </a:pPr>
            <a:r>
              <a:rPr lang="en-GB" sz="2200" dirty="0"/>
              <a:t>‘it is likely that the nobleman imagined Reiser was preparing to leave and had been a little too hasty with his parting compliment.  - but the very haste made such a dreadful impression on Reiser, and suddenly devalued his entire being so much, that, once he was outside the door, he remained a while stock still – ‘thank you for your visit’ became linked in his mind with the ‘stupid boy’ uttered by the inspector at the seminary, the merchant’s ‘I didn’t mean you’, the sixth formers ‘par </a:t>
            </a:r>
            <a:r>
              <a:rPr lang="en-GB" sz="2200" dirty="0" err="1"/>
              <a:t>nobile</a:t>
            </a:r>
            <a:r>
              <a:rPr lang="en-GB" sz="2200" dirty="0"/>
              <a:t> </a:t>
            </a:r>
            <a:r>
              <a:rPr lang="en-GB" sz="2200" dirty="0" err="1"/>
              <a:t>fratrum</a:t>
            </a:r>
            <a:r>
              <a:rPr lang="en-GB" sz="2200" dirty="0"/>
              <a:t>’, and the Rector’s ‘truly idiotic’. </a:t>
            </a:r>
          </a:p>
          <a:p>
            <a:pPr marL="0" indent="0">
              <a:buNone/>
            </a:pPr>
            <a:endParaRPr lang="en-GB" sz="2200" dirty="0"/>
          </a:p>
          <a:p>
            <a:pPr marL="0" indent="0">
              <a:buNone/>
            </a:pPr>
            <a:r>
              <a:rPr lang="en-GB" sz="2200" i="1" dirty="0"/>
              <a:t>Anton Reiser</a:t>
            </a:r>
          </a:p>
        </p:txBody>
      </p:sp>
    </p:spTree>
    <p:extLst>
      <p:ext uri="{BB962C8B-B14F-4D97-AF65-F5344CB8AC3E}">
        <p14:creationId xmlns:p14="http://schemas.microsoft.com/office/powerpoint/2010/main" val="2691467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32C4D-01B1-4042-A435-C707A909A8A8}"/>
              </a:ext>
            </a:extLst>
          </p:cNvPr>
          <p:cNvSpPr>
            <a:spLocks noGrp="1"/>
          </p:cNvSpPr>
          <p:nvPr>
            <p:ph type="title"/>
          </p:nvPr>
        </p:nvSpPr>
        <p:spPr>
          <a:xfrm>
            <a:off x="2231136" y="512981"/>
            <a:ext cx="7729728" cy="1188720"/>
          </a:xfrm>
        </p:spPr>
        <p:txBody>
          <a:bodyPr/>
          <a:lstStyle/>
          <a:p>
            <a:r>
              <a:rPr lang="en-GB" dirty="0"/>
              <a:t>Annihilation of the self</a:t>
            </a:r>
          </a:p>
        </p:txBody>
      </p:sp>
      <p:sp>
        <p:nvSpPr>
          <p:cNvPr id="3" name="Content Placeholder 2">
            <a:extLst>
              <a:ext uri="{FF2B5EF4-FFF2-40B4-BE49-F238E27FC236}">
                <a16:creationId xmlns:a16="http://schemas.microsoft.com/office/drawing/2014/main" id="{D49323B3-848B-404C-A54B-E0E94ED9CD3D}"/>
              </a:ext>
            </a:extLst>
          </p:cNvPr>
          <p:cNvSpPr>
            <a:spLocks noGrp="1"/>
          </p:cNvSpPr>
          <p:nvPr>
            <p:ph idx="1"/>
          </p:nvPr>
        </p:nvSpPr>
        <p:spPr>
          <a:xfrm>
            <a:off x="721313" y="2202109"/>
            <a:ext cx="4701292" cy="3101983"/>
          </a:xfrm>
        </p:spPr>
        <p:txBody>
          <a:bodyPr>
            <a:noAutofit/>
          </a:bodyPr>
          <a:lstStyle/>
          <a:p>
            <a:pPr marL="0" indent="0" algn="ctr">
              <a:buNone/>
            </a:pPr>
            <a:r>
              <a:rPr lang="en-GB" sz="2200" dirty="0"/>
              <a:t>‘For a moment he felt as though he were annihilated; all the faculties of his soul were paralysed – the thought of having been a nuisance, even for a moment, fell upon him like a mountain – at that instance he felt he would have liked to shuffle off an existence that had been such a nuisance to another creature beside himself’.</a:t>
            </a:r>
          </a:p>
        </p:txBody>
      </p:sp>
      <p:sp>
        <p:nvSpPr>
          <p:cNvPr id="4" name="TextBox 3">
            <a:extLst>
              <a:ext uri="{FF2B5EF4-FFF2-40B4-BE49-F238E27FC236}">
                <a16:creationId xmlns:a16="http://schemas.microsoft.com/office/drawing/2014/main" id="{D57DA384-E4E3-4919-9E2B-FDF4181F2905}"/>
              </a:ext>
            </a:extLst>
          </p:cNvPr>
          <p:cNvSpPr txBox="1"/>
          <p:nvPr/>
        </p:nvSpPr>
        <p:spPr>
          <a:xfrm>
            <a:off x="5911702" y="2182013"/>
            <a:ext cx="5358810" cy="4708981"/>
          </a:xfrm>
          <a:prstGeom prst="rect">
            <a:avLst/>
          </a:prstGeom>
          <a:noFill/>
        </p:spPr>
        <p:txBody>
          <a:bodyPr wrap="square" rtlCol="0">
            <a:spAutoFit/>
          </a:bodyPr>
          <a:lstStyle/>
          <a:p>
            <a:pPr algn="ctr"/>
            <a:r>
              <a:rPr lang="en-GB" sz="2200" dirty="0"/>
              <a:t>‘Strong self-confidence irresistibly consumes its weaker rival – by mockery, by stigmatising its object as ridiculous.  Becoming ridiculous is a kind of annihilation, and making someone else ridiculous is an unsurpassably murderous assault on that person’s self-confidence. – By comparison, being hated by everyone else is desirable’ (because it would animate us with a spirit of self defiance) But to have no friend, and not even an enemy - that is veritable hell, comprehending all the torments of conscious annihilation that a thinking being can suffer’. </a:t>
            </a:r>
          </a:p>
          <a:p>
            <a:endParaRPr lang="en-GB" dirty="0"/>
          </a:p>
          <a:p>
            <a:endParaRPr lang="en-GB" i="1" dirty="0"/>
          </a:p>
        </p:txBody>
      </p:sp>
    </p:spTree>
    <p:extLst>
      <p:ext uri="{BB962C8B-B14F-4D97-AF65-F5344CB8AC3E}">
        <p14:creationId xmlns:p14="http://schemas.microsoft.com/office/powerpoint/2010/main" val="214086865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904</TotalTime>
  <Words>1079</Words>
  <Application>Microsoft Office PowerPoint</Application>
  <PresentationFormat>Widescreen</PresentationFormat>
  <Paragraphs>86</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Gill Sans MT</vt:lpstr>
      <vt:lpstr>Wingdings</vt:lpstr>
      <vt:lpstr>Parcel</vt:lpstr>
      <vt:lpstr>The Romantic self</vt:lpstr>
      <vt:lpstr>locating ROMANTICISM</vt:lpstr>
      <vt:lpstr>PowerPoint Presentation</vt:lpstr>
      <vt:lpstr>reason vs imagination</vt:lpstr>
      <vt:lpstr>Nature and the natural world</vt:lpstr>
      <vt:lpstr>A lecture in 3 parts</vt:lpstr>
      <vt:lpstr>Karl Philip moritz</vt:lpstr>
      <vt:lpstr>The Vulnerability of self to others</vt:lpstr>
      <vt:lpstr>Annihilation of the self</vt:lpstr>
      <vt:lpstr>PowerPoint Presentation</vt:lpstr>
      <vt:lpstr>William blake and the intuition of selfhood</vt:lpstr>
      <vt:lpstr>Milton and visions</vt:lpstr>
      <vt:lpstr>WORDSWORTH AND THE PRELUDE</vt:lpstr>
      <vt:lpstr>Poetry and the romantic self</vt:lpstr>
      <vt:lpstr>PowerPoint Presentation</vt:lpstr>
      <vt:lpstr>Nature and self</vt:lpstr>
      <vt:lpstr>bibliography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Deliberating the self:  diaries and diary writing</dc:title>
  <dc:creator>Imogen Peck</dc:creator>
  <cp:lastModifiedBy>Imogen Peck</cp:lastModifiedBy>
  <cp:revision>39</cp:revision>
  <dcterms:created xsi:type="dcterms:W3CDTF">2018-09-06T14:02:12Z</dcterms:created>
  <dcterms:modified xsi:type="dcterms:W3CDTF">2018-10-21T14:18:48Z</dcterms:modified>
</cp:coreProperties>
</file>