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72"/>
  </p:normalViewPr>
  <p:slideViewPr>
    <p:cSldViewPr snapToGrid="0" snapToObjects="1">
      <p:cViewPr varScale="1">
        <p:scale>
          <a:sx n="128" d="100"/>
          <a:sy n="128" d="100"/>
        </p:scale>
        <p:origin x="48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18D9D2-3744-AD41-9468-C61A12CC45E1}" type="datetimeFigureOut">
              <a:rPr lang="en-US" smtClean="0"/>
              <a:t>3/12/19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0C4833-5AE3-064F-8377-95071BA69A56}" type="slidenum">
              <a:rPr lang="en-US" smtClean="0"/>
              <a:t>‹#›</a:t>
            </a:fld>
            <a:endParaRPr lang="en-US"/>
          </a:p>
        </p:txBody>
      </p:sp>
    </p:spTree>
    <p:extLst>
      <p:ext uri="{BB962C8B-B14F-4D97-AF65-F5344CB8AC3E}">
        <p14:creationId xmlns:p14="http://schemas.microsoft.com/office/powerpoint/2010/main" val="3660790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0C4833-5AE3-064F-8377-95071BA69A56}" type="slidenum">
              <a:rPr lang="en-US" smtClean="0"/>
              <a:t>10</a:t>
            </a:fld>
            <a:endParaRPr lang="en-US"/>
          </a:p>
        </p:txBody>
      </p:sp>
    </p:spTree>
    <p:extLst>
      <p:ext uri="{BB962C8B-B14F-4D97-AF65-F5344CB8AC3E}">
        <p14:creationId xmlns:p14="http://schemas.microsoft.com/office/powerpoint/2010/main" val="566162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3/12/19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3/12/19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3/12/19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3/12/19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3/12/19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3/12/19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3/12/19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3/12/19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3/12/19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3/12/19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3/12/19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8A23B-8959-2242-806D-4758452A052A}"/>
              </a:ext>
            </a:extLst>
          </p:cNvPr>
          <p:cNvSpPr>
            <a:spLocks noGrp="1"/>
          </p:cNvSpPr>
          <p:nvPr>
            <p:ph type="ctrTitle"/>
          </p:nvPr>
        </p:nvSpPr>
        <p:spPr/>
        <p:txBody>
          <a:bodyPr/>
          <a:lstStyle/>
          <a:p>
            <a:r>
              <a:rPr lang="en-US" dirty="0"/>
              <a:t>Tocqueville: </a:t>
            </a:r>
            <a:r>
              <a:rPr lang="en-US" i="1" dirty="0"/>
              <a:t>democracy in America</a:t>
            </a:r>
          </a:p>
        </p:txBody>
      </p:sp>
      <p:sp>
        <p:nvSpPr>
          <p:cNvPr id="3" name="Subtitle 2">
            <a:extLst>
              <a:ext uri="{FF2B5EF4-FFF2-40B4-BE49-F238E27FC236}">
                <a16:creationId xmlns:a16="http://schemas.microsoft.com/office/drawing/2014/main" id="{1D12A968-E5B1-2C48-8DF8-580F0B2C90F3}"/>
              </a:ext>
            </a:extLst>
          </p:cNvPr>
          <p:cNvSpPr>
            <a:spLocks noGrp="1"/>
          </p:cNvSpPr>
          <p:nvPr>
            <p:ph type="subTitle" idx="1"/>
          </p:nvPr>
        </p:nvSpPr>
        <p:spPr/>
        <p:txBody>
          <a:bodyPr/>
          <a:lstStyle/>
          <a:p>
            <a:r>
              <a:rPr lang="en-US" dirty="0" err="1"/>
              <a:t>Dr</a:t>
            </a:r>
            <a:r>
              <a:rPr lang="en-US" dirty="0"/>
              <a:t> Imogen Peck</a:t>
            </a:r>
          </a:p>
          <a:p>
            <a:r>
              <a:rPr lang="en-US" dirty="0"/>
              <a:t>University of Warwick</a:t>
            </a:r>
          </a:p>
        </p:txBody>
      </p:sp>
    </p:spTree>
    <p:extLst>
      <p:ext uri="{BB962C8B-B14F-4D97-AF65-F5344CB8AC3E}">
        <p14:creationId xmlns:p14="http://schemas.microsoft.com/office/powerpoint/2010/main" val="3648656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FD11C-6396-824B-83C9-67D490A2D600}"/>
              </a:ext>
            </a:extLst>
          </p:cNvPr>
          <p:cNvSpPr>
            <a:spLocks noGrp="1"/>
          </p:cNvSpPr>
          <p:nvPr>
            <p:ph type="title"/>
          </p:nvPr>
        </p:nvSpPr>
        <p:spPr>
          <a:xfrm>
            <a:off x="2231136" y="680487"/>
            <a:ext cx="7729728" cy="1188720"/>
          </a:xfrm>
        </p:spPr>
        <p:txBody>
          <a:bodyPr/>
          <a:lstStyle/>
          <a:p>
            <a:r>
              <a:rPr lang="en-US" dirty="0"/>
              <a:t>4 WAYS DEMOCRACY THREATENS FREEDOM</a:t>
            </a:r>
          </a:p>
        </p:txBody>
      </p:sp>
      <p:sp>
        <p:nvSpPr>
          <p:cNvPr id="3" name="Content Placeholder 2">
            <a:extLst>
              <a:ext uri="{FF2B5EF4-FFF2-40B4-BE49-F238E27FC236}">
                <a16:creationId xmlns:a16="http://schemas.microsoft.com/office/drawing/2014/main" id="{7A1D9842-4AD2-1441-9AF3-BB82A1168627}"/>
              </a:ext>
            </a:extLst>
          </p:cNvPr>
          <p:cNvSpPr>
            <a:spLocks noGrp="1"/>
          </p:cNvSpPr>
          <p:nvPr>
            <p:ph idx="1"/>
          </p:nvPr>
        </p:nvSpPr>
        <p:spPr>
          <a:xfrm>
            <a:off x="2231136" y="2340616"/>
            <a:ext cx="8024972" cy="3836897"/>
          </a:xfrm>
        </p:spPr>
        <p:txBody>
          <a:bodyPr>
            <a:normAutofit/>
          </a:bodyPr>
          <a:lstStyle/>
          <a:p>
            <a:pPr marL="400050" indent="-400050">
              <a:buClr>
                <a:schemeClr val="tx1"/>
              </a:buClr>
              <a:buFont typeface="+mj-lt"/>
              <a:buAutoNum type="romanUcPeriod"/>
            </a:pPr>
            <a:r>
              <a:rPr lang="en-GB" sz="2400" dirty="0"/>
              <a:t>Tyranny of the Majority/of Opinion</a:t>
            </a:r>
          </a:p>
          <a:p>
            <a:pPr marL="400050" indent="-400050">
              <a:buClr>
                <a:schemeClr val="tx1"/>
              </a:buClr>
              <a:buFont typeface="+mj-lt"/>
              <a:buAutoNum type="romanUcPeriod"/>
            </a:pPr>
            <a:endParaRPr lang="en-GB" sz="2400" dirty="0"/>
          </a:p>
          <a:p>
            <a:pPr marL="400050" indent="-400050">
              <a:buClr>
                <a:schemeClr val="tx1"/>
              </a:buClr>
              <a:buFont typeface="+mj-lt"/>
              <a:buAutoNum type="romanUcPeriod"/>
            </a:pPr>
            <a:r>
              <a:rPr lang="en-GB" sz="2400" dirty="0"/>
              <a:t>The valuing of equality above liberty</a:t>
            </a:r>
          </a:p>
          <a:p>
            <a:pPr marL="400050" indent="-400050">
              <a:buClr>
                <a:schemeClr val="tx1"/>
              </a:buClr>
              <a:buFont typeface="+mj-lt"/>
              <a:buAutoNum type="romanUcPeriod"/>
            </a:pPr>
            <a:endParaRPr lang="en-GB" sz="2400" dirty="0"/>
          </a:p>
          <a:p>
            <a:pPr marL="400050" indent="-400050">
              <a:buClr>
                <a:schemeClr val="tx1"/>
              </a:buClr>
              <a:buFont typeface="+mj-lt"/>
              <a:buAutoNum type="romanUcPeriod"/>
            </a:pPr>
            <a:r>
              <a:rPr lang="en-GB" sz="2400" dirty="0"/>
              <a:t>The undermining of the conditions for sustaining a commitment to the public realm</a:t>
            </a:r>
          </a:p>
          <a:p>
            <a:pPr marL="400050" indent="-400050">
              <a:buClr>
                <a:schemeClr val="tx1"/>
              </a:buClr>
              <a:buFont typeface="+mj-lt"/>
              <a:buAutoNum type="romanUcPeriod"/>
            </a:pPr>
            <a:endParaRPr lang="en-GB" sz="2400" dirty="0"/>
          </a:p>
          <a:p>
            <a:pPr marL="400050" indent="-400050">
              <a:buClr>
                <a:schemeClr val="tx1"/>
              </a:buClr>
              <a:buFont typeface="+mj-lt"/>
              <a:buAutoNum type="romanUcPeriod"/>
            </a:pPr>
            <a:r>
              <a:rPr lang="en-GB" sz="2400" dirty="0"/>
              <a:t>The threat to freedom from centralized authority</a:t>
            </a:r>
            <a:endParaRPr lang="en-US" sz="2400" dirty="0"/>
          </a:p>
        </p:txBody>
      </p:sp>
    </p:spTree>
    <p:extLst>
      <p:ext uri="{BB962C8B-B14F-4D97-AF65-F5344CB8AC3E}">
        <p14:creationId xmlns:p14="http://schemas.microsoft.com/office/powerpoint/2010/main" val="4092371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F45C17-17CC-5647-8F81-840AC1BC8748}"/>
              </a:ext>
            </a:extLst>
          </p:cNvPr>
          <p:cNvPicPr>
            <a:picLocks noChangeAspect="1"/>
          </p:cNvPicPr>
          <p:nvPr/>
        </p:nvPicPr>
        <p:blipFill rotWithShape="1">
          <a:blip r:embed="rId2"/>
          <a:srcRect l="37123" r="433" b="1"/>
          <a:stretch/>
        </p:blipFill>
        <p:spPr>
          <a:xfrm>
            <a:off x="642" y="10"/>
            <a:ext cx="6096000" cy="6857990"/>
          </a:xfrm>
          <a:prstGeom prst="rect">
            <a:avLst/>
          </a:prstGeom>
        </p:spPr>
      </p:pic>
      <p:sp>
        <p:nvSpPr>
          <p:cNvPr id="2" name="Title 1">
            <a:extLst>
              <a:ext uri="{FF2B5EF4-FFF2-40B4-BE49-F238E27FC236}">
                <a16:creationId xmlns:a16="http://schemas.microsoft.com/office/drawing/2014/main" id="{0627DE04-8A69-EA4B-BDB6-3CBC6108D86A}"/>
              </a:ext>
            </a:extLst>
          </p:cNvPr>
          <p:cNvSpPr>
            <a:spLocks noGrp="1"/>
          </p:cNvSpPr>
          <p:nvPr>
            <p:ph type="title"/>
          </p:nvPr>
        </p:nvSpPr>
        <p:spPr>
          <a:xfrm>
            <a:off x="804672" y="2841505"/>
            <a:ext cx="4487298" cy="1174991"/>
          </a:xfrm>
          <a:solidFill>
            <a:schemeClr val="bg1"/>
          </a:solidFill>
          <a:ln>
            <a:solidFill>
              <a:schemeClr val="tx1"/>
            </a:solidFill>
          </a:ln>
        </p:spPr>
        <p:txBody>
          <a:bodyPr>
            <a:normAutofit/>
          </a:bodyPr>
          <a:lstStyle/>
          <a:p>
            <a:r>
              <a:rPr lang="en-US" sz="2400" dirty="0">
                <a:solidFill>
                  <a:schemeClr val="tx1"/>
                </a:solidFill>
              </a:rPr>
              <a:t>Tyranny of the majority</a:t>
            </a:r>
          </a:p>
        </p:txBody>
      </p:sp>
      <p:sp>
        <p:nvSpPr>
          <p:cNvPr id="3" name="Content Placeholder 2">
            <a:extLst>
              <a:ext uri="{FF2B5EF4-FFF2-40B4-BE49-F238E27FC236}">
                <a16:creationId xmlns:a16="http://schemas.microsoft.com/office/drawing/2014/main" id="{015315E8-2F5F-9648-8FB8-4BFE2ACB88E4}"/>
              </a:ext>
            </a:extLst>
          </p:cNvPr>
          <p:cNvSpPr>
            <a:spLocks noGrp="1"/>
          </p:cNvSpPr>
          <p:nvPr>
            <p:ph idx="1"/>
          </p:nvPr>
        </p:nvSpPr>
        <p:spPr>
          <a:xfrm>
            <a:off x="6743941" y="976129"/>
            <a:ext cx="4804931" cy="4919815"/>
          </a:xfrm>
        </p:spPr>
        <p:txBody>
          <a:bodyPr anchor="ctr">
            <a:noAutofit/>
          </a:bodyPr>
          <a:lstStyle/>
          <a:p>
            <a:pPr marL="0" indent="0">
              <a:buNone/>
            </a:pPr>
            <a:r>
              <a:rPr lang="en-GB" sz="2200" dirty="0"/>
              <a:t>‘The essence of democratic government in America is the absolute sovereignty of the majority.  State constitutions have done little to further and much to enhance this (although not the Federal constitution). It is achieved by dominance of people over the legislature - through frequent elections. Government is subject to general convictions and the passions of the majority; representatives become delegates, their freedom of action restricted, so little room for virtue and judgment’.</a:t>
            </a:r>
          </a:p>
          <a:p>
            <a:pPr marL="0" indent="0">
              <a:buNone/>
            </a:pPr>
            <a:endParaRPr lang="en-GB" sz="2200" dirty="0"/>
          </a:p>
          <a:p>
            <a:pPr marL="0" indent="0">
              <a:buNone/>
            </a:pPr>
            <a:r>
              <a:rPr lang="en-GB" sz="2200" dirty="0"/>
              <a:t>‘The power of the majority is irresistible: numbers outweigh all other factors. The minority submit, acknowledging majority right’</a:t>
            </a:r>
            <a:endParaRPr lang="en-US" sz="2200" dirty="0"/>
          </a:p>
        </p:txBody>
      </p:sp>
    </p:spTree>
    <p:extLst>
      <p:ext uri="{BB962C8B-B14F-4D97-AF65-F5344CB8AC3E}">
        <p14:creationId xmlns:p14="http://schemas.microsoft.com/office/powerpoint/2010/main" val="4000074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DE94F-8DD8-6646-8E02-6D214CAFB8BB}"/>
              </a:ext>
            </a:extLst>
          </p:cNvPr>
          <p:cNvSpPr>
            <a:spLocks noGrp="1"/>
          </p:cNvSpPr>
          <p:nvPr>
            <p:ph type="title"/>
          </p:nvPr>
        </p:nvSpPr>
        <p:spPr>
          <a:xfrm>
            <a:off x="2231136" y="706275"/>
            <a:ext cx="7729728" cy="1188720"/>
          </a:xfrm>
        </p:spPr>
        <p:txBody>
          <a:bodyPr/>
          <a:lstStyle/>
          <a:p>
            <a:r>
              <a:rPr lang="en-US" dirty="0"/>
              <a:t>Tyranny in America</a:t>
            </a:r>
          </a:p>
        </p:txBody>
      </p:sp>
      <p:sp>
        <p:nvSpPr>
          <p:cNvPr id="3" name="Content Placeholder 2">
            <a:extLst>
              <a:ext uri="{FF2B5EF4-FFF2-40B4-BE49-F238E27FC236}">
                <a16:creationId xmlns:a16="http://schemas.microsoft.com/office/drawing/2014/main" id="{F3741434-3E1E-E443-8772-2A818BC3C9CD}"/>
              </a:ext>
            </a:extLst>
          </p:cNvPr>
          <p:cNvSpPr>
            <a:spLocks noGrp="1"/>
          </p:cNvSpPr>
          <p:nvPr>
            <p:ph idx="1"/>
          </p:nvPr>
        </p:nvSpPr>
        <p:spPr>
          <a:xfrm>
            <a:off x="2231136" y="2329931"/>
            <a:ext cx="7729728" cy="3101983"/>
          </a:xfrm>
        </p:spPr>
        <p:txBody>
          <a:bodyPr>
            <a:noAutofit/>
          </a:bodyPr>
          <a:lstStyle/>
          <a:p>
            <a:pPr marL="0" indent="0">
              <a:buNone/>
            </a:pPr>
            <a:r>
              <a:rPr lang="en-GB" sz="2200" dirty="0"/>
              <a:t>'If an individual is wronged in the US, to whom can he apply for redress? If to public opinion, public opinion constitutes the majority; if to the legislative, it represents the majority and implicitly obeys it; if to the executive power, it is appointed by the majority and serves as a passive tool in its hands. The public force constitutes the majority under arms; the jury is the majority invested with the right of hearing criminal cases; and in certain states even the judges are elected by the majority.  However iniquitous or absurd the measure of which you complain, you must submit to it as well you can’.</a:t>
            </a:r>
          </a:p>
          <a:p>
            <a:pPr marL="0" indent="0">
              <a:buNone/>
            </a:pPr>
            <a:r>
              <a:rPr lang="en-GB" altLang="en-US" sz="2200" dirty="0">
                <a:solidFill>
                  <a:schemeClr val="tx1"/>
                </a:solidFill>
                <a:ea typeface="Times New Roman" panose="02020603050405020304" pitchFamily="18" charset="0"/>
              </a:rPr>
              <a:t>Vol 1, p. 271</a:t>
            </a:r>
            <a:endParaRPr lang="en-US" sz="2200" dirty="0"/>
          </a:p>
        </p:txBody>
      </p:sp>
    </p:spTree>
    <p:extLst>
      <p:ext uri="{BB962C8B-B14F-4D97-AF65-F5344CB8AC3E}">
        <p14:creationId xmlns:p14="http://schemas.microsoft.com/office/powerpoint/2010/main" val="1256760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1F536-A2DF-D244-855D-C4C9686683AA}"/>
              </a:ext>
            </a:extLst>
          </p:cNvPr>
          <p:cNvSpPr>
            <a:spLocks noGrp="1"/>
          </p:cNvSpPr>
          <p:nvPr>
            <p:ph type="title"/>
          </p:nvPr>
        </p:nvSpPr>
        <p:spPr>
          <a:xfrm>
            <a:off x="2231136" y="964692"/>
            <a:ext cx="7729728" cy="1188720"/>
          </a:xfrm>
        </p:spPr>
        <p:txBody>
          <a:bodyPr/>
          <a:lstStyle/>
          <a:p>
            <a:r>
              <a:rPr lang="en-US" dirty="0"/>
              <a:t>CHECKS ON TYRANNY</a:t>
            </a:r>
          </a:p>
        </p:txBody>
      </p:sp>
      <p:sp>
        <p:nvSpPr>
          <p:cNvPr id="3" name="Content Placeholder 2">
            <a:extLst>
              <a:ext uri="{FF2B5EF4-FFF2-40B4-BE49-F238E27FC236}">
                <a16:creationId xmlns:a16="http://schemas.microsoft.com/office/drawing/2014/main" id="{1437F1B3-DA82-3949-93F1-F49FEC642853}"/>
              </a:ext>
            </a:extLst>
          </p:cNvPr>
          <p:cNvSpPr>
            <a:spLocks noGrp="1"/>
          </p:cNvSpPr>
          <p:nvPr>
            <p:ph idx="1"/>
          </p:nvPr>
        </p:nvSpPr>
        <p:spPr>
          <a:xfrm>
            <a:off x="2231136" y="2638044"/>
            <a:ext cx="7729728" cy="3101983"/>
          </a:xfrm>
        </p:spPr>
        <p:txBody>
          <a:bodyPr/>
          <a:lstStyle/>
          <a:p>
            <a:pPr marL="0" indent="0">
              <a:buNone/>
            </a:pPr>
            <a:r>
              <a:rPr lang="en-GB" sz="2200" dirty="0"/>
              <a:t>'If a legislative power could be so constituted as to represent the majority without being a slave to its passions,  an executive so as to retain a proper share of authority, and a judiciary so as to remain independent of the other two powers, a government would be formed which would still be democratic while incurring scarcely any risk of tyranny.’ </a:t>
            </a:r>
          </a:p>
          <a:p>
            <a:pPr marL="0" indent="0">
              <a:buNone/>
            </a:pPr>
            <a:r>
              <a:rPr lang="en-GB" sz="2200" dirty="0"/>
              <a:t>(Vol I, p. 272)</a:t>
            </a:r>
            <a:r>
              <a:rPr lang="en-GB" altLang="en-US" sz="2200" dirty="0">
                <a:solidFill>
                  <a:schemeClr val="tx1"/>
                </a:solidFill>
                <a:ea typeface="Times New Roman" panose="02020603050405020304" pitchFamily="18" charset="0"/>
              </a:rPr>
              <a:t> </a:t>
            </a:r>
            <a:endParaRPr lang="en-GB" sz="2200" dirty="0"/>
          </a:p>
          <a:p>
            <a:endParaRPr lang="en-US" dirty="0"/>
          </a:p>
        </p:txBody>
      </p:sp>
    </p:spTree>
    <p:extLst>
      <p:ext uri="{BB962C8B-B14F-4D97-AF65-F5344CB8AC3E}">
        <p14:creationId xmlns:p14="http://schemas.microsoft.com/office/powerpoint/2010/main" val="1613760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51A2B-A317-B048-866B-D67900243591}"/>
              </a:ext>
            </a:extLst>
          </p:cNvPr>
          <p:cNvSpPr>
            <a:spLocks noGrp="1"/>
          </p:cNvSpPr>
          <p:nvPr>
            <p:ph type="title"/>
          </p:nvPr>
        </p:nvSpPr>
        <p:spPr>
          <a:xfrm>
            <a:off x="2231136" y="618703"/>
            <a:ext cx="7729728" cy="1188720"/>
          </a:xfrm>
        </p:spPr>
        <p:txBody>
          <a:bodyPr/>
          <a:lstStyle/>
          <a:p>
            <a:r>
              <a:rPr lang="en-US" dirty="0"/>
              <a:t>IMPACT OF TRYANNY ON OPINION</a:t>
            </a:r>
          </a:p>
        </p:txBody>
      </p:sp>
      <p:sp>
        <p:nvSpPr>
          <p:cNvPr id="3" name="Content Placeholder 2">
            <a:extLst>
              <a:ext uri="{FF2B5EF4-FFF2-40B4-BE49-F238E27FC236}">
                <a16:creationId xmlns:a16="http://schemas.microsoft.com/office/drawing/2014/main" id="{C19E8673-5356-EB4A-8AC4-79329790BA69}"/>
              </a:ext>
            </a:extLst>
          </p:cNvPr>
          <p:cNvSpPr>
            <a:spLocks noGrp="1"/>
          </p:cNvSpPr>
          <p:nvPr>
            <p:ph idx="1"/>
          </p:nvPr>
        </p:nvSpPr>
        <p:spPr>
          <a:xfrm>
            <a:off x="2231136" y="2353839"/>
            <a:ext cx="8445103" cy="4219956"/>
          </a:xfrm>
        </p:spPr>
        <p:txBody>
          <a:bodyPr>
            <a:normAutofit/>
          </a:bodyPr>
          <a:lstStyle/>
          <a:p>
            <a:pPr marL="0" indent="0">
              <a:buNone/>
            </a:pPr>
            <a:r>
              <a:rPr lang="en-GB" sz="2200" dirty="0"/>
              <a:t>'the majority possesses a power which is physical and moral at the same time, which acts upon the will as much as upon the actions and represses not only all contest, but all controversy.  I know of no country in which there is so little independence of mind and real freedom of discussion as in America’.</a:t>
            </a:r>
            <a:r>
              <a:rPr lang="en-GB" sz="2200" dirty="0">
                <a:ea typeface="Times New Roman" panose="02020603050405020304" pitchFamily="18" charset="0"/>
              </a:rPr>
              <a:t> </a:t>
            </a:r>
          </a:p>
          <a:p>
            <a:pPr marL="0" indent="0">
              <a:buNone/>
            </a:pPr>
            <a:r>
              <a:rPr lang="en-GB" sz="2200" dirty="0">
                <a:ea typeface="Times New Roman" panose="02020603050405020304" pitchFamily="18" charset="0"/>
              </a:rPr>
              <a:t>Vol I, p. 273 </a:t>
            </a:r>
          </a:p>
          <a:p>
            <a:pPr marL="0" indent="0">
              <a:buNone/>
            </a:pPr>
            <a:endParaRPr lang="en-GB" sz="2200" dirty="0"/>
          </a:p>
          <a:p>
            <a:pPr marL="0" indent="0">
              <a:buNone/>
            </a:pPr>
            <a:r>
              <a:rPr lang="en-GB" sz="2200" dirty="0"/>
              <a:t>‘In the American republics, where the majority is so absolute and irresistible, one must give up one's rights as a citizen and almost abjure one's qualities as a man if one intends to stray from the track it prescribes’.</a:t>
            </a:r>
          </a:p>
        </p:txBody>
      </p:sp>
    </p:spTree>
    <p:extLst>
      <p:ext uri="{BB962C8B-B14F-4D97-AF65-F5344CB8AC3E}">
        <p14:creationId xmlns:p14="http://schemas.microsoft.com/office/powerpoint/2010/main" val="3358634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38AE0-2AFA-8644-A054-9F10CE9EF3D2}"/>
              </a:ext>
            </a:extLst>
          </p:cNvPr>
          <p:cNvSpPr>
            <a:spLocks noGrp="1"/>
          </p:cNvSpPr>
          <p:nvPr>
            <p:ph type="title"/>
          </p:nvPr>
        </p:nvSpPr>
        <p:spPr>
          <a:xfrm>
            <a:off x="2231136" y="597754"/>
            <a:ext cx="7729728" cy="1188720"/>
          </a:xfrm>
        </p:spPr>
        <p:txBody>
          <a:bodyPr/>
          <a:lstStyle/>
          <a:p>
            <a:r>
              <a:rPr lang="en-US" dirty="0"/>
              <a:t>Equality vs. freedom</a:t>
            </a:r>
          </a:p>
        </p:txBody>
      </p:sp>
      <p:sp>
        <p:nvSpPr>
          <p:cNvPr id="3" name="Content Placeholder 2">
            <a:extLst>
              <a:ext uri="{FF2B5EF4-FFF2-40B4-BE49-F238E27FC236}">
                <a16:creationId xmlns:a16="http://schemas.microsoft.com/office/drawing/2014/main" id="{C0EDD332-6FB5-1C49-9FE4-E8142B8BE361}"/>
              </a:ext>
            </a:extLst>
          </p:cNvPr>
          <p:cNvSpPr>
            <a:spLocks noGrp="1"/>
          </p:cNvSpPr>
          <p:nvPr>
            <p:ph idx="1"/>
          </p:nvPr>
        </p:nvSpPr>
        <p:spPr>
          <a:xfrm>
            <a:off x="888369" y="2446637"/>
            <a:ext cx="5207631" cy="3991233"/>
          </a:xfrm>
        </p:spPr>
        <p:txBody>
          <a:bodyPr>
            <a:normAutofit/>
          </a:bodyPr>
          <a:lstStyle/>
          <a:p>
            <a:pPr marL="0" indent="0">
              <a:buNone/>
            </a:pPr>
            <a:r>
              <a:rPr lang="en-US" sz="2200" dirty="0"/>
              <a:t>Equality has a tendency to undermine freedom</a:t>
            </a:r>
          </a:p>
          <a:p>
            <a:pPr marL="0" indent="0">
              <a:buNone/>
            </a:pPr>
            <a:endParaRPr lang="en-US" sz="2200" dirty="0"/>
          </a:p>
          <a:p>
            <a:pPr marL="0" indent="0">
              <a:buNone/>
            </a:pPr>
            <a:r>
              <a:rPr lang="en-GB" sz="2200" dirty="0"/>
              <a:t>'The passion for equality may elevate the humble to the rank of the great - but there exists also in the human heart a depraved taste for equality, which impels the weak to attempt to lower the powerful to their own level and reduces men to prefer equality in slavery to inequality with freedom’. </a:t>
            </a:r>
          </a:p>
          <a:p>
            <a:pPr marL="0" indent="0">
              <a:buNone/>
            </a:pPr>
            <a:endParaRPr lang="en-US" dirty="0"/>
          </a:p>
        </p:txBody>
      </p:sp>
      <p:sp>
        <p:nvSpPr>
          <p:cNvPr id="4" name="TextBox 3">
            <a:extLst>
              <a:ext uri="{FF2B5EF4-FFF2-40B4-BE49-F238E27FC236}">
                <a16:creationId xmlns:a16="http://schemas.microsoft.com/office/drawing/2014/main" id="{D8E169D5-6723-E44F-8B92-D62D862B488A}"/>
              </a:ext>
            </a:extLst>
          </p:cNvPr>
          <p:cNvSpPr txBox="1"/>
          <p:nvPr/>
        </p:nvSpPr>
        <p:spPr>
          <a:xfrm>
            <a:off x="6292391" y="2335427"/>
            <a:ext cx="5899609" cy="4431983"/>
          </a:xfrm>
          <a:prstGeom prst="rect">
            <a:avLst/>
          </a:prstGeom>
          <a:noFill/>
        </p:spPr>
        <p:txBody>
          <a:bodyPr wrap="square" rtlCol="0">
            <a:spAutoFit/>
          </a:bodyPr>
          <a:lstStyle/>
          <a:p>
            <a:pPr marL="285750" indent="-285750">
              <a:buFont typeface="Arial" panose="020B0604020202020204" pitchFamily="34" charset="0"/>
              <a:buChar char="•"/>
            </a:pPr>
            <a:r>
              <a:rPr lang="en-GB" sz="2200" dirty="0"/>
              <a:t>Need an elite to inspire respect and can act as a restraint – the judiciary and law.</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His concern is with the way in which France unleashed a series of forces in the revolution that its institutions could not control – that the levelling spirit means that people will brook no authority – and in that process, it will degenerate into anarchy that produces and necessitates, despotism – </a:t>
            </a:r>
            <a:r>
              <a:rPr lang="en-GB" sz="2200" dirty="0" err="1"/>
              <a:t>cf</a:t>
            </a:r>
            <a:r>
              <a:rPr lang="en-GB" sz="2200" dirty="0"/>
              <a:t> Napoleon.</a:t>
            </a:r>
          </a:p>
          <a:p>
            <a:pPr marL="285750" indent="-285750">
              <a:buFont typeface="Arial" panose="020B0604020202020204" pitchFamily="34" charset="0"/>
              <a:buChar char="•"/>
            </a:pPr>
            <a:endParaRPr lang="en-GB" sz="2200" dirty="0"/>
          </a:p>
          <a:p>
            <a:pPr marL="285750" indent="-285750">
              <a:buFont typeface="Arial" panose="020B0604020202020204" pitchFamily="34" charset="0"/>
              <a:buChar char="•"/>
            </a:pPr>
            <a:r>
              <a:rPr lang="en-GB" sz="2200" dirty="0"/>
              <a:t>Example of Tocqueville’s political sociology</a:t>
            </a:r>
          </a:p>
          <a:p>
            <a:endParaRPr lang="en-US" dirty="0"/>
          </a:p>
        </p:txBody>
      </p:sp>
    </p:spTree>
    <p:extLst>
      <p:ext uri="{BB962C8B-B14F-4D97-AF65-F5344CB8AC3E}">
        <p14:creationId xmlns:p14="http://schemas.microsoft.com/office/powerpoint/2010/main" val="718383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C9F16-2C7E-7D4D-9B75-59540AF8B8BD}"/>
              </a:ext>
            </a:extLst>
          </p:cNvPr>
          <p:cNvSpPr>
            <a:spLocks noGrp="1"/>
          </p:cNvSpPr>
          <p:nvPr>
            <p:ph type="title"/>
          </p:nvPr>
        </p:nvSpPr>
        <p:spPr>
          <a:xfrm>
            <a:off x="2231136" y="285070"/>
            <a:ext cx="7729728" cy="1188720"/>
          </a:xfrm>
        </p:spPr>
        <p:txBody>
          <a:bodyPr/>
          <a:lstStyle/>
          <a:p>
            <a:r>
              <a:rPr lang="en-US" dirty="0"/>
              <a:t>Democracy and individualism</a:t>
            </a:r>
          </a:p>
        </p:txBody>
      </p:sp>
      <p:sp>
        <p:nvSpPr>
          <p:cNvPr id="3" name="Content Placeholder 2">
            <a:extLst>
              <a:ext uri="{FF2B5EF4-FFF2-40B4-BE49-F238E27FC236}">
                <a16:creationId xmlns:a16="http://schemas.microsoft.com/office/drawing/2014/main" id="{B960B0DD-857B-3749-B222-26648B01D721}"/>
              </a:ext>
            </a:extLst>
          </p:cNvPr>
          <p:cNvSpPr>
            <a:spLocks noGrp="1"/>
          </p:cNvSpPr>
          <p:nvPr>
            <p:ph idx="1"/>
          </p:nvPr>
        </p:nvSpPr>
        <p:spPr>
          <a:xfrm>
            <a:off x="1433385" y="1779372"/>
            <a:ext cx="10231393" cy="5078628"/>
          </a:xfrm>
        </p:spPr>
        <p:txBody>
          <a:bodyPr>
            <a:normAutofit fontScale="77500" lnSpcReduction="20000"/>
          </a:bodyPr>
          <a:lstStyle/>
          <a:p>
            <a:pPr>
              <a:buClr>
                <a:schemeClr val="tx1"/>
              </a:buClr>
            </a:pPr>
            <a:r>
              <a:rPr lang="en-GB" sz="2800" dirty="0"/>
              <a:t>Tendency for democracy to undermine the conditions for commitment to the public realm. </a:t>
            </a:r>
          </a:p>
          <a:p>
            <a:pPr marL="0" indent="0">
              <a:buNone/>
            </a:pPr>
            <a:endParaRPr lang="en-GB" sz="2800" dirty="0"/>
          </a:p>
          <a:p>
            <a:pPr>
              <a:buClr>
                <a:schemeClr val="tx1"/>
              </a:buClr>
            </a:pPr>
            <a:r>
              <a:rPr lang="en-GB" sz="2800" dirty="0"/>
              <a:t>Democratic societies, by their obsession with equality, and associated obsession with material wealth, result in individualism, viz: </a:t>
            </a:r>
          </a:p>
          <a:p>
            <a:r>
              <a:rPr lang="en-GB" sz="2800" dirty="0"/>
              <a:t>i. faith in individual reason as the sole basis of opinion and belief and (relatedly)</a:t>
            </a:r>
          </a:p>
          <a:p>
            <a:r>
              <a:rPr lang="en-GB" sz="2800" dirty="0"/>
              <a:t>ii. self-centred, self-interested concentration on personal ends.</a:t>
            </a:r>
          </a:p>
          <a:p>
            <a:endParaRPr lang="en-US" sz="2800" dirty="0"/>
          </a:p>
          <a:p>
            <a:pPr marL="0" indent="0">
              <a:buNone/>
            </a:pPr>
            <a:r>
              <a:rPr lang="en-GB" sz="2800" dirty="0"/>
              <a:t>‘Individualism is a mature and calm feeling, which disposes each member of the community to sever himself from the mass of his fellows and to draw apart with his family and friends, so that after he has thus formed a little circle of his own, he willingly leaves society at large to itself. […] Selfishness blights the germ of all virtue; individualism at first only saps the virtues of public life; but in the long run it attacks and destroys all others and is at length absorbed into downright selfishness.’</a:t>
            </a:r>
          </a:p>
          <a:p>
            <a:endParaRPr lang="en-US" dirty="0"/>
          </a:p>
        </p:txBody>
      </p:sp>
    </p:spTree>
    <p:extLst>
      <p:ext uri="{BB962C8B-B14F-4D97-AF65-F5344CB8AC3E}">
        <p14:creationId xmlns:p14="http://schemas.microsoft.com/office/powerpoint/2010/main" val="33582615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24A0C-C123-894E-9A32-CCB92817A78C}"/>
              </a:ext>
            </a:extLst>
          </p:cNvPr>
          <p:cNvSpPr>
            <a:spLocks noGrp="1"/>
          </p:cNvSpPr>
          <p:nvPr>
            <p:ph type="title"/>
          </p:nvPr>
        </p:nvSpPr>
        <p:spPr>
          <a:xfrm>
            <a:off x="2231136" y="729913"/>
            <a:ext cx="7729728" cy="1188720"/>
          </a:xfrm>
        </p:spPr>
        <p:txBody>
          <a:bodyPr/>
          <a:lstStyle/>
          <a:p>
            <a:r>
              <a:rPr lang="en-US" dirty="0"/>
              <a:t>The effects of individualism</a:t>
            </a:r>
          </a:p>
        </p:txBody>
      </p:sp>
      <p:sp>
        <p:nvSpPr>
          <p:cNvPr id="3" name="Content Placeholder 2">
            <a:extLst>
              <a:ext uri="{FF2B5EF4-FFF2-40B4-BE49-F238E27FC236}">
                <a16:creationId xmlns:a16="http://schemas.microsoft.com/office/drawing/2014/main" id="{13CD57D0-355B-9E49-B12B-C69A206B4D66}"/>
              </a:ext>
            </a:extLst>
          </p:cNvPr>
          <p:cNvSpPr>
            <a:spLocks noGrp="1"/>
          </p:cNvSpPr>
          <p:nvPr>
            <p:ph idx="1"/>
          </p:nvPr>
        </p:nvSpPr>
        <p:spPr/>
        <p:txBody>
          <a:bodyPr>
            <a:normAutofit/>
          </a:bodyPr>
          <a:lstStyle/>
          <a:p>
            <a:pPr marL="0" indent="0" algn="ctr">
              <a:buNone/>
            </a:pPr>
            <a:r>
              <a:rPr lang="en-GB" sz="2400" dirty="0"/>
              <a:t>‘The will of man is not shattered, but softened, bent and guided; men are seldom forced to act, but they are constantly retrained from acting. Such a power does not destroy, but it prevents existence; it does not tyrannize, but it compresses, enervates, extinguishes, and stupefies a people, till each nation is reduced to nothing better than a flock of timid and industrious animals, of which the government is the shepherd.’ </a:t>
            </a:r>
            <a:endParaRPr lang="en-US" sz="2400" dirty="0"/>
          </a:p>
        </p:txBody>
      </p:sp>
    </p:spTree>
    <p:extLst>
      <p:ext uri="{BB962C8B-B14F-4D97-AF65-F5344CB8AC3E}">
        <p14:creationId xmlns:p14="http://schemas.microsoft.com/office/powerpoint/2010/main" val="37014901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C0814-88CF-8C4C-89F5-15C62B238F8D}"/>
              </a:ext>
            </a:extLst>
          </p:cNvPr>
          <p:cNvSpPr>
            <a:spLocks noGrp="1"/>
          </p:cNvSpPr>
          <p:nvPr>
            <p:ph type="title"/>
          </p:nvPr>
        </p:nvSpPr>
        <p:spPr>
          <a:xfrm>
            <a:off x="2231136" y="523613"/>
            <a:ext cx="7729728" cy="1188720"/>
          </a:xfrm>
        </p:spPr>
        <p:txBody>
          <a:bodyPr/>
          <a:lstStyle/>
          <a:p>
            <a:r>
              <a:rPr lang="en-US" dirty="0"/>
              <a:t>Threat of </a:t>
            </a:r>
            <a:r>
              <a:rPr lang="en-US" dirty="0" err="1"/>
              <a:t>centralisation</a:t>
            </a:r>
            <a:endParaRPr lang="en-US" dirty="0"/>
          </a:p>
        </p:txBody>
      </p:sp>
      <p:sp>
        <p:nvSpPr>
          <p:cNvPr id="3" name="Content Placeholder 2">
            <a:extLst>
              <a:ext uri="{FF2B5EF4-FFF2-40B4-BE49-F238E27FC236}">
                <a16:creationId xmlns:a16="http://schemas.microsoft.com/office/drawing/2014/main" id="{A5B4FFF4-F1F4-F149-B860-638BE5DB31A1}"/>
              </a:ext>
            </a:extLst>
          </p:cNvPr>
          <p:cNvSpPr>
            <a:spLocks noGrp="1"/>
          </p:cNvSpPr>
          <p:nvPr>
            <p:ph idx="1"/>
          </p:nvPr>
        </p:nvSpPr>
        <p:spPr>
          <a:xfrm>
            <a:off x="2231136" y="2075936"/>
            <a:ext cx="8914659" cy="4436076"/>
          </a:xfrm>
        </p:spPr>
        <p:txBody>
          <a:bodyPr>
            <a:normAutofit/>
          </a:bodyPr>
          <a:lstStyle/>
          <a:p>
            <a:pPr>
              <a:buClr>
                <a:schemeClr val="tx1"/>
              </a:buClr>
            </a:pPr>
            <a:r>
              <a:rPr lang="en-GB" sz="2400" dirty="0"/>
              <a:t>Individualism means centralised government will become more and more powerful, as we surrender more and more responsibility to government. </a:t>
            </a:r>
          </a:p>
          <a:p>
            <a:pPr>
              <a:buClr>
                <a:schemeClr val="tx1"/>
              </a:buClr>
            </a:pPr>
            <a:endParaRPr lang="en-GB" sz="2400" dirty="0"/>
          </a:p>
          <a:p>
            <a:pPr>
              <a:buClr>
                <a:schemeClr val="tx1"/>
              </a:buClr>
            </a:pPr>
            <a:r>
              <a:rPr lang="en-GB" sz="2400" dirty="0"/>
              <a:t>Which we think serves our interests – but in fact, it means that we collapse back into this private world. </a:t>
            </a:r>
          </a:p>
          <a:p>
            <a:pPr>
              <a:buClr>
                <a:schemeClr val="tx1"/>
              </a:buClr>
            </a:pPr>
            <a:endParaRPr lang="en-GB" sz="2400" dirty="0"/>
          </a:p>
          <a:p>
            <a:pPr>
              <a:buClr>
                <a:schemeClr val="tx1"/>
              </a:buClr>
            </a:pPr>
            <a:r>
              <a:rPr lang="en-GB" sz="2400" dirty="0"/>
              <a:t>'Private life in democratic times is so busy, so excited, so full of wishes and of work, that hardly any energy or leisure remains to each individual for public life’. </a:t>
            </a:r>
          </a:p>
          <a:p>
            <a:endParaRPr lang="en-US" dirty="0"/>
          </a:p>
        </p:txBody>
      </p:sp>
    </p:spTree>
    <p:extLst>
      <p:ext uri="{BB962C8B-B14F-4D97-AF65-F5344CB8AC3E}">
        <p14:creationId xmlns:p14="http://schemas.microsoft.com/office/powerpoint/2010/main" val="146087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Content Placeholder 3">
            <a:extLst>
              <a:ext uri="{FF2B5EF4-FFF2-40B4-BE49-F238E27FC236}">
                <a16:creationId xmlns:a16="http://schemas.microsoft.com/office/drawing/2014/main" id="{FD519CC8-F242-7E4D-B1AE-CF4DA75843FC}"/>
              </a:ext>
            </a:extLst>
          </p:cNvPr>
          <p:cNvPicPr>
            <a:picLocks noGrp="1" noChangeAspect="1"/>
          </p:cNvPicPr>
          <p:nvPr>
            <p:ph idx="1"/>
          </p:nvPr>
        </p:nvPicPr>
        <p:blipFill rotWithShape="1">
          <a:blip r:embed="rId2"/>
          <a:srcRect l="4277" r="3278"/>
          <a:stretch/>
        </p:blipFill>
        <p:spPr>
          <a:xfrm>
            <a:off x="20" y="10"/>
            <a:ext cx="12191980" cy="6857990"/>
          </a:xfrm>
          <a:prstGeom prst="rect">
            <a:avLst/>
          </a:prstGeom>
        </p:spPr>
      </p:pic>
    </p:spTree>
    <p:extLst>
      <p:ext uri="{BB962C8B-B14F-4D97-AF65-F5344CB8AC3E}">
        <p14:creationId xmlns:p14="http://schemas.microsoft.com/office/powerpoint/2010/main" val="2503932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pic>
        <p:nvPicPr>
          <p:cNvPr id="5" name="Content Placeholder 7">
            <a:extLst>
              <a:ext uri="{FF2B5EF4-FFF2-40B4-BE49-F238E27FC236}">
                <a16:creationId xmlns:a16="http://schemas.microsoft.com/office/drawing/2014/main" id="{7BD5BA39-3569-7A41-8709-47C2962EC8C5}"/>
              </a:ext>
            </a:extLst>
          </p:cNvPr>
          <p:cNvPicPr>
            <a:picLocks noChangeAspect="1"/>
          </p:cNvPicPr>
          <p:nvPr/>
        </p:nvPicPr>
        <p:blipFill rotWithShape="1">
          <a:blip r:embed="rId2"/>
          <a:srcRect t="19529" r="-3" b="16276"/>
          <a:stretch/>
        </p:blipFill>
        <p:spPr>
          <a:xfrm>
            <a:off x="20" y="3429001"/>
            <a:ext cx="5315041" cy="3429000"/>
          </a:xfrm>
          <a:prstGeom prst="rect">
            <a:avLst/>
          </a:prstGeom>
        </p:spPr>
      </p:pic>
      <p:sp>
        <p:nvSpPr>
          <p:cNvPr id="10" name="Rectangle 9">
            <a:extLst>
              <a:ext uri="{FF2B5EF4-FFF2-40B4-BE49-F238E27FC236}">
                <a16:creationId xmlns:a16="http://schemas.microsoft.com/office/drawing/2014/main" id="{8E1D4842-F208-47E0-A3A4-6469A9F045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D4B7CC-3F4F-AB43-B9CA-747FE113F2DC}"/>
              </a:ext>
            </a:extLst>
          </p:cNvPr>
          <p:cNvSpPr>
            <a:spLocks noGrp="1"/>
          </p:cNvSpPr>
          <p:nvPr>
            <p:ph type="title"/>
          </p:nvPr>
        </p:nvSpPr>
        <p:spPr>
          <a:xfrm>
            <a:off x="6119732" y="525779"/>
            <a:ext cx="5291327" cy="1188720"/>
          </a:xfrm>
          <a:solidFill>
            <a:srgbClr val="FFFFFF"/>
          </a:solidFill>
          <a:ln>
            <a:solidFill>
              <a:srgbClr val="404040"/>
            </a:solidFill>
          </a:ln>
        </p:spPr>
        <p:txBody>
          <a:bodyPr>
            <a:normAutofit/>
          </a:bodyPr>
          <a:lstStyle/>
          <a:p>
            <a:r>
              <a:rPr lang="en-US" dirty="0"/>
              <a:t>FRENCHMEN IN AMERICA</a:t>
            </a:r>
          </a:p>
        </p:txBody>
      </p:sp>
      <p:pic>
        <p:nvPicPr>
          <p:cNvPr id="4" name="Picture 3">
            <a:extLst>
              <a:ext uri="{FF2B5EF4-FFF2-40B4-BE49-F238E27FC236}">
                <a16:creationId xmlns:a16="http://schemas.microsoft.com/office/drawing/2014/main" id="{1C1C6C79-E865-0546-867B-891C3739BBDF}"/>
              </a:ext>
            </a:extLst>
          </p:cNvPr>
          <p:cNvPicPr>
            <a:picLocks noChangeAspect="1"/>
          </p:cNvPicPr>
          <p:nvPr/>
        </p:nvPicPr>
        <p:blipFill rotWithShape="1">
          <a:blip r:embed="rId3"/>
          <a:srcRect t="9852" b="41601"/>
          <a:stretch/>
        </p:blipFill>
        <p:spPr>
          <a:xfrm>
            <a:off x="20" y="-2"/>
            <a:ext cx="5315041" cy="3429002"/>
          </a:xfrm>
          <a:prstGeom prst="rect">
            <a:avLst/>
          </a:prstGeom>
        </p:spPr>
      </p:pic>
      <p:sp>
        <p:nvSpPr>
          <p:cNvPr id="3" name="Content Placeholder 2">
            <a:extLst>
              <a:ext uri="{FF2B5EF4-FFF2-40B4-BE49-F238E27FC236}">
                <a16:creationId xmlns:a16="http://schemas.microsoft.com/office/drawing/2014/main" id="{BA6348CF-DD0F-5246-97BA-D81A73AC855E}"/>
              </a:ext>
            </a:extLst>
          </p:cNvPr>
          <p:cNvSpPr>
            <a:spLocks noGrp="1"/>
          </p:cNvSpPr>
          <p:nvPr>
            <p:ph idx="1"/>
          </p:nvPr>
        </p:nvSpPr>
        <p:spPr>
          <a:xfrm>
            <a:off x="6096000" y="1997177"/>
            <a:ext cx="5285791" cy="3042547"/>
          </a:xfrm>
        </p:spPr>
        <p:txBody>
          <a:bodyPr>
            <a:noAutofit/>
          </a:bodyPr>
          <a:lstStyle/>
          <a:p>
            <a:pPr marL="0" indent="0">
              <a:buClr>
                <a:schemeClr val="tx1"/>
              </a:buClr>
              <a:buNone/>
            </a:pPr>
            <a:r>
              <a:rPr lang="en-GB" sz="2400" dirty="0"/>
              <a:t>Gustave de Beaumont (1806-1866) </a:t>
            </a:r>
            <a:br>
              <a:rPr lang="en-GB" sz="2400" dirty="0"/>
            </a:br>
            <a:br>
              <a:rPr lang="en-GB" sz="2400" dirty="0"/>
            </a:br>
            <a:r>
              <a:rPr lang="en-GB" sz="2400" dirty="0"/>
              <a:t>Alexis de Tocqueville (1805-1859)</a:t>
            </a:r>
          </a:p>
          <a:p>
            <a:pPr>
              <a:buClr>
                <a:schemeClr val="tx1"/>
              </a:buClr>
            </a:pPr>
            <a:endParaRPr lang="en-GB" sz="2400" dirty="0">
              <a:solidFill>
                <a:srgbClr val="FFFFFF"/>
              </a:solidFill>
            </a:endParaRPr>
          </a:p>
          <a:p>
            <a:pPr marL="0" indent="0">
              <a:buClr>
                <a:schemeClr val="tx1"/>
              </a:buClr>
              <a:buNone/>
            </a:pPr>
            <a:r>
              <a:rPr lang="en-GB" sz="2400" dirty="0"/>
              <a:t>Travel together to America in April 1831, arrive in May, and then return to France at the end of February 1832. </a:t>
            </a:r>
          </a:p>
          <a:p>
            <a:pPr>
              <a:buClr>
                <a:schemeClr val="tx1"/>
              </a:buClr>
            </a:pPr>
            <a:endParaRPr lang="en-GB" sz="2400" dirty="0"/>
          </a:p>
          <a:p>
            <a:pPr marL="0" indent="0">
              <a:buClr>
                <a:schemeClr val="tx1"/>
              </a:buClr>
              <a:buNone/>
            </a:pPr>
            <a:r>
              <a:rPr lang="en-GB" sz="2400" dirty="0"/>
              <a:t>Working on a book on penal reform, </a:t>
            </a:r>
            <a:r>
              <a:rPr lang="en-GB" sz="2400" i="1" dirty="0" err="1"/>
              <a:t>Systeme</a:t>
            </a:r>
            <a:r>
              <a:rPr lang="en-GB" sz="2400" i="1" dirty="0"/>
              <a:t> </a:t>
            </a:r>
            <a:r>
              <a:rPr lang="en-GB" sz="2400" i="1" dirty="0" err="1"/>
              <a:t>Penitentiare</a:t>
            </a:r>
            <a:r>
              <a:rPr lang="en-GB" sz="2400" i="1" dirty="0"/>
              <a:t> </a:t>
            </a:r>
            <a:r>
              <a:rPr lang="en-GB" sz="2400" dirty="0"/>
              <a:t>(1832).</a:t>
            </a:r>
            <a:endParaRPr lang="en-US" sz="2400" dirty="0">
              <a:solidFill>
                <a:srgbClr val="FFFFFF"/>
              </a:solidFill>
            </a:endParaRPr>
          </a:p>
        </p:txBody>
      </p:sp>
    </p:spTree>
    <p:extLst>
      <p:ext uri="{BB962C8B-B14F-4D97-AF65-F5344CB8AC3E}">
        <p14:creationId xmlns:p14="http://schemas.microsoft.com/office/powerpoint/2010/main" val="1336479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AB474-2A70-D34E-B999-07131CF64F06}"/>
              </a:ext>
            </a:extLst>
          </p:cNvPr>
          <p:cNvSpPr>
            <a:spLocks noGrp="1"/>
          </p:cNvSpPr>
          <p:nvPr>
            <p:ph type="title"/>
          </p:nvPr>
        </p:nvSpPr>
        <p:spPr>
          <a:xfrm>
            <a:off x="2231136" y="511257"/>
            <a:ext cx="7729728" cy="1188720"/>
          </a:xfrm>
        </p:spPr>
        <p:txBody>
          <a:bodyPr/>
          <a:lstStyle/>
          <a:p>
            <a:r>
              <a:rPr lang="en-US" dirty="0"/>
              <a:t>RESTRAINTS ONTYRANNY OF THE MAJORITY</a:t>
            </a:r>
          </a:p>
        </p:txBody>
      </p:sp>
      <p:sp>
        <p:nvSpPr>
          <p:cNvPr id="3" name="Content Placeholder 2">
            <a:extLst>
              <a:ext uri="{FF2B5EF4-FFF2-40B4-BE49-F238E27FC236}">
                <a16:creationId xmlns:a16="http://schemas.microsoft.com/office/drawing/2014/main" id="{96314256-20C7-EF43-90FF-41AD4A497A96}"/>
              </a:ext>
            </a:extLst>
          </p:cNvPr>
          <p:cNvSpPr>
            <a:spLocks noGrp="1"/>
          </p:cNvSpPr>
          <p:nvPr>
            <p:ph idx="1"/>
          </p:nvPr>
        </p:nvSpPr>
        <p:spPr>
          <a:xfrm>
            <a:off x="255373" y="2335428"/>
            <a:ext cx="5850183" cy="4207600"/>
          </a:xfrm>
        </p:spPr>
        <p:txBody>
          <a:bodyPr>
            <a:normAutofit/>
          </a:bodyPr>
          <a:lstStyle/>
          <a:p>
            <a:pPr>
              <a:buClr>
                <a:schemeClr val="tx1"/>
              </a:buClr>
            </a:pPr>
            <a:r>
              <a:rPr lang="en-GB" sz="2200" dirty="0"/>
              <a:t>Separation of government from administration; local involvement as a breakwater against central power.  </a:t>
            </a:r>
            <a:endParaRPr lang="en-GB" altLang="en-US" sz="2200" dirty="0">
              <a:solidFill>
                <a:schemeClr val="tx1"/>
              </a:solidFill>
              <a:latin typeface="Arial" panose="020B0604020202020204" pitchFamily="34" charset="0"/>
            </a:endParaRPr>
          </a:p>
          <a:p>
            <a:pPr>
              <a:buClr>
                <a:schemeClr val="tx1"/>
              </a:buClr>
            </a:pPr>
            <a:r>
              <a:rPr lang="en-GB" sz="2200" dirty="0"/>
              <a:t>Respect for legal profession </a:t>
            </a:r>
          </a:p>
          <a:p>
            <a:pPr>
              <a:buClr>
                <a:schemeClr val="tx1"/>
              </a:buClr>
            </a:pPr>
            <a:r>
              <a:rPr lang="en-GB" sz="2200" dirty="0"/>
              <a:t>Role of judges in American society</a:t>
            </a:r>
          </a:p>
          <a:p>
            <a:pPr>
              <a:buClr>
                <a:schemeClr val="tx1"/>
              </a:buClr>
            </a:pPr>
            <a:r>
              <a:rPr lang="en-GB" sz="2200" dirty="0"/>
              <a:t>Natural environment; laws, customs, manners and </a:t>
            </a:r>
            <a:r>
              <a:rPr lang="en-GB" sz="2200" dirty="0" err="1"/>
              <a:t>moeurs</a:t>
            </a:r>
            <a:r>
              <a:rPr lang="en-GB" sz="2200" dirty="0"/>
              <a:t> ('the whole moral and intellectual condition of a people').  </a:t>
            </a:r>
          </a:p>
          <a:p>
            <a:pPr>
              <a:buClr>
                <a:schemeClr val="tx1"/>
              </a:buClr>
            </a:pPr>
            <a:r>
              <a:rPr lang="en-GB" sz="2200" dirty="0"/>
              <a:t>Religion</a:t>
            </a:r>
          </a:p>
          <a:p>
            <a:endParaRPr lang="en-US" dirty="0"/>
          </a:p>
        </p:txBody>
      </p:sp>
      <p:sp>
        <p:nvSpPr>
          <p:cNvPr id="5" name="TextBox 4">
            <a:extLst>
              <a:ext uri="{FF2B5EF4-FFF2-40B4-BE49-F238E27FC236}">
                <a16:creationId xmlns:a16="http://schemas.microsoft.com/office/drawing/2014/main" id="{9CBB1EC0-1C82-B74A-86EF-7E6EA22B50BA}"/>
              </a:ext>
            </a:extLst>
          </p:cNvPr>
          <p:cNvSpPr txBox="1"/>
          <p:nvPr/>
        </p:nvSpPr>
        <p:spPr>
          <a:xfrm>
            <a:off x="6289589" y="2197770"/>
            <a:ext cx="5647038" cy="3816429"/>
          </a:xfrm>
          <a:prstGeom prst="rect">
            <a:avLst/>
          </a:prstGeom>
          <a:noFill/>
        </p:spPr>
        <p:txBody>
          <a:bodyPr wrap="square" rtlCol="0">
            <a:spAutoFit/>
          </a:bodyPr>
          <a:lstStyle/>
          <a:p>
            <a:r>
              <a:rPr lang="en-GB" dirty="0"/>
              <a:t>‘</a:t>
            </a:r>
            <a:r>
              <a:rPr lang="en-GB" sz="2200" dirty="0"/>
              <a:t>Crucially religion, where a diversity of sects is combined with a universality of moral law;  Christianity reigns without obstacle, by universal consent; the consequence is that every principle of the moral world is fixed and determinate, although the political world is abandoned to the debates and experiments of men...while the law permits the Americans to do what they please, religion prevents them from conceiving, and forbids them to commit, what is rash and unjust’.</a:t>
            </a:r>
          </a:p>
        </p:txBody>
      </p:sp>
    </p:spTree>
    <p:extLst>
      <p:ext uri="{BB962C8B-B14F-4D97-AF65-F5344CB8AC3E}">
        <p14:creationId xmlns:p14="http://schemas.microsoft.com/office/powerpoint/2010/main" val="429876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87F6E0-28D7-3145-9D3E-4BF9A7646CA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027113B-B860-B541-B416-8C7E2E215EE6}"/>
              </a:ext>
            </a:extLst>
          </p:cNvPr>
          <p:cNvSpPr>
            <a:spLocks noGrp="1"/>
          </p:cNvSpPr>
          <p:nvPr>
            <p:ph type="title"/>
          </p:nvPr>
        </p:nvSpPr>
        <p:spPr/>
        <p:txBody>
          <a:bodyPr/>
          <a:lstStyle/>
          <a:p>
            <a:r>
              <a:rPr lang="en-US" dirty="0"/>
              <a:t>America vs </a:t>
            </a:r>
            <a:r>
              <a:rPr lang="en-US" dirty="0" err="1"/>
              <a:t>france</a:t>
            </a:r>
            <a:endParaRPr lang="en-US" dirty="0"/>
          </a:p>
        </p:txBody>
      </p:sp>
      <p:sp>
        <p:nvSpPr>
          <p:cNvPr id="3" name="Content Placeholder 2">
            <a:extLst>
              <a:ext uri="{FF2B5EF4-FFF2-40B4-BE49-F238E27FC236}">
                <a16:creationId xmlns:a16="http://schemas.microsoft.com/office/drawing/2014/main" id="{1002C3F4-110C-314C-A833-5BEA5297908F}"/>
              </a:ext>
            </a:extLst>
          </p:cNvPr>
          <p:cNvSpPr>
            <a:spLocks noGrp="1"/>
          </p:cNvSpPr>
          <p:nvPr>
            <p:ph idx="1"/>
          </p:nvPr>
        </p:nvSpPr>
        <p:spPr>
          <a:xfrm>
            <a:off x="8600303" y="3707027"/>
            <a:ext cx="3591697" cy="3150973"/>
          </a:xfrm>
          <a:solidFill>
            <a:schemeClr val="bg1"/>
          </a:solidFill>
          <a:ln w="19050">
            <a:solidFill>
              <a:schemeClr val="tx1"/>
            </a:solidFill>
          </a:ln>
        </p:spPr>
        <p:txBody>
          <a:bodyPr>
            <a:normAutofit fontScale="85000" lnSpcReduction="20000"/>
          </a:bodyPr>
          <a:lstStyle/>
          <a:p>
            <a:pPr>
              <a:buClr>
                <a:schemeClr val="tx1"/>
              </a:buClr>
            </a:pPr>
            <a:r>
              <a:rPr lang="en-GB" sz="2400" dirty="0"/>
              <a:t>good manners and customs; </a:t>
            </a:r>
          </a:p>
          <a:p>
            <a:pPr>
              <a:buClr>
                <a:schemeClr val="tx1"/>
              </a:buClr>
            </a:pPr>
            <a:r>
              <a:rPr lang="en-GB" sz="2400" dirty="0"/>
              <a:t>strong religion; </a:t>
            </a:r>
          </a:p>
          <a:p>
            <a:pPr>
              <a:buClr>
                <a:schemeClr val="tx1"/>
              </a:buClr>
            </a:pPr>
            <a:r>
              <a:rPr lang="en-GB" sz="2400" dirty="0"/>
              <a:t>independent judiciary; </a:t>
            </a:r>
          </a:p>
          <a:p>
            <a:pPr>
              <a:buClr>
                <a:schemeClr val="tx1"/>
              </a:buClr>
            </a:pPr>
            <a:r>
              <a:rPr lang="en-GB" sz="2400" dirty="0"/>
              <a:t>multiple secondary associations and intermediary associations; </a:t>
            </a:r>
          </a:p>
          <a:p>
            <a:pPr>
              <a:buClr>
                <a:schemeClr val="tx1"/>
              </a:buClr>
            </a:pPr>
            <a:r>
              <a:rPr lang="en-GB" sz="2400" dirty="0"/>
              <a:t>separation of powers.  </a:t>
            </a:r>
          </a:p>
          <a:p>
            <a:pPr marL="0" indent="0">
              <a:buNone/>
            </a:pPr>
            <a:r>
              <a:rPr lang="en-GB" sz="2400" dirty="0"/>
              <a:t>In such a state freedom, and thus virtue, can be resiliently secured.</a:t>
            </a:r>
          </a:p>
          <a:p>
            <a:endParaRPr lang="en-US" dirty="0"/>
          </a:p>
        </p:txBody>
      </p:sp>
    </p:spTree>
    <p:extLst>
      <p:ext uri="{BB962C8B-B14F-4D97-AF65-F5344CB8AC3E}">
        <p14:creationId xmlns:p14="http://schemas.microsoft.com/office/powerpoint/2010/main" val="1724421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E2B49-A9BD-C148-AB84-1A06ABB65127}"/>
              </a:ext>
            </a:extLst>
          </p:cNvPr>
          <p:cNvSpPr>
            <a:spLocks noGrp="1"/>
          </p:cNvSpPr>
          <p:nvPr>
            <p:ph type="title"/>
          </p:nvPr>
        </p:nvSpPr>
        <p:spPr>
          <a:xfrm>
            <a:off x="2231136" y="668130"/>
            <a:ext cx="7729728" cy="1188720"/>
          </a:xfrm>
        </p:spPr>
        <p:txBody>
          <a:bodyPr/>
          <a:lstStyle/>
          <a:p>
            <a:r>
              <a:rPr lang="en-US" i="1" dirty="0"/>
              <a:t>DEMOCRACY IN AMERICA</a:t>
            </a:r>
          </a:p>
        </p:txBody>
      </p:sp>
      <p:sp>
        <p:nvSpPr>
          <p:cNvPr id="3" name="Content Placeholder 2">
            <a:extLst>
              <a:ext uri="{FF2B5EF4-FFF2-40B4-BE49-F238E27FC236}">
                <a16:creationId xmlns:a16="http://schemas.microsoft.com/office/drawing/2014/main" id="{DF82399B-6135-0F4A-A514-E95B0B1F6262}"/>
              </a:ext>
            </a:extLst>
          </p:cNvPr>
          <p:cNvSpPr>
            <a:spLocks noGrp="1"/>
          </p:cNvSpPr>
          <p:nvPr>
            <p:ph idx="1"/>
          </p:nvPr>
        </p:nvSpPr>
        <p:spPr>
          <a:xfrm>
            <a:off x="2231136" y="2242627"/>
            <a:ext cx="8754021" cy="4219956"/>
          </a:xfrm>
        </p:spPr>
        <p:txBody>
          <a:bodyPr>
            <a:normAutofit/>
          </a:bodyPr>
          <a:lstStyle/>
          <a:p>
            <a:pPr>
              <a:buClr>
                <a:schemeClr val="tx1"/>
              </a:buClr>
            </a:pPr>
            <a:r>
              <a:rPr lang="en-US" sz="2400" dirty="0"/>
              <a:t>Two volumes: 1835 and 1840.</a:t>
            </a:r>
          </a:p>
          <a:p>
            <a:pPr>
              <a:buClr>
                <a:schemeClr val="tx1"/>
              </a:buClr>
            </a:pPr>
            <a:endParaRPr lang="en-US" sz="2400" dirty="0"/>
          </a:p>
          <a:p>
            <a:pPr>
              <a:buClr>
                <a:schemeClr val="tx1"/>
              </a:buClr>
            </a:pPr>
            <a:r>
              <a:rPr lang="en-GB" sz="2400" dirty="0"/>
              <a:t>Ostensibly about America – but actually about France?</a:t>
            </a:r>
          </a:p>
          <a:p>
            <a:pPr>
              <a:buClr>
                <a:schemeClr val="tx1"/>
              </a:buClr>
            </a:pPr>
            <a:endParaRPr lang="en-GB" sz="2400" dirty="0"/>
          </a:p>
          <a:p>
            <a:pPr>
              <a:buClr>
                <a:schemeClr val="tx1"/>
              </a:buClr>
            </a:pPr>
            <a:r>
              <a:rPr lang="en-GB" sz="2400" dirty="0"/>
              <a:t>America as the most pure case of democratic revolution – i.e. a transition from a land-based military nobility to a society of great diversity but without a dominant caste or class. </a:t>
            </a:r>
          </a:p>
          <a:p>
            <a:pPr>
              <a:buClr>
                <a:schemeClr val="tx1"/>
              </a:buClr>
            </a:pPr>
            <a:endParaRPr lang="en-GB" sz="2400" dirty="0"/>
          </a:p>
          <a:p>
            <a:pPr>
              <a:buClr>
                <a:schemeClr val="tx1"/>
              </a:buClr>
            </a:pPr>
            <a:r>
              <a:rPr lang="en-GB" sz="2400" dirty="0"/>
              <a:t>This change inevitable; but its outcome is not.</a:t>
            </a:r>
          </a:p>
          <a:p>
            <a:endParaRPr lang="en-GB" dirty="0"/>
          </a:p>
          <a:p>
            <a:endParaRPr lang="en-US" dirty="0"/>
          </a:p>
          <a:p>
            <a:endParaRPr lang="en-US" dirty="0"/>
          </a:p>
        </p:txBody>
      </p:sp>
    </p:spTree>
    <p:extLst>
      <p:ext uri="{BB962C8B-B14F-4D97-AF65-F5344CB8AC3E}">
        <p14:creationId xmlns:p14="http://schemas.microsoft.com/office/powerpoint/2010/main" val="2865170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E2B49-A9BD-C148-AB84-1A06ABB65127}"/>
              </a:ext>
            </a:extLst>
          </p:cNvPr>
          <p:cNvSpPr>
            <a:spLocks noGrp="1"/>
          </p:cNvSpPr>
          <p:nvPr>
            <p:ph type="title"/>
          </p:nvPr>
        </p:nvSpPr>
        <p:spPr>
          <a:xfrm>
            <a:off x="2231136" y="668130"/>
            <a:ext cx="7729728" cy="1188720"/>
          </a:xfrm>
        </p:spPr>
        <p:txBody>
          <a:bodyPr/>
          <a:lstStyle/>
          <a:p>
            <a:r>
              <a:rPr lang="en-US" dirty="0"/>
              <a:t>'democracy’ in </a:t>
            </a:r>
            <a:r>
              <a:rPr lang="en-US" i="1" dirty="0"/>
              <a:t>democracy in America</a:t>
            </a:r>
            <a:endParaRPr lang="en-US" dirty="0"/>
          </a:p>
        </p:txBody>
      </p:sp>
      <p:sp>
        <p:nvSpPr>
          <p:cNvPr id="3" name="Content Placeholder 2">
            <a:extLst>
              <a:ext uri="{FF2B5EF4-FFF2-40B4-BE49-F238E27FC236}">
                <a16:creationId xmlns:a16="http://schemas.microsoft.com/office/drawing/2014/main" id="{DF82399B-6135-0F4A-A514-E95B0B1F6262}"/>
              </a:ext>
            </a:extLst>
          </p:cNvPr>
          <p:cNvSpPr>
            <a:spLocks noGrp="1"/>
          </p:cNvSpPr>
          <p:nvPr>
            <p:ph idx="1"/>
          </p:nvPr>
        </p:nvSpPr>
        <p:spPr>
          <a:xfrm>
            <a:off x="2231136" y="2242627"/>
            <a:ext cx="8754021" cy="4219956"/>
          </a:xfrm>
        </p:spPr>
        <p:txBody>
          <a:bodyPr>
            <a:normAutofit/>
          </a:bodyPr>
          <a:lstStyle/>
          <a:p>
            <a:pPr marL="0" indent="0">
              <a:buNone/>
            </a:pPr>
            <a:r>
              <a:rPr lang="en-GB" sz="2200" dirty="0"/>
              <a:t>Democracy as the ‘Spirit of the Age’</a:t>
            </a:r>
          </a:p>
          <a:p>
            <a:pPr marL="0" indent="0">
              <a:buNone/>
            </a:pPr>
            <a:r>
              <a:rPr lang="en-GB" sz="2200" dirty="0"/>
              <a:t>Used in 2 ways:</a:t>
            </a:r>
          </a:p>
          <a:p>
            <a:pPr marL="628650" lvl="1" indent="-400050">
              <a:buClr>
                <a:schemeClr val="tx1"/>
              </a:buClr>
              <a:buFont typeface="+mj-lt"/>
              <a:buAutoNum type="romanUcPeriod"/>
            </a:pPr>
            <a:r>
              <a:rPr lang="en-GB" sz="2200" dirty="0"/>
              <a:t>A society marked by equalisation of condition </a:t>
            </a:r>
          </a:p>
          <a:p>
            <a:pPr marL="628650" lvl="1" indent="-400050">
              <a:buClr>
                <a:schemeClr val="tx1"/>
              </a:buClr>
              <a:buFont typeface="+mj-lt"/>
              <a:buAutoNum type="romanUcPeriod"/>
            </a:pPr>
            <a:r>
              <a:rPr lang="en-GB" sz="2200" dirty="0"/>
              <a:t>A form of political rule in which the people are sovereign</a:t>
            </a:r>
          </a:p>
          <a:p>
            <a:pPr marL="228600" lvl="1" indent="0">
              <a:buClr>
                <a:schemeClr val="tx1"/>
              </a:buClr>
              <a:buNone/>
            </a:pPr>
            <a:endParaRPr lang="en-GB" sz="2200" dirty="0"/>
          </a:p>
          <a:p>
            <a:pPr marL="228600" lvl="1" indent="0">
              <a:buClr>
                <a:schemeClr val="tx1"/>
              </a:buClr>
              <a:buNone/>
            </a:pPr>
            <a:r>
              <a:rPr lang="en-GB" sz="2200" dirty="0"/>
              <a:t>How can you have a well-ordered society, if it is going to be one marked by this equalisation of condition? What political form are going to be suitable to democratic society, and are going to protect people’s individual liberty? </a:t>
            </a:r>
          </a:p>
          <a:p>
            <a:pPr marL="228600" lvl="1" indent="0">
              <a:buClr>
                <a:schemeClr val="tx1"/>
              </a:buClr>
              <a:buNone/>
            </a:pPr>
            <a:endParaRPr lang="en-GB" sz="2200" dirty="0"/>
          </a:p>
          <a:p>
            <a:endParaRPr lang="en-US" dirty="0"/>
          </a:p>
          <a:p>
            <a:endParaRPr lang="en-US" dirty="0"/>
          </a:p>
        </p:txBody>
      </p:sp>
    </p:spTree>
    <p:extLst>
      <p:ext uri="{BB962C8B-B14F-4D97-AF65-F5344CB8AC3E}">
        <p14:creationId xmlns:p14="http://schemas.microsoft.com/office/powerpoint/2010/main" val="1221050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E2B49-A9BD-C148-AB84-1A06ABB65127}"/>
              </a:ext>
            </a:extLst>
          </p:cNvPr>
          <p:cNvSpPr>
            <a:spLocks noGrp="1"/>
          </p:cNvSpPr>
          <p:nvPr>
            <p:ph type="title"/>
          </p:nvPr>
        </p:nvSpPr>
        <p:spPr>
          <a:xfrm>
            <a:off x="2231136" y="668130"/>
            <a:ext cx="7729728" cy="1188720"/>
          </a:xfrm>
        </p:spPr>
        <p:txBody>
          <a:bodyPr>
            <a:normAutofit fontScale="90000"/>
          </a:bodyPr>
          <a:lstStyle/>
          <a:p>
            <a:r>
              <a:rPr lang="en-US" dirty="0"/>
              <a:t>CLAIM </a:t>
            </a:r>
            <a:r>
              <a:rPr lang="en-US" dirty="0" err="1"/>
              <a:t>i</a:t>
            </a:r>
            <a:r>
              <a:rPr lang="en-US" dirty="0"/>
              <a:t>: </a:t>
            </a:r>
            <a:r>
              <a:rPr lang="en-GB" dirty="0"/>
              <a:t>General historical thesis of tendency to equalisation of condition</a:t>
            </a:r>
            <a:endParaRPr lang="en-US" dirty="0"/>
          </a:p>
        </p:txBody>
      </p:sp>
      <p:sp>
        <p:nvSpPr>
          <p:cNvPr id="6" name="Rectangle 5">
            <a:extLst>
              <a:ext uri="{FF2B5EF4-FFF2-40B4-BE49-F238E27FC236}">
                <a16:creationId xmlns:a16="http://schemas.microsoft.com/office/drawing/2014/main" id="{12856235-79A5-7443-B307-7C305DAFBC46}"/>
              </a:ext>
            </a:extLst>
          </p:cNvPr>
          <p:cNvSpPr/>
          <p:nvPr/>
        </p:nvSpPr>
        <p:spPr>
          <a:xfrm>
            <a:off x="741406" y="2261286"/>
            <a:ext cx="2965622" cy="2001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rPr>
              <a:t>Structure dominated by a few families. The power of the clergy is founded and increases. </a:t>
            </a:r>
          </a:p>
        </p:txBody>
      </p:sp>
      <p:sp>
        <p:nvSpPr>
          <p:cNvPr id="7" name="Rectangle 6">
            <a:extLst>
              <a:ext uri="{FF2B5EF4-FFF2-40B4-BE49-F238E27FC236}">
                <a16:creationId xmlns:a16="http://schemas.microsoft.com/office/drawing/2014/main" id="{D7812011-FD36-C147-A016-C536B9E6101E}"/>
              </a:ext>
            </a:extLst>
          </p:cNvPr>
          <p:cNvSpPr/>
          <p:nvPr/>
        </p:nvSpPr>
        <p:spPr>
          <a:xfrm>
            <a:off x="4386650" y="2261284"/>
            <a:ext cx="2965622" cy="2001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rPr>
              <a:t>The clergy open their ranks to commoner and noble; so, equality moves into government.</a:t>
            </a:r>
          </a:p>
        </p:txBody>
      </p:sp>
      <p:sp>
        <p:nvSpPr>
          <p:cNvPr id="8" name="Rectangle 7">
            <a:extLst>
              <a:ext uri="{FF2B5EF4-FFF2-40B4-BE49-F238E27FC236}">
                <a16:creationId xmlns:a16="http://schemas.microsoft.com/office/drawing/2014/main" id="{F05E7D45-8613-8341-A919-E381251DF998}"/>
              </a:ext>
            </a:extLst>
          </p:cNvPr>
          <p:cNvSpPr/>
          <p:nvPr/>
        </p:nvSpPr>
        <p:spPr>
          <a:xfrm>
            <a:off x="8097796" y="2261284"/>
            <a:ext cx="2965622" cy="2001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rPr>
              <a:t>Kings and nobles ruin themselves with war, while the lower orders enrich themselves with commerce.</a:t>
            </a:r>
          </a:p>
        </p:txBody>
      </p:sp>
      <p:sp>
        <p:nvSpPr>
          <p:cNvPr id="9" name="Rectangle 8">
            <a:extLst>
              <a:ext uri="{FF2B5EF4-FFF2-40B4-BE49-F238E27FC236}">
                <a16:creationId xmlns:a16="http://schemas.microsoft.com/office/drawing/2014/main" id="{D3EEFD13-2DD8-6C41-A828-FE6AE104F6F0}"/>
              </a:ext>
            </a:extLst>
          </p:cNvPr>
          <p:cNvSpPr/>
          <p:nvPr/>
        </p:nvSpPr>
        <p:spPr>
          <a:xfrm>
            <a:off x="6995242" y="4667515"/>
            <a:ext cx="2965622" cy="2001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rPr>
              <a:t>Merchants and financiers take their place in government. Knowledge became an attribute of government</a:t>
            </a:r>
          </a:p>
        </p:txBody>
      </p:sp>
      <p:sp>
        <p:nvSpPr>
          <p:cNvPr id="10" name="Rectangle 9">
            <a:extLst>
              <a:ext uri="{FF2B5EF4-FFF2-40B4-BE49-F238E27FC236}">
                <a16:creationId xmlns:a16="http://schemas.microsoft.com/office/drawing/2014/main" id="{800E8562-2506-F54C-838E-E8AC6EEA44B0}"/>
              </a:ext>
            </a:extLst>
          </p:cNvPr>
          <p:cNvSpPr/>
          <p:nvPr/>
        </p:nvSpPr>
        <p:spPr>
          <a:xfrm>
            <a:off x="2231137" y="4667514"/>
            <a:ext cx="2965622" cy="2001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rPr>
              <a:t>'the value attached to high birth declined just as fast as new avenues to power were discovered' </a:t>
            </a:r>
          </a:p>
        </p:txBody>
      </p:sp>
      <p:sp>
        <p:nvSpPr>
          <p:cNvPr id="11" name="Right Arrow 10">
            <a:extLst>
              <a:ext uri="{FF2B5EF4-FFF2-40B4-BE49-F238E27FC236}">
                <a16:creationId xmlns:a16="http://schemas.microsoft.com/office/drawing/2014/main" id="{0431BF80-2760-194D-93B0-EFD119497302}"/>
              </a:ext>
            </a:extLst>
          </p:cNvPr>
          <p:cNvSpPr/>
          <p:nvPr/>
        </p:nvSpPr>
        <p:spPr>
          <a:xfrm>
            <a:off x="3707028" y="3150973"/>
            <a:ext cx="609599" cy="278027"/>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ight Arrow 12">
            <a:extLst>
              <a:ext uri="{FF2B5EF4-FFF2-40B4-BE49-F238E27FC236}">
                <a16:creationId xmlns:a16="http://schemas.microsoft.com/office/drawing/2014/main" id="{1045F134-80EA-054D-B520-BE6E3E063B82}"/>
              </a:ext>
            </a:extLst>
          </p:cNvPr>
          <p:cNvSpPr/>
          <p:nvPr/>
        </p:nvSpPr>
        <p:spPr>
          <a:xfrm>
            <a:off x="7405817" y="3150973"/>
            <a:ext cx="609599" cy="278027"/>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ight Arrow 13">
            <a:extLst>
              <a:ext uri="{FF2B5EF4-FFF2-40B4-BE49-F238E27FC236}">
                <a16:creationId xmlns:a16="http://schemas.microsoft.com/office/drawing/2014/main" id="{9BE6B36C-6B3A-2945-BD60-BCDE1E0A738F}"/>
              </a:ext>
            </a:extLst>
          </p:cNvPr>
          <p:cNvSpPr/>
          <p:nvPr/>
        </p:nvSpPr>
        <p:spPr>
          <a:xfrm rot="5400000">
            <a:off x="8517926" y="4326284"/>
            <a:ext cx="609599" cy="278027"/>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ight Arrow 14">
            <a:extLst>
              <a:ext uri="{FF2B5EF4-FFF2-40B4-BE49-F238E27FC236}">
                <a16:creationId xmlns:a16="http://schemas.microsoft.com/office/drawing/2014/main" id="{C7FE40B2-E0F0-984A-8F08-4D4F0EFA8FCE}"/>
              </a:ext>
            </a:extLst>
          </p:cNvPr>
          <p:cNvSpPr/>
          <p:nvPr/>
        </p:nvSpPr>
        <p:spPr>
          <a:xfrm rot="10800000">
            <a:off x="5486400" y="5412258"/>
            <a:ext cx="1260388" cy="256152"/>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54013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1D3EA-597B-304F-AA97-3C52B0D88864}"/>
              </a:ext>
            </a:extLst>
          </p:cNvPr>
          <p:cNvSpPr>
            <a:spLocks noGrp="1"/>
          </p:cNvSpPr>
          <p:nvPr>
            <p:ph type="title"/>
          </p:nvPr>
        </p:nvSpPr>
        <p:spPr>
          <a:xfrm>
            <a:off x="2231136" y="532206"/>
            <a:ext cx="7729728" cy="1188720"/>
          </a:xfrm>
        </p:spPr>
        <p:txBody>
          <a:bodyPr/>
          <a:lstStyle/>
          <a:p>
            <a:r>
              <a:rPr lang="en-US" dirty="0"/>
              <a:t>FEATURES OF EQUALISATION OF CONDITION</a:t>
            </a:r>
          </a:p>
        </p:txBody>
      </p:sp>
      <p:sp>
        <p:nvSpPr>
          <p:cNvPr id="3" name="Content Placeholder 2">
            <a:extLst>
              <a:ext uri="{FF2B5EF4-FFF2-40B4-BE49-F238E27FC236}">
                <a16:creationId xmlns:a16="http://schemas.microsoft.com/office/drawing/2014/main" id="{18D589E5-B519-9C47-8EB4-FED373A74873}"/>
              </a:ext>
            </a:extLst>
          </p:cNvPr>
          <p:cNvSpPr>
            <a:spLocks noGrp="1"/>
          </p:cNvSpPr>
          <p:nvPr>
            <p:ph idx="1"/>
          </p:nvPr>
        </p:nvSpPr>
        <p:spPr>
          <a:xfrm>
            <a:off x="741405" y="2105838"/>
            <a:ext cx="6586152" cy="4752162"/>
          </a:xfrm>
        </p:spPr>
        <p:txBody>
          <a:bodyPr>
            <a:normAutofit fontScale="47500" lnSpcReduction="20000"/>
          </a:bodyPr>
          <a:lstStyle/>
          <a:p>
            <a:pPr>
              <a:buClr>
                <a:schemeClr val="tx1"/>
              </a:buClr>
            </a:pPr>
            <a:r>
              <a:rPr lang="en-GB" sz="4600" dirty="0"/>
              <a:t>Fashion and consumption: inherently equalising. </a:t>
            </a:r>
          </a:p>
          <a:p>
            <a:pPr>
              <a:buClr>
                <a:schemeClr val="tx1"/>
              </a:buClr>
            </a:pPr>
            <a:r>
              <a:rPr lang="en-GB" sz="4600" dirty="0"/>
              <a:t>Development of science and knowledge increases: ‘every addition to science, every fresh truth, and every new idea became a germ of power placed within the reach of the people...’.</a:t>
            </a:r>
          </a:p>
          <a:p>
            <a:pPr>
              <a:buClr>
                <a:schemeClr val="tx1"/>
              </a:buClr>
            </a:pPr>
            <a:r>
              <a:rPr lang="en-GB" sz="4600" dirty="0"/>
              <a:t>Rise of literary culture: ‘Literature became an arsenal open to all, where the poor and the weak daily resorted to arms'.   </a:t>
            </a:r>
          </a:p>
          <a:p>
            <a:pPr>
              <a:buClr>
                <a:schemeClr val="tx1"/>
              </a:buClr>
            </a:pPr>
            <a:endParaRPr lang="en-GB" sz="4600" dirty="0"/>
          </a:p>
          <a:p>
            <a:pPr>
              <a:buClr>
                <a:schemeClr val="tx1"/>
              </a:buClr>
            </a:pPr>
            <a:endParaRPr lang="en-GB" sz="4600" dirty="0"/>
          </a:p>
          <a:p>
            <a:pPr>
              <a:buClr>
                <a:schemeClr val="tx1"/>
              </a:buClr>
            </a:pPr>
            <a:r>
              <a:rPr lang="en-GB" sz="4600" dirty="0"/>
              <a:t>Everything contributes to advance the people against their rulers.  </a:t>
            </a:r>
          </a:p>
          <a:p>
            <a:pPr>
              <a:buClr>
                <a:schemeClr val="tx1"/>
              </a:buClr>
            </a:pPr>
            <a:r>
              <a:rPr lang="en-GB" sz="4600" dirty="0"/>
              <a:t>This is an inescapable process a 'providential fact - all have been blind instruments in the hands of God.'</a:t>
            </a:r>
          </a:p>
          <a:p>
            <a:endParaRPr lang="en-US" dirty="0"/>
          </a:p>
        </p:txBody>
      </p:sp>
      <p:pic>
        <p:nvPicPr>
          <p:cNvPr id="4" name="Picture 3">
            <a:extLst>
              <a:ext uri="{FF2B5EF4-FFF2-40B4-BE49-F238E27FC236}">
                <a16:creationId xmlns:a16="http://schemas.microsoft.com/office/drawing/2014/main" id="{2B121568-21F3-E343-8A8B-84E5FF769A2D}"/>
              </a:ext>
            </a:extLst>
          </p:cNvPr>
          <p:cNvPicPr>
            <a:picLocks noChangeAspect="1"/>
          </p:cNvPicPr>
          <p:nvPr/>
        </p:nvPicPr>
        <p:blipFill>
          <a:blip r:embed="rId2"/>
          <a:stretch>
            <a:fillRect/>
          </a:stretch>
        </p:blipFill>
        <p:spPr>
          <a:xfrm>
            <a:off x="7556230" y="2384854"/>
            <a:ext cx="4542182" cy="3190789"/>
          </a:xfrm>
          <a:prstGeom prst="rect">
            <a:avLst/>
          </a:prstGeom>
          <a:ln>
            <a:noFill/>
          </a:ln>
          <a:effectLst>
            <a:softEdge rad="112500"/>
          </a:effectLst>
        </p:spPr>
      </p:pic>
    </p:spTree>
    <p:extLst>
      <p:ext uri="{BB962C8B-B14F-4D97-AF65-F5344CB8AC3E}">
        <p14:creationId xmlns:p14="http://schemas.microsoft.com/office/powerpoint/2010/main" val="2890649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DE33E-B3E7-414E-B6A7-6647A70839C0}"/>
              </a:ext>
            </a:extLst>
          </p:cNvPr>
          <p:cNvSpPr>
            <a:spLocks noGrp="1"/>
          </p:cNvSpPr>
          <p:nvPr>
            <p:ph type="title"/>
          </p:nvPr>
        </p:nvSpPr>
        <p:spPr>
          <a:xfrm>
            <a:off x="6900672" y="669857"/>
            <a:ext cx="4486656" cy="1174991"/>
          </a:xfrm>
        </p:spPr>
        <p:txBody>
          <a:bodyPr>
            <a:normAutofit/>
          </a:bodyPr>
          <a:lstStyle/>
          <a:p>
            <a:r>
              <a:rPr lang="en-US" sz="2400"/>
              <a:t>CLAIM ii: </a:t>
            </a:r>
            <a:r>
              <a:rPr lang="en-GB" sz="2400"/>
              <a:t>This process is not fully determined </a:t>
            </a:r>
            <a:endParaRPr lang="en-US" sz="2400"/>
          </a:p>
        </p:txBody>
      </p:sp>
      <p:pic>
        <p:nvPicPr>
          <p:cNvPr id="4" name="Picture 3" descr="A group of people standing in front of a crowd&#10;&#10;Description automatically generated">
            <a:extLst>
              <a:ext uri="{FF2B5EF4-FFF2-40B4-BE49-F238E27FC236}">
                <a16:creationId xmlns:a16="http://schemas.microsoft.com/office/drawing/2014/main" id="{DB577584-377F-F642-8000-E585B0BB7771}"/>
              </a:ext>
            </a:extLst>
          </p:cNvPr>
          <p:cNvPicPr>
            <a:picLocks noChangeAspect="1"/>
          </p:cNvPicPr>
          <p:nvPr/>
        </p:nvPicPr>
        <p:blipFill rotWithShape="1">
          <a:blip r:embed="rId2"/>
          <a:srcRect l="26863" r="23214"/>
          <a:stretch/>
        </p:blipFill>
        <p:spPr>
          <a:xfrm>
            <a:off x="20" y="10"/>
            <a:ext cx="6086621" cy="6857990"/>
          </a:xfrm>
          <a:prstGeom prst="rect">
            <a:avLst/>
          </a:prstGeom>
        </p:spPr>
      </p:pic>
      <p:sp>
        <p:nvSpPr>
          <p:cNvPr id="3" name="Content Placeholder 2">
            <a:extLst>
              <a:ext uri="{FF2B5EF4-FFF2-40B4-BE49-F238E27FC236}">
                <a16:creationId xmlns:a16="http://schemas.microsoft.com/office/drawing/2014/main" id="{6E958442-DA51-6E40-BB3B-4ECCB40F0C4F}"/>
              </a:ext>
            </a:extLst>
          </p:cNvPr>
          <p:cNvSpPr>
            <a:spLocks noGrp="1"/>
          </p:cNvSpPr>
          <p:nvPr>
            <p:ph idx="1"/>
          </p:nvPr>
        </p:nvSpPr>
        <p:spPr>
          <a:xfrm>
            <a:off x="6900672" y="2640692"/>
            <a:ext cx="4486656" cy="3255252"/>
          </a:xfrm>
        </p:spPr>
        <p:txBody>
          <a:bodyPr>
            <a:noAutofit/>
          </a:bodyPr>
          <a:lstStyle/>
          <a:p>
            <a:pPr>
              <a:buClr>
                <a:schemeClr val="tx1"/>
              </a:buClr>
            </a:pPr>
            <a:r>
              <a:rPr lang="en-GB" sz="2400" dirty="0"/>
              <a:t>Could end in despotism and tyranny a - ‘democracy abandoned to its wild instincts’, as it was in France during the terror. </a:t>
            </a:r>
          </a:p>
          <a:p>
            <a:pPr>
              <a:buClr>
                <a:schemeClr val="tx1"/>
              </a:buClr>
            </a:pPr>
            <a:endParaRPr lang="en-GB" sz="2400" dirty="0"/>
          </a:p>
          <a:p>
            <a:pPr>
              <a:buClr>
                <a:schemeClr val="tx1"/>
              </a:buClr>
            </a:pPr>
            <a:r>
              <a:rPr lang="en-GB" sz="2400" dirty="0"/>
              <a:t>Or it could end in a system in which liberty is preserved.</a:t>
            </a:r>
            <a:endParaRPr lang="en-US" sz="2400" dirty="0"/>
          </a:p>
        </p:txBody>
      </p:sp>
    </p:spTree>
    <p:extLst>
      <p:ext uri="{BB962C8B-B14F-4D97-AF65-F5344CB8AC3E}">
        <p14:creationId xmlns:p14="http://schemas.microsoft.com/office/powerpoint/2010/main" val="3026244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26F1C-B539-0F4E-958F-0D97CF524F69}"/>
              </a:ext>
            </a:extLst>
          </p:cNvPr>
          <p:cNvSpPr>
            <a:spLocks noGrp="1"/>
          </p:cNvSpPr>
          <p:nvPr>
            <p:ph type="title"/>
          </p:nvPr>
        </p:nvSpPr>
        <p:spPr>
          <a:xfrm>
            <a:off x="2231136" y="523613"/>
            <a:ext cx="7729728" cy="1188720"/>
          </a:xfrm>
        </p:spPr>
        <p:txBody>
          <a:bodyPr/>
          <a:lstStyle/>
          <a:p>
            <a:r>
              <a:rPr lang="en-US" dirty="0"/>
              <a:t>CLAIM III: REQUIRES A NEW SECIENCE OF POLITICS</a:t>
            </a:r>
          </a:p>
        </p:txBody>
      </p:sp>
      <p:sp>
        <p:nvSpPr>
          <p:cNvPr id="3" name="Content Placeholder 2">
            <a:extLst>
              <a:ext uri="{FF2B5EF4-FFF2-40B4-BE49-F238E27FC236}">
                <a16:creationId xmlns:a16="http://schemas.microsoft.com/office/drawing/2014/main" id="{AACF2852-5AA4-5D4D-84B5-BECECB712E4C}"/>
              </a:ext>
            </a:extLst>
          </p:cNvPr>
          <p:cNvSpPr>
            <a:spLocks noGrp="1"/>
          </p:cNvSpPr>
          <p:nvPr>
            <p:ph idx="1"/>
          </p:nvPr>
        </p:nvSpPr>
        <p:spPr>
          <a:xfrm>
            <a:off x="1378520" y="2180844"/>
            <a:ext cx="10409826" cy="4331167"/>
          </a:xfrm>
        </p:spPr>
        <p:txBody>
          <a:bodyPr>
            <a:normAutofit fontScale="92500"/>
          </a:bodyPr>
          <a:lstStyle/>
          <a:p>
            <a:pPr marL="0" indent="0">
              <a:buClr>
                <a:schemeClr val="tx1"/>
              </a:buClr>
              <a:buNone/>
            </a:pPr>
            <a:r>
              <a:rPr lang="en-GB" sz="2600" dirty="0">
                <a:solidFill>
                  <a:schemeClr val="tx1"/>
                </a:solidFill>
              </a:rPr>
              <a:t>One that…</a:t>
            </a:r>
          </a:p>
          <a:p>
            <a:pPr marL="0" indent="0">
              <a:buClr>
                <a:schemeClr val="tx1"/>
              </a:buClr>
              <a:buNone/>
            </a:pPr>
            <a:r>
              <a:rPr lang="en-GB" sz="2600" dirty="0">
                <a:solidFill>
                  <a:schemeClr val="tx1"/>
                </a:solidFill>
              </a:rPr>
              <a:t>…is going to study democracy in its fullest and most peaceful form (i.e.  America)</a:t>
            </a:r>
            <a:endParaRPr lang="en-GB" sz="2600" dirty="0"/>
          </a:p>
          <a:p>
            <a:pPr marL="0" indent="0">
              <a:buClr>
                <a:schemeClr val="tx1"/>
              </a:buClr>
              <a:buNone/>
            </a:pPr>
            <a:r>
              <a:rPr lang="en-GB" sz="2600" dirty="0"/>
              <a:t>…is not just about legal and constitutional solutions</a:t>
            </a:r>
          </a:p>
          <a:p>
            <a:pPr marL="0" indent="0">
              <a:buClr>
                <a:schemeClr val="tx1"/>
              </a:buClr>
              <a:buNone/>
            </a:pPr>
            <a:endParaRPr lang="en-GB" sz="2600" dirty="0"/>
          </a:p>
          <a:p>
            <a:pPr marL="0" indent="0">
              <a:buClr>
                <a:schemeClr val="tx1"/>
              </a:buClr>
              <a:buNone/>
            </a:pPr>
            <a:r>
              <a:rPr lang="en-GB" sz="2600" dirty="0"/>
              <a:t>Three major influences: </a:t>
            </a:r>
          </a:p>
          <a:p>
            <a:pPr marL="800100" lvl="1" indent="-571500">
              <a:buClr>
                <a:schemeClr val="tx1"/>
              </a:buClr>
              <a:buFont typeface="+mj-lt"/>
              <a:buAutoNum type="romanUcPeriod"/>
            </a:pPr>
            <a:r>
              <a:rPr lang="en-GB" sz="2600" dirty="0"/>
              <a:t>Geography and physical circumstances</a:t>
            </a:r>
          </a:p>
          <a:p>
            <a:pPr marL="800100" lvl="1" indent="-571500">
              <a:buClr>
                <a:schemeClr val="tx1"/>
              </a:buClr>
              <a:buFont typeface="+mj-lt"/>
              <a:buAutoNum type="romanUcPeriod"/>
            </a:pPr>
            <a:r>
              <a:rPr lang="en-GB" sz="2600" dirty="0"/>
              <a:t>Laws</a:t>
            </a:r>
          </a:p>
          <a:p>
            <a:pPr marL="800100" lvl="1" indent="-571500">
              <a:buClr>
                <a:schemeClr val="tx1"/>
              </a:buClr>
              <a:buFont typeface="+mj-lt"/>
              <a:buAutoNum type="romanUcPeriod"/>
            </a:pPr>
            <a:r>
              <a:rPr lang="en-GB" sz="2600" dirty="0" err="1"/>
              <a:t>Moeurs</a:t>
            </a:r>
            <a:r>
              <a:rPr lang="en-GB" sz="2600" dirty="0"/>
              <a:t> – ‘habits of the heart’, the moral and intellectual condition of the people</a:t>
            </a:r>
          </a:p>
          <a:p>
            <a:pPr marL="0" indent="0">
              <a:buClr>
                <a:schemeClr val="tx1"/>
              </a:buClr>
              <a:buNone/>
            </a:pPr>
            <a:endParaRPr lang="en-US" sz="2400" dirty="0">
              <a:solidFill>
                <a:schemeClr val="tx1"/>
              </a:solidFill>
            </a:endParaRPr>
          </a:p>
        </p:txBody>
      </p:sp>
    </p:spTree>
    <p:extLst>
      <p:ext uri="{BB962C8B-B14F-4D97-AF65-F5344CB8AC3E}">
        <p14:creationId xmlns:p14="http://schemas.microsoft.com/office/powerpoint/2010/main" val="3583341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6" y="523613"/>
            <a:ext cx="7729728" cy="1188720"/>
          </a:xfrm>
        </p:spPr>
        <p:txBody>
          <a:bodyPr/>
          <a:lstStyle/>
          <a:p>
            <a:r>
              <a:rPr lang="en-US" dirty="0"/>
              <a:t>Tocqueville on freedom</a:t>
            </a:r>
          </a:p>
        </p:txBody>
      </p:sp>
      <p:sp>
        <p:nvSpPr>
          <p:cNvPr id="3" name="Content Placeholder 2">
            <a:extLst>
              <a:ext uri="{FF2B5EF4-FFF2-40B4-BE49-F238E27FC236}">
                <a16:creationId xmlns:a16="http://schemas.microsoft.com/office/drawing/2014/main" id="{49DE38E8-CA6E-534F-AF43-4130C129FA4D}"/>
              </a:ext>
            </a:extLst>
          </p:cNvPr>
          <p:cNvSpPr>
            <a:spLocks noGrp="1"/>
          </p:cNvSpPr>
          <p:nvPr>
            <p:ph idx="1"/>
          </p:nvPr>
        </p:nvSpPr>
        <p:spPr>
          <a:xfrm>
            <a:off x="2231136" y="2254985"/>
            <a:ext cx="8679880" cy="4331166"/>
          </a:xfrm>
        </p:spPr>
        <p:txBody>
          <a:bodyPr>
            <a:normAutofit lnSpcReduction="10000"/>
          </a:bodyPr>
          <a:lstStyle/>
          <a:p>
            <a:pPr marL="0" lvl="0" indent="0" eaLnBrk="0" fontAlgn="base" hangingPunct="0">
              <a:spcBef>
                <a:spcPct val="0"/>
              </a:spcBef>
              <a:spcAft>
                <a:spcPct val="0"/>
              </a:spcAft>
              <a:buClrTx/>
              <a:buNone/>
            </a:pPr>
            <a:r>
              <a:rPr lang="en-GB" altLang="en-US" sz="2600" dirty="0">
                <a:solidFill>
                  <a:schemeClr val="tx1"/>
                </a:solidFill>
                <a:ea typeface="Times New Roman" panose="02020603050405020304" pitchFamily="18" charset="0"/>
              </a:rPr>
              <a:t>Freedom is central:  </a:t>
            </a:r>
            <a:endParaRPr lang="en-GB" altLang="en-US" sz="2600" dirty="0">
              <a:solidFill>
                <a:schemeClr val="tx1"/>
              </a:solidFill>
            </a:endParaRPr>
          </a:p>
          <a:p>
            <a:pPr marL="0" lvl="0" indent="0" eaLnBrk="0" fontAlgn="base" hangingPunct="0">
              <a:spcBef>
                <a:spcPct val="0"/>
              </a:spcBef>
              <a:spcAft>
                <a:spcPct val="0"/>
              </a:spcAft>
              <a:buClrTx/>
              <a:buNone/>
            </a:pPr>
            <a:endParaRPr lang="en-GB" altLang="en-US" sz="2600" dirty="0">
              <a:solidFill>
                <a:schemeClr val="tx1"/>
              </a:solidFill>
              <a:ea typeface="Times New Roman" panose="02020603050405020304" pitchFamily="18" charset="0"/>
            </a:endParaRPr>
          </a:p>
          <a:p>
            <a:pPr marL="0" lvl="0" indent="0" eaLnBrk="0" fontAlgn="base" hangingPunct="0">
              <a:spcBef>
                <a:spcPct val="0"/>
              </a:spcBef>
              <a:spcAft>
                <a:spcPct val="0"/>
              </a:spcAft>
              <a:buClrTx/>
              <a:buNone/>
            </a:pPr>
            <a:r>
              <a:rPr lang="en-GB" altLang="en-US" sz="2600" dirty="0" err="1">
                <a:solidFill>
                  <a:schemeClr val="tx1"/>
                </a:solidFill>
                <a:ea typeface="Times New Roman" panose="02020603050405020304" pitchFamily="18" charset="0"/>
              </a:rPr>
              <a:t>i</a:t>
            </a:r>
            <a:r>
              <a:rPr lang="en-GB" altLang="en-US" sz="2600" dirty="0">
                <a:solidFill>
                  <a:schemeClr val="tx1"/>
                </a:solidFill>
                <a:ea typeface="Times New Roman" panose="02020603050405020304" pitchFamily="18" charset="0"/>
              </a:rPr>
              <a:t>.  For diversity </a:t>
            </a:r>
          </a:p>
          <a:p>
            <a:pPr marL="0" lvl="0" indent="0" eaLnBrk="0" fontAlgn="base" hangingPunct="0">
              <a:spcBef>
                <a:spcPct val="0"/>
              </a:spcBef>
              <a:spcAft>
                <a:spcPct val="0"/>
              </a:spcAft>
              <a:buClrTx/>
              <a:buNone/>
            </a:pPr>
            <a:r>
              <a:rPr lang="en-GB" altLang="en-US" sz="2600" dirty="0">
                <a:solidFill>
                  <a:schemeClr val="tx1"/>
                </a:solidFill>
                <a:ea typeface="Times New Roman" panose="02020603050405020304" pitchFamily="18" charset="0"/>
              </a:rPr>
              <a:t>ii. For security and prosperity</a:t>
            </a:r>
          </a:p>
          <a:p>
            <a:pPr marL="0" lvl="0" indent="0" eaLnBrk="0" fontAlgn="base" hangingPunct="0">
              <a:spcBef>
                <a:spcPct val="0"/>
              </a:spcBef>
              <a:spcAft>
                <a:spcPct val="0"/>
              </a:spcAft>
              <a:buClrTx/>
              <a:buNone/>
            </a:pPr>
            <a:r>
              <a:rPr lang="en-GB" altLang="en-US" sz="2600" dirty="0">
                <a:solidFill>
                  <a:schemeClr val="tx1"/>
                </a:solidFill>
                <a:ea typeface="Times New Roman" panose="02020603050405020304" pitchFamily="18" charset="0"/>
              </a:rPr>
              <a:t>iii. For virtue</a:t>
            </a:r>
          </a:p>
          <a:p>
            <a:pPr marL="0" lvl="0" indent="0" eaLnBrk="0" fontAlgn="base" hangingPunct="0">
              <a:spcBef>
                <a:spcPct val="0"/>
              </a:spcBef>
              <a:spcAft>
                <a:spcPct val="0"/>
              </a:spcAft>
              <a:buClrTx/>
              <a:buNone/>
            </a:pPr>
            <a:endParaRPr lang="en-GB" altLang="en-US" sz="2600" dirty="0">
              <a:solidFill>
                <a:schemeClr val="tx1"/>
              </a:solidFill>
              <a:ea typeface="Times New Roman" panose="02020603050405020304" pitchFamily="18" charset="0"/>
            </a:endParaRPr>
          </a:p>
          <a:p>
            <a:pPr marL="0" lvl="0" indent="0" eaLnBrk="0" fontAlgn="base" hangingPunct="0">
              <a:spcBef>
                <a:spcPct val="0"/>
              </a:spcBef>
              <a:spcAft>
                <a:spcPct val="0"/>
              </a:spcAft>
              <a:buClrTx/>
              <a:buNone/>
            </a:pPr>
            <a:r>
              <a:rPr lang="en-GB" altLang="en-US" sz="2600" dirty="0">
                <a:solidFill>
                  <a:schemeClr val="tx1"/>
                </a:solidFill>
                <a:ea typeface="Times New Roman" panose="02020603050405020304" pitchFamily="18" charset="0"/>
              </a:rPr>
              <a:t>'Freedom is in truth a sacred thing. There is only one thing else that better deserves the name: that is virtue.  But then what else is virtue if not the free choice of what is good.’</a:t>
            </a:r>
            <a:endParaRPr lang="en-GB" altLang="en-US" sz="2600" dirty="0">
              <a:solidFill>
                <a:schemeClr val="tx1"/>
              </a:solidFill>
            </a:endParaRPr>
          </a:p>
          <a:p>
            <a:pPr marL="0" lvl="0" indent="0" eaLnBrk="0" fontAlgn="base" hangingPunct="0">
              <a:spcBef>
                <a:spcPct val="0"/>
              </a:spcBef>
              <a:spcAft>
                <a:spcPct val="0"/>
              </a:spcAft>
              <a:buClrTx/>
              <a:buNone/>
            </a:pPr>
            <a:br>
              <a:rPr lang="en-GB" altLang="en-US" sz="2600" dirty="0">
                <a:solidFill>
                  <a:schemeClr val="tx1"/>
                </a:solidFill>
              </a:rPr>
            </a:br>
            <a:r>
              <a:rPr lang="en-GB" altLang="en-US" sz="2600" dirty="0">
                <a:solidFill>
                  <a:schemeClr val="tx1"/>
                </a:solidFill>
              </a:rPr>
              <a:t>Reciprocal character of freedom and virtue.</a:t>
            </a:r>
          </a:p>
          <a:p>
            <a:pPr marL="0" indent="0">
              <a:buNone/>
            </a:pPr>
            <a:endParaRPr lang="en-US" dirty="0"/>
          </a:p>
        </p:txBody>
      </p:sp>
    </p:spTree>
    <p:extLst>
      <p:ext uri="{BB962C8B-B14F-4D97-AF65-F5344CB8AC3E}">
        <p14:creationId xmlns:p14="http://schemas.microsoft.com/office/powerpoint/2010/main" val="30676826"/>
      </p:ext>
    </p:extLst>
  </p:cSld>
  <p:clrMapOvr>
    <a:masterClrMapping/>
  </p:clrMapOvr>
</p:sld>
</file>

<file path=ppt/theme/theme1.xml><?xml version="1.0" encoding="utf-8"?>
<a:theme xmlns:a="http://schemas.openxmlformats.org/drawingml/2006/main" name="Parcel">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1662</Words>
  <Application>Microsoft Macintosh PowerPoint</Application>
  <PresentationFormat>Widescreen</PresentationFormat>
  <Paragraphs>125</Paragraphs>
  <Slides>21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Gill Sans MT</vt:lpstr>
      <vt:lpstr>Parcel</vt:lpstr>
      <vt:lpstr>Tocqueville: democracy in America</vt:lpstr>
      <vt:lpstr>FRENCHMEN IN AMERICA</vt:lpstr>
      <vt:lpstr>DEMOCRACY IN AMERICA</vt:lpstr>
      <vt:lpstr>'democracy’ in democracy in America</vt:lpstr>
      <vt:lpstr>CLAIM i: General historical thesis of tendency to equalisation of condition</vt:lpstr>
      <vt:lpstr>FEATURES OF EQUALISATION OF CONDITION</vt:lpstr>
      <vt:lpstr>CLAIM ii: This process is not fully determined </vt:lpstr>
      <vt:lpstr>CLAIM III: REQUIRES A NEW SECIENCE OF POLITICS</vt:lpstr>
      <vt:lpstr>Tocqueville on freedom</vt:lpstr>
      <vt:lpstr>4 WAYS DEMOCRACY THREATENS FREEDOM</vt:lpstr>
      <vt:lpstr>Tyranny of the majority</vt:lpstr>
      <vt:lpstr>Tyranny in America</vt:lpstr>
      <vt:lpstr>CHECKS ON TYRANNY</vt:lpstr>
      <vt:lpstr>IMPACT OF TRYANNY ON OPINION</vt:lpstr>
      <vt:lpstr>Equality vs. freedom</vt:lpstr>
      <vt:lpstr>Democracy and individualism</vt:lpstr>
      <vt:lpstr>The effects of individualism</vt:lpstr>
      <vt:lpstr>Threat of centralisation</vt:lpstr>
      <vt:lpstr>PowerPoint Presentation</vt:lpstr>
      <vt:lpstr>RESTRAINTS ONTYRANNY OF THE MAJORITY</vt:lpstr>
      <vt:lpstr>America vs france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Tocqueville: democracy in America</dc:title>
  <dc:creator>Imogen Peck</dc:creator>
  <cp:lastModifiedBy>Imogen Peck</cp:lastModifiedBy>
  <cp:revision>9</cp:revision>
  <dcterms:created xsi:type="dcterms:W3CDTF">2019-03-12T17:22:26Z</dcterms:created>
  <dcterms:modified xsi:type="dcterms:W3CDTF">2019-03-12T17:52:25Z</dcterms:modified>
</cp:coreProperties>
</file>