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5" r:id="rId3"/>
    <p:sldId id="297" r:id="rId4"/>
    <p:sldId id="317" r:id="rId5"/>
    <p:sldId id="318" r:id="rId6"/>
    <p:sldId id="309" r:id="rId7"/>
    <p:sldId id="259" r:id="rId8"/>
    <p:sldId id="282" r:id="rId9"/>
    <p:sldId id="324" r:id="rId10"/>
    <p:sldId id="325" r:id="rId11"/>
    <p:sldId id="257" r:id="rId12"/>
    <p:sldId id="281" r:id="rId13"/>
    <p:sldId id="313" r:id="rId14"/>
    <p:sldId id="263" r:id="rId15"/>
    <p:sldId id="265" r:id="rId16"/>
    <p:sldId id="274" r:id="rId17"/>
    <p:sldId id="262" r:id="rId18"/>
    <p:sldId id="319" r:id="rId19"/>
    <p:sldId id="326" r:id="rId20"/>
    <p:sldId id="305" r:id="rId21"/>
    <p:sldId id="271" r:id="rId22"/>
    <p:sldId id="280" r:id="rId23"/>
    <p:sldId id="327" r:id="rId24"/>
    <p:sldId id="320" r:id="rId25"/>
    <p:sldId id="314" r:id="rId26"/>
    <p:sldId id="275" r:id="rId27"/>
    <p:sldId id="294" r:id="rId28"/>
    <p:sldId id="276" r:id="rId29"/>
    <p:sldId id="307" r:id="rId30"/>
    <p:sldId id="278" r:id="rId31"/>
    <p:sldId id="308" r:id="rId32"/>
    <p:sldId id="322" r:id="rId33"/>
    <p:sldId id="302" r:id="rId34"/>
    <p:sldId id="301" r:id="rId35"/>
    <p:sldId id="270" r:id="rId36"/>
    <p:sldId id="261" r:id="rId37"/>
    <p:sldId id="323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FD77B6-D2A6-234D-AE5C-2D8D85C8F8D3}" v="24" dt="2023-10-14T15:46:10.3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32"/>
    <p:restoredTop sz="94672"/>
  </p:normalViewPr>
  <p:slideViewPr>
    <p:cSldViewPr snapToGrid="0" snapToObjects="1">
      <p:cViewPr varScale="1">
        <p:scale>
          <a:sx n="120" d="100"/>
          <a:sy n="120" d="100"/>
        </p:scale>
        <p:origin x="488" y="3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1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449D725-AF79-4FB6-8D02-83EAC61E3211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7pPr marL="2743200" indent="-457200">
              <a:defRPr/>
            </a:lvl7pPr>
            <a:lvl8pPr marL="2743200" indent="-457200">
              <a:defRPr/>
            </a:lvl8pPr>
            <a:lvl9pPr marL="2743200" indent="-457200">
              <a:defRPr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449D725-AF79-4FB6-8D02-83EAC61E3211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B449D725-AF79-4FB6-8D02-83EAC61E3211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n-GB"/>
              <a:t>Drag picture to placeholder or click icon to add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290763" indent="-461963"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49D725-AF79-4FB6-8D02-83EAC61E3211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books.google.com/books?id=5GpFT9NQS1gC&amp;printsec=frontcover&amp;source=gbs_ge_summary_r&amp;cad=0%23v=onepage&amp;q&amp;f=false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Brief History of Agriculture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Neolithic wood and flint sickle</a:t>
            </a:r>
          </a:p>
        </p:txBody>
      </p:sp>
      <p:pic>
        <p:nvPicPr>
          <p:cNvPr id="14" name="Content Placeholder 13" descr="neolithic sickle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883" b="-17883"/>
          <a:stretch>
            <a:fillRect/>
          </a:stretch>
        </p:blipFill>
        <p:spPr/>
      </p:pic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Combine harvesters</a:t>
            </a:r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t="-20224" b="-202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84913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22CA6-5D67-6B4B-5FCC-EAEB27122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2993" y="213316"/>
            <a:ext cx="3220278" cy="2445108"/>
          </a:xfrm>
        </p:spPr>
        <p:txBody>
          <a:bodyPr/>
          <a:lstStyle/>
          <a:p>
            <a:r>
              <a:rPr lang="en-US" dirty="0"/>
              <a:t>Yellow River (China)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C58408-B5A5-099B-7026-9C308AA9C6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39" y="0"/>
            <a:ext cx="6116071" cy="428236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A70A65-DDA0-A1EB-33A5-97DAAB9F4E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840" y="4470626"/>
            <a:ext cx="3501036" cy="244510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EEADBD5-20E8-0674-3205-EEE6EAB75A9D}"/>
              </a:ext>
            </a:extLst>
          </p:cNvPr>
          <p:cNvSpPr txBox="1"/>
          <p:nvPr/>
        </p:nvSpPr>
        <p:spPr>
          <a:xfrm>
            <a:off x="4094922" y="5963484"/>
            <a:ext cx="1391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millet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7FEE7F5-B12D-16EA-0C6F-7025B3FEB5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7221" y="3596094"/>
            <a:ext cx="1956615" cy="2890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578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000px-Centres_of_origin_and_spread_of_agriculture.svg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671" b="-10671"/>
          <a:stretch>
            <a:fillRect/>
          </a:stretch>
        </p:blipFill>
        <p:spPr>
          <a:xfrm>
            <a:off x="2358115" y="-206384"/>
            <a:ext cx="6785885" cy="3635384"/>
          </a:xfrm>
        </p:spPr>
      </p:pic>
      <p:pic>
        <p:nvPicPr>
          <p:cNvPr id="6" name="Content Placeholder 3" descr="thai farmer with cassava.jpeg">
            <a:extLst>
              <a:ext uri="{FF2B5EF4-FFF2-40B4-BE49-F238E27FC236}">
                <a16:creationId xmlns:a16="http://schemas.microsoft.com/office/drawing/2014/main" id="{2362DB71-0625-B286-D4D3-F62A827C60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78" r="-11978"/>
          <a:stretch>
            <a:fillRect/>
          </a:stretch>
        </p:blipFill>
        <p:spPr>
          <a:xfrm>
            <a:off x="2764943" y="3180520"/>
            <a:ext cx="5654175" cy="30290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5B31497-EAAA-42A3-340E-9502F1564D34}"/>
              </a:ext>
            </a:extLst>
          </p:cNvPr>
          <p:cNvSpPr txBox="1"/>
          <p:nvPr/>
        </p:nvSpPr>
        <p:spPr>
          <a:xfrm>
            <a:off x="3186763" y="6209616"/>
            <a:ext cx="58665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Thai farmer with cassava (aka manioc)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281AC42-D08E-1017-91F9-0FC70E61F8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623" y="3180520"/>
            <a:ext cx="2759283" cy="34588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9125E8A-56F2-4EFC-7CE8-564DCA38C53E}"/>
              </a:ext>
            </a:extLst>
          </p:cNvPr>
          <p:cNvSpPr txBox="1"/>
          <p:nvPr/>
        </p:nvSpPr>
        <p:spPr>
          <a:xfrm>
            <a:off x="281848" y="2365513"/>
            <a:ext cx="14548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taro</a:t>
            </a:r>
          </a:p>
        </p:txBody>
      </p:sp>
    </p:spTree>
    <p:extLst>
      <p:ext uri="{BB962C8B-B14F-4D97-AF65-F5344CB8AC3E}">
        <p14:creationId xmlns:p14="http://schemas.microsoft.com/office/powerpoint/2010/main" val="3268813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C83F69A-6E0E-83A9-3AC4-FA449F096B8F}"/>
              </a:ext>
            </a:extLst>
          </p:cNvPr>
          <p:cNvSpPr txBox="1"/>
          <p:nvPr/>
        </p:nvSpPr>
        <p:spPr>
          <a:xfrm>
            <a:off x="0" y="715618"/>
            <a:ext cx="9144000" cy="5816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4400" b="1" dirty="0"/>
              <a:t>Key crops</a:t>
            </a:r>
          </a:p>
          <a:p>
            <a:pPr marL="0" indent="0">
              <a:buNone/>
            </a:pPr>
            <a:endParaRPr lang="en-GB" sz="4400" b="1" dirty="0"/>
          </a:p>
          <a:p>
            <a:pPr marL="0" indent="0">
              <a:buNone/>
            </a:pPr>
            <a:r>
              <a:rPr lang="en-GB" sz="3600" b="1" dirty="0"/>
              <a:t>(domesticated by around 0 CE) 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600" dirty="0"/>
              <a:t>Wheat</a:t>
            </a:r>
          </a:p>
          <a:p>
            <a:pPr marL="0" indent="0">
              <a:buNone/>
            </a:pPr>
            <a:r>
              <a:rPr lang="en-GB" sz="3600" dirty="0"/>
              <a:t>Barley</a:t>
            </a:r>
          </a:p>
          <a:p>
            <a:pPr marL="0" indent="0">
              <a:buNone/>
            </a:pPr>
            <a:r>
              <a:rPr lang="en-GB" sz="3600" dirty="0"/>
              <a:t>Rice</a:t>
            </a:r>
          </a:p>
          <a:p>
            <a:pPr marL="0" indent="0">
              <a:buNone/>
            </a:pPr>
            <a:r>
              <a:rPr lang="en-GB" sz="3600" dirty="0"/>
              <a:t>Millet</a:t>
            </a:r>
          </a:p>
          <a:p>
            <a:pPr marL="0" indent="0">
              <a:buNone/>
            </a:pPr>
            <a:r>
              <a:rPr lang="en-GB" sz="3600" dirty="0"/>
              <a:t>Maize </a:t>
            </a:r>
          </a:p>
          <a:p>
            <a:pPr marL="0" indent="0">
              <a:buNone/>
            </a:pPr>
            <a:r>
              <a:rPr lang="en-GB" sz="3600" dirty="0"/>
              <a:t>Potato</a:t>
            </a:r>
          </a:p>
        </p:txBody>
      </p:sp>
    </p:spTree>
    <p:extLst>
      <p:ext uri="{BB962C8B-B14F-4D97-AF65-F5344CB8AC3E}">
        <p14:creationId xmlns:p14="http://schemas.microsoft.com/office/powerpoint/2010/main" val="4111234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4575C-85E1-714D-A03F-601E282B4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01" y="228600"/>
            <a:ext cx="5156200" cy="1295400"/>
          </a:xfrm>
        </p:spPr>
        <p:txBody>
          <a:bodyPr anchor="b">
            <a:normAutofit fontScale="90000"/>
          </a:bodyPr>
          <a:lstStyle/>
          <a:p>
            <a:pPr algn="l"/>
            <a:r>
              <a:rPr lang="en-US" sz="4000" dirty="0"/>
              <a:t>Important Themes in Early Agriculture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9514C-C56F-5C4C-B080-AF63B7E62F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7800" y="1769165"/>
            <a:ext cx="4752009" cy="46515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u="sng" dirty="0"/>
              <a:t>Labour and Social Structures</a:t>
            </a:r>
          </a:p>
          <a:p>
            <a:r>
              <a:rPr lang="en-US" dirty="0"/>
              <a:t>Role of women</a:t>
            </a:r>
          </a:p>
          <a:p>
            <a:r>
              <a:rPr lang="en-US" dirty="0"/>
              <a:t>Use of coerced/unfree labour</a:t>
            </a:r>
          </a:p>
          <a:p>
            <a:r>
              <a:rPr lang="en-US" dirty="0"/>
              <a:t>Emergence of states (and also greater inequality?)</a:t>
            </a:r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u="sng" dirty="0"/>
              <a:t>Technologies</a:t>
            </a:r>
          </a:p>
          <a:p>
            <a:r>
              <a:rPr lang="en-US" dirty="0"/>
              <a:t>Consider the plough. . .</a:t>
            </a:r>
          </a:p>
          <a:p>
            <a:r>
              <a:rPr lang="en-US" dirty="0"/>
              <a:t>Irrigation</a:t>
            </a:r>
          </a:p>
          <a:p>
            <a:r>
              <a:rPr lang="en-US" dirty="0"/>
              <a:t>Fallowing/use of manure as </a:t>
            </a:r>
            <a:r>
              <a:rPr lang="en-US" dirty="0" err="1"/>
              <a:t>fertiliser</a:t>
            </a:r>
            <a:endParaRPr lang="en-US" dirty="0"/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Content Placeholder 3" descr="Pech-Merle-Neolithic-Goddess.jpg">
            <a:extLst>
              <a:ext uri="{FF2B5EF4-FFF2-40B4-BE49-F238E27FC236}">
                <a16:creationId xmlns:a16="http://schemas.microsoft.com/office/drawing/2014/main" id="{8CA5C555-AB4B-5D40-B592-5D767470152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3" r="3" b="12035"/>
          <a:stretch/>
        </p:blipFill>
        <p:spPr>
          <a:xfrm>
            <a:off x="5125719" y="466725"/>
            <a:ext cx="3840480" cy="4364038"/>
          </a:xfr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7EFC31-87BC-B946-9DA7-DB6F4FC53CE3}"/>
              </a:ext>
            </a:extLst>
          </p:cNvPr>
          <p:cNvSpPr txBox="1"/>
          <p:nvPr/>
        </p:nvSpPr>
        <p:spPr>
          <a:xfrm>
            <a:off x="5125719" y="5068888"/>
            <a:ext cx="38404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Pech</a:t>
            </a:r>
            <a:r>
              <a:rPr lang="en-US" sz="2400" dirty="0"/>
              <a:t>-Merle Cave (France)</a:t>
            </a:r>
            <a:br>
              <a:rPr lang="en-US" sz="2400" dirty="0"/>
            </a:br>
            <a:r>
              <a:rPr lang="en-US" sz="2400" dirty="0"/>
              <a:t> Neolithic Mother-Goddess </a:t>
            </a:r>
          </a:p>
        </p:txBody>
      </p:sp>
    </p:spTree>
    <p:extLst>
      <p:ext uri="{BB962C8B-B14F-4D97-AF65-F5344CB8AC3E}">
        <p14:creationId xmlns:p14="http://schemas.microsoft.com/office/powerpoint/2010/main" val="609738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</a:t>
            </a:r>
            <a:r>
              <a:rPr lang="en-US" dirty="0" err="1"/>
              <a:t>Ard</a:t>
            </a:r>
            <a:r>
              <a:rPr lang="en-US" dirty="0"/>
              <a:t> Plough</a:t>
            </a:r>
          </a:p>
        </p:txBody>
      </p:sp>
      <p:pic>
        <p:nvPicPr>
          <p:cNvPr id="4" name="Content Placeholder 3" descr="Ard plough Maler_der_Grabkammer_des_Sennudem_00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57" r="-109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234426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Ard Plough in Action</a:t>
            </a:r>
          </a:p>
        </p:txBody>
      </p:sp>
      <p:pic>
        <p:nvPicPr>
          <p:cNvPr id="4" name="Content Placeholder 3" descr="ard photograph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69" r="-122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06679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Inca terraces near </a:t>
            </a:r>
            <a:r>
              <a:rPr lang="en-US" dirty="0" err="1"/>
              <a:t>Písac</a:t>
            </a:r>
            <a:r>
              <a:rPr lang="en-US" dirty="0"/>
              <a:t> (Peru), 15</a:t>
            </a:r>
            <a:r>
              <a:rPr lang="en-US" baseline="30000" dirty="0"/>
              <a:t>th</a:t>
            </a:r>
            <a:r>
              <a:rPr lang="en-US" dirty="0"/>
              <a:t> century</a:t>
            </a:r>
          </a:p>
        </p:txBody>
      </p:sp>
      <p:pic>
        <p:nvPicPr>
          <p:cNvPr id="4" name="Content Placeholder 3" descr="Pisac-agricultural-terrac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072" r="-200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83079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975" y="1"/>
            <a:ext cx="2949678" cy="1276162"/>
          </a:xfrm>
        </p:spPr>
        <p:txBody>
          <a:bodyPr/>
          <a:lstStyle/>
          <a:p>
            <a:r>
              <a:rPr lang="en-US" sz="2800" b="1" dirty="0"/>
              <a:t>Continuities. . 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E3570-40B3-D348-AAED-603B6200E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550893"/>
            <a:ext cx="4194313" cy="114398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‘October’, </a:t>
            </a:r>
            <a:r>
              <a:rPr lang="en-US" i="1" dirty="0"/>
              <a:t>Les </a:t>
            </a:r>
            <a:r>
              <a:rPr lang="en-US" i="1" dirty="0" err="1"/>
              <a:t>très</a:t>
            </a:r>
            <a:r>
              <a:rPr lang="en-US" i="1" dirty="0"/>
              <a:t> riches </a:t>
            </a:r>
            <a:r>
              <a:rPr lang="en-US" i="1" dirty="0" err="1"/>
              <a:t>heures</a:t>
            </a:r>
            <a:r>
              <a:rPr lang="en-US" i="1" dirty="0"/>
              <a:t> du Duc du Berry </a:t>
            </a:r>
            <a:r>
              <a:rPr lang="en-US" dirty="0"/>
              <a:t>(c. 1416)—Europe</a:t>
            </a:r>
          </a:p>
        </p:txBody>
      </p:sp>
      <p:pic>
        <p:nvPicPr>
          <p:cNvPr id="4" name="Content Placeholder 3" descr="Les_Très_Riches_Heures_du_duc_de_Berry_octobre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75" y="2890837"/>
            <a:ext cx="2149958" cy="3584575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79BEC2-C527-3140-8E60-ED1EED14D3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24236" y="141141"/>
            <a:ext cx="2740591" cy="140975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Pieter </a:t>
            </a:r>
            <a:r>
              <a:rPr lang="en-US" dirty="0" err="1"/>
              <a:t>Breugel</a:t>
            </a:r>
            <a:r>
              <a:rPr lang="en-US" dirty="0"/>
              <a:t> the Elder, </a:t>
            </a:r>
            <a:r>
              <a:rPr lang="en-US" i="1" dirty="0"/>
              <a:t>The Harvesters, </a:t>
            </a:r>
            <a:r>
              <a:rPr lang="en-US" dirty="0"/>
              <a:t>1565--Europe</a:t>
            </a:r>
          </a:p>
        </p:txBody>
      </p:sp>
      <p:pic>
        <p:nvPicPr>
          <p:cNvPr id="7" name="Content Placeholder 3" descr="1280px-Pieter_Bruegel_the_Elder-_The_Harvesters_-_Google_Art.jpg">
            <a:extLst>
              <a:ext uri="{FF2B5EF4-FFF2-40B4-BE49-F238E27FC236}">
                <a16:creationId xmlns:a16="http://schemas.microsoft.com/office/drawing/2014/main" id="{2F91CA38-8CDE-B847-B8EB-64BD4DB824B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957" r="-17957"/>
          <a:stretch>
            <a:fillRect/>
          </a:stretch>
        </p:blipFill>
        <p:spPr>
          <a:xfrm>
            <a:off x="5719765" y="117606"/>
            <a:ext cx="3840162" cy="2057269"/>
          </a:xfrm>
        </p:spPr>
      </p:pic>
      <p:pic>
        <p:nvPicPr>
          <p:cNvPr id="8" name="Content Placeholder 3" descr="guamanpomapotatoharvest.jpg">
            <a:extLst>
              <a:ext uri="{FF2B5EF4-FFF2-40B4-BE49-F238E27FC236}">
                <a16:creationId xmlns:a16="http://schemas.microsoft.com/office/drawing/2014/main" id="{58DA23C2-1CF4-D64B-887E-E501E55716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9491" r="-89491"/>
          <a:stretch>
            <a:fillRect/>
          </a:stretch>
        </p:blipFill>
        <p:spPr>
          <a:xfrm>
            <a:off x="3185653" y="2420144"/>
            <a:ext cx="8229600" cy="452596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9279B89-1825-C648-A751-5BB8CCA36A9A}"/>
              </a:ext>
            </a:extLst>
          </p:cNvPr>
          <p:cNvSpPr txBox="1"/>
          <p:nvPr/>
        </p:nvSpPr>
        <p:spPr>
          <a:xfrm>
            <a:off x="3185653" y="4336026"/>
            <a:ext cx="25341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Felipe de </a:t>
            </a:r>
            <a:r>
              <a:rPr lang="en-US" dirty="0" err="1"/>
              <a:t>Guamon</a:t>
            </a:r>
            <a:r>
              <a:rPr lang="en-US" dirty="0"/>
              <a:t> Poma de Ayala, </a:t>
            </a:r>
            <a:r>
              <a:rPr lang="en-US" i="1" dirty="0"/>
              <a:t>Nueva corónica y buen gobierno</a:t>
            </a:r>
            <a:r>
              <a:rPr lang="en-US" dirty="0"/>
              <a:t> (c. 1615)--Peru</a:t>
            </a:r>
          </a:p>
        </p:txBody>
      </p:sp>
    </p:spTree>
    <p:extLst>
      <p:ext uri="{BB962C8B-B14F-4D97-AF65-F5344CB8AC3E}">
        <p14:creationId xmlns:p14="http://schemas.microsoft.com/office/powerpoint/2010/main" val="7673764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98C96-22D1-7F67-1BCF-3396546117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089061" cy="3379304"/>
          </a:xfrm>
        </p:spPr>
        <p:txBody>
          <a:bodyPr>
            <a:normAutofit fontScale="90000"/>
          </a:bodyPr>
          <a:lstStyle/>
          <a:p>
            <a:r>
              <a:rPr lang="en-US" dirty="0"/>
              <a:t>Early Modern Developments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-18</a:t>
            </a:r>
            <a:r>
              <a:rPr lang="en-US" baseline="30000" dirty="0"/>
              <a:t>th</a:t>
            </a:r>
            <a:r>
              <a:rPr lang="en-US" dirty="0"/>
              <a:t> centuries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109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0ECB4-F9AD-6AEC-E989-F3CD3CFC4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New Agricultural Developments Spread Through the Islamic World</a:t>
            </a:r>
          </a:p>
        </p:txBody>
      </p:sp>
      <p:pic>
        <p:nvPicPr>
          <p:cNvPr id="7" name="Content Placeholder 6" descr="A map of the world&#10;&#10;Description automatically generated">
            <a:extLst>
              <a:ext uri="{FF2B5EF4-FFF2-40B4-BE49-F238E27FC236}">
                <a16:creationId xmlns:a16="http://schemas.microsoft.com/office/drawing/2014/main" id="{C190F43E-A36A-BFE3-A36C-B3A570E855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511" y="1762125"/>
            <a:ext cx="6676978" cy="4364038"/>
          </a:xfrm>
        </p:spPr>
      </p:pic>
    </p:spTree>
    <p:extLst>
      <p:ext uri="{BB962C8B-B14F-4D97-AF65-F5344CB8AC3E}">
        <p14:creationId xmlns:p14="http://schemas.microsoft.com/office/powerpoint/2010/main" val="1362945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381000"/>
            <a:ext cx="8147051" cy="1452283"/>
          </a:xfrm>
        </p:spPr>
        <p:txBody>
          <a:bodyPr/>
          <a:lstStyle/>
          <a:p>
            <a:r>
              <a:rPr lang="en-US" dirty="0" err="1"/>
              <a:t>Shennong</a:t>
            </a:r>
            <a:r>
              <a:rPr lang="en-US" dirty="0"/>
              <a:t>, </a:t>
            </a:r>
            <a:r>
              <a:rPr lang="en-GB" dirty="0"/>
              <a:t>Emperor of the Five Grains</a:t>
            </a:r>
            <a:r>
              <a:rPr lang="en-GB" sz="2000" dirty="0"/>
              <a:t>*</a:t>
            </a:r>
            <a:r>
              <a:rPr lang="en-GB" dirty="0"/>
              <a:t> </a:t>
            </a:r>
            <a:br>
              <a:rPr lang="en-GB" dirty="0"/>
            </a:br>
            <a:r>
              <a:rPr lang="en-GB" sz="2000" dirty="0"/>
              <a:t>*wheat, rice, millet, soybean, sorghum</a:t>
            </a:r>
            <a:endParaRPr lang="en-US" sz="20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E2090F-85C2-924F-B114-A94B353113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8475" y="1853084"/>
            <a:ext cx="3840480" cy="715962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Shennong</a:t>
            </a:r>
            <a:r>
              <a:rPr lang="en-GB" dirty="0"/>
              <a:t> </a:t>
            </a:r>
            <a:r>
              <a:rPr lang="en-US" dirty="0"/>
              <a:t> Ploughing</a:t>
            </a:r>
          </a:p>
          <a:p>
            <a:r>
              <a:rPr lang="en-US" dirty="0"/>
              <a:t>Han Dynasty (</a:t>
            </a:r>
            <a:r>
              <a:rPr lang="en-GB" dirty="0"/>
              <a:t>202 BCE–220 AD)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8475" y="2809875"/>
            <a:ext cx="2742814" cy="3584575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7D759D-4F81-884A-8EF3-86833F826B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05045" y="2126835"/>
            <a:ext cx="3840480" cy="715962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Gan </a:t>
            </a:r>
            <a:r>
              <a:rPr lang="en-GB" dirty="0" err="1"/>
              <a:t>Bozong</a:t>
            </a:r>
            <a:r>
              <a:rPr lang="en-GB" dirty="0"/>
              <a:t>, Woodcut of </a:t>
            </a:r>
            <a:r>
              <a:rPr lang="en-GB" dirty="0" err="1"/>
              <a:t>Shennong</a:t>
            </a:r>
            <a:endParaRPr lang="en-GB" dirty="0"/>
          </a:p>
          <a:p>
            <a:r>
              <a:rPr lang="en-GB" dirty="0"/>
              <a:t>Tang dynasty (618-907)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5AC373F-F6AB-D548-A161-971B6A17B540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902713" y="3429000"/>
            <a:ext cx="203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9513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Columbian Exchange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1158" b="-11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106559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6330" y="2342530"/>
            <a:ext cx="4598330" cy="511103"/>
          </a:xfrm>
        </p:spPr>
        <p:txBody>
          <a:bodyPr/>
          <a:lstStyle/>
          <a:p>
            <a:r>
              <a:rPr lang="en-GB" sz="2400" dirty="0"/>
              <a:t>Jethro </a:t>
            </a:r>
            <a:r>
              <a:rPr lang="en-GB" sz="2400" dirty="0" err="1"/>
              <a:t>Tull’s</a:t>
            </a:r>
            <a:r>
              <a:rPr lang="en-GB" sz="2400" dirty="0"/>
              <a:t> Seed drill</a:t>
            </a:r>
            <a:endParaRPr lang="en-US" sz="2400" dirty="0"/>
          </a:p>
        </p:txBody>
      </p:sp>
      <p:pic>
        <p:nvPicPr>
          <p:cNvPr id="4" name="Content Placeholder 3" descr="jethro tull's seed drill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86" r="-4686"/>
          <a:stretch>
            <a:fillRect/>
          </a:stretch>
        </p:blipFill>
        <p:spPr>
          <a:xfrm>
            <a:off x="0" y="257320"/>
            <a:ext cx="3801675" cy="2036661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9E0E1F6-647F-3E13-FC1C-7682CB180338}"/>
              </a:ext>
            </a:extLst>
          </p:cNvPr>
          <p:cNvSpPr txBox="1"/>
          <p:nvPr/>
        </p:nvSpPr>
        <p:spPr>
          <a:xfrm>
            <a:off x="4174436" y="257321"/>
            <a:ext cx="479066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/>
              <a:t>Early-modern European ‘Agricultural Revolution’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F3F8E5-A364-0A1C-DAEA-EC15405F240F}"/>
              </a:ext>
            </a:extLst>
          </p:cNvPr>
          <p:cNvSpPr txBox="1"/>
          <p:nvPr/>
        </p:nvSpPr>
        <p:spPr>
          <a:xfrm>
            <a:off x="0" y="3012089"/>
            <a:ext cx="91440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new technologies</a:t>
            </a:r>
          </a:p>
          <a:p>
            <a:endParaRPr lang="en-US" sz="2400" dirty="0"/>
          </a:p>
          <a:p>
            <a:r>
              <a:rPr lang="en-US" sz="2400" dirty="0" err="1"/>
              <a:t>Mouldboard</a:t>
            </a:r>
            <a:r>
              <a:rPr lang="en-US" sz="2400" dirty="0"/>
              <a:t> plough</a:t>
            </a:r>
          </a:p>
          <a:p>
            <a:r>
              <a:rPr lang="en-US" sz="2400" dirty="0"/>
              <a:t>Three-field system</a:t>
            </a:r>
          </a:p>
          <a:p>
            <a:r>
              <a:rPr lang="en-US" sz="2400" dirty="0"/>
              <a:t>Horse collar and horse shoes</a:t>
            </a:r>
          </a:p>
          <a:p>
            <a:r>
              <a:rPr lang="en-US" sz="2400" dirty="0"/>
              <a:t>Enclosures and drainage of wetlands</a:t>
            </a:r>
          </a:p>
          <a:p>
            <a:r>
              <a:rPr lang="en-US" sz="2400" dirty="0"/>
              <a:t>Soil-enriching crops (clover, turnips, etc.)</a:t>
            </a:r>
          </a:p>
          <a:p>
            <a:endParaRPr lang="en-US" sz="2400" dirty="0"/>
          </a:p>
          <a:p>
            <a:r>
              <a:rPr lang="en-GB" dirty="0">
                <a:latin typeface="Baskerville" panose="02020502070401020303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‘T</a:t>
            </a:r>
            <a:r>
              <a:rPr lang="en-GB" sz="1800" dirty="0">
                <a:effectLst/>
                <a:latin typeface="Baskerville" panose="02020502070401020303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he humble turnip may have been as important as the steam engine in fuelling the industrial revolution’ (McMahon, </a:t>
            </a:r>
            <a:r>
              <a:rPr lang="en-GB" sz="1800" i="1" dirty="0">
                <a:effectLst/>
                <a:latin typeface="Baskerville" panose="02020502070401020303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Feeding Frenzy</a:t>
            </a:r>
            <a:r>
              <a:rPr lang="en-GB" i="1" dirty="0">
                <a:latin typeface="Baskerville" panose="02020502070401020303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).</a:t>
            </a:r>
            <a:endParaRPr lang="en-GB" sz="1800" dirty="0">
              <a:effectLst/>
              <a:latin typeface="Baskerville" panose="02020502070401020303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969901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5753" y="3047981"/>
            <a:ext cx="2822713" cy="2922104"/>
          </a:xfrm>
        </p:spPr>
        <p:txBody>
          <a:bodyPr/>
          <a:lstStyle/>
          <a:p>
            <a:r>
              <a:rPr lang="en-US" sz="3600" dirty="0"/>
              <a:t>Jean-François Millet, </a:t>
            </a:r>
            <a:r>
              <a:rPr lang="en-US" sz="3600" i="1" dirty="0"/>
              <a:t>The Gleaners</a:t>
            </a:r>
            <a:r>
              <a:rPr lang="en-US" sz="3600" dirty="0"/>
              <a:t>, 1857</a:t>
            </a:r>
          </a:p>
        </p:txBody>
      </p:sp>
      <p:pic>
        <p:nvPicPr>
          <p:cNvPr id="4" name="Content Placeholder 3" descr="millet the gleaners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34" y="1606047"/>
            <a:ext cx="5771440" cy="4364038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8620BC6-1E4C-FBCC-5C40-BB37B615BC64}"/>
              </a:ext>
            </a:extLst>
          </p:cNvPr>
          <p:cNvSpPr txBox="1"/>
          <p:nvPr/>
        </p:nvSpPr>
        <p:spPr>
          <a:xfrm>
            <a:off x="397565" y="298175"/>
            <a:ext cx="6261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Continuities . . .</a:t>
            </a:r>
          </a:p>
        </p:txBody>
      </p:sp>
    </p:spTree>
    <p:extLst>
      <p:ext uri="{BB962C8B-B14F-4D97-AF65-F5344CB8AC3E}">
        <p14:creationId xmlns:p14="http://schemas.microsoft.com/office/powerpoint/2010/main" val="37951338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D7242-7E43-8BD2-4506-087FE5D49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Angelo </a:t>
            </a:r>
            <a:r>
              <a:rPr lang="en-US" sz="3600" dirty="0" err="1"/>
              <a:t>Morbelli</a:t>
            </a:r>
            <a:r>
              <a:rPr lang="en-US" sz="3600" dirty="0"/>
              <a:t>, </a:t>
            </a:r>
            <a:r>
              <a:rPr lang="en-US" sz="3600" i="1" dirty="0"/>
              <a:t>For Eighty Cents! </a:t>
            </a:r>
            <a:r>
              <a:rPr lang="en-US" sz="3600" dirty="0"/>
              <a:t>(1893).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D87170A-1D15-2ACF-A071-1B520ECCE5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6205" y="1762125"/>
            <a:ext cx="7511589" cy="436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1200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F058D2D-616C-09DF-4083-AA6DE5D5D5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2564296"/>
          </a:xfrm>
        </p:spPr>
        <p:txBody>
          <a:bodyPr>
            <a:normAutofit fontScale="90000"/>
          </a:bodyPr>
          <a:lstStyle/>
          <a:p>
            <a:r>
              <a:rPr lang="en-US" dirty="0"/>
              <a:t>The Emergence of Industrial Agriculture</a:t>
            </a:r>
            <a:br>
              <a:rPr lang="en-US" dirty="0"/>
            </a:br>
            <a:br>
              <a:rPr lang="en-US" dirty="0"/>
            </a:br>
            <a:r>
              <a:rPr lang="en-US" dirty="0"/>
              <a:t>19</a:t>
            </a:r>
            <a:r>
              <a:rPr lang="en-US" baseline="30000" dirty="0"/>
              <a:t>th</a:t>
            </a:r>
            <a:r>
              <a:rPr lang="en-US" dirty="0"/>
              <a:t>-20</a:t>
            </a:r>
            <a:r>
              <a:rPr lang="en-US" baseline="30000" dirty="0"/>
              <a:t>th</a:t>
            </a:r>
            <a:r>
              <a:rPr lang="en-US" dirty="0"/>
              <a:t> centuries</a:t>
            </a:r>
          </a:p>
        </p:txBody>
      </p:sp>
    </p:spTree>
    <p:extLst>
      <p:ext uri="{BB962C8B-B14F-4D97-AF65-F5344CB8AC3E}">
        <p14:creationId xmlns:p14="http://schemas.microsoft.com/office/powerpoint/2010/main" val="21676667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9E352-5626-7740-B2C0-F5227B7E2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667436"/>
          </a:xfrm>
        </p:spPr>
        <p:txBody>
          <a:bodyPr/>
          <a:lstStyle/>
          <a:p>
            <a:r>
              <a:rPr lang="en-US" sz="4000" dirty="0"/>
              <a:t>19</a:t>
            </a:r>
            <a:r>
              <a:rPr lang="en-US" sz="4000" baseline="30000" dirty="0"/>
              <a:t>th- </a:t>
            </a:r>
            <a:r>
              <a:rPr lang="en-US" sz="4000" dirty="0"/>
              <a:t>and 20</a:t>
            </a:r>
            <a:r>
              <a:rPr lang="en-US" sz="4000" baseline="30000" dirty="0"/>
              <a:t>th</a:t>
            </a:r>
            <a:r>
              <a:rPr lang="en-US" sz="4000" dirty="0"/>
              <a:t>-century </a:t>
            </a:r>
            <a:br>
              <a:rPr lang="en-US" sz="4000" dirty="0"/>
            </a:br>
            <a:r>
              <a:rPr lang="en-US" sz="4000" dirty="0"/>
              <a:t>Technological Developments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C71C5-53B7-004B-B94F-52684CCF9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61565"/>
            <a:ext cx="3941744" cy="4698870"/>
          </a:xfrm>
        </p:spPr>
        <p:txBody>
          <a:bodyPr>
            <a:normAutofit/>
          </a:bodyPr>
          <a:lstStyle/>
          <a:p>
            <a:endParaRPr lang="en-US" sz="4000" dirty="0"/>
          </a:p>
          <a:p>
            <a:r>
              <a:rPr lang="en-US" sz="4000" dirty="0"/>
              <a:t>Tractors</a:t>
            </a:r>
          </a:p>
          <a:p>
            <a:r>
              <a:rPr lang="en-US" sz="4000" dirty="0"/>
              <a:t>mechanized irrigation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D97E7F-1FAB-8E85-C979-EF41B22755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1744" y="2086665"/>
            <a:ext cx="4484153" cy="300977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F17304-D5B2-C680-8907-53F643D91240}"/>
              </a:ext>
            </a:extLst>
          </p:cNvPr>
          <p:cNvSpPr txBox="1"/>
          <p:nvPr/>
        </p:nvSpPr>
        <p:spPr>
          <a:xfrm>
            <a:off x="4373217" y="5665304"/>
            <a:ext cx="3120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Centre pivot sprinkler system, invented 1940</a:t>
            </a:r>
          </a:p>
        </p:txBody>
      </p:sp>
    </p:spTree>
    <p:extLst>
      <p:ext uri="{BB962C8B-B14F-4D97-AF65-F5344CB8AC3E}">
        <p14:creationId xmlns:p14="http://schemas.microsoft.com/office/powerpoint/2010/main" val="19228084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766202"/>
          </a:xfrm>
        </p:spPr>
        <p:txBody>
          <a:bodyPr/>
          <a:lstStyle/>
          <a:p>
            <a:r>
              <a:rPr lang="en-US" dirty="0"/>
              <a:t>Increasing Production:</a:t>
            </a:r>
            <a:br>
              <a:rPr lang="en-US" dirty="0"/>
            </a:br>
            <a:r>
              <a:rPr lang="en-US" dirty="0" err="1"/>
              <a:t>Fertilisers</a:t>
            </a:r>
            <a:endParaRPr lang="en-US" dirty="0"/>
          </a:p>
        </p:txBody>
      </p:sp>
      <p:pic>
        <p:nvPicPr>
          <p:cNvPr id="4" name="Content Placeholder 3" descr="Mexican guano island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698" r="-20698"/>
          <a:stretch>
            <a:fillRect/>
          </a:stretch>
        </p:blipFill>
        <p:spPr>
          <a:xfrm>
            <a:off x="-502293" y="2181958"/>
            <a:ext cx="8147051" cy="4364598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4F2826B-F703-C235-DDB8-C5912437B471}"/>
              </a:ext>
            </a:extLst>
          </p:cNvPr>
          <p:cNvSpPr txBox="1"/>
          <p:nvPr/>
        </p:nvSpPr>
        <p:spPr>
          <a:xfrm>
            <a:off x="6917635" y="3101009"/>
            <a:ext cx="16697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guano (19C)</a:t>
            </a:r>
          </a:p>
        </p:txBody>
      </p:sp>
    </p:spTree>
    <p:extLst>
      <p:ext uri="{BB962C8B-B14F-4D97-AF65-F5344CB8AC3E}">
        <p14:creationId xmlns:p14="http://schemas.microsoft.com/office/powerpoint/2010/main" val="8775968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298174"/>
            <a:ext cx="8147051" cy="1248238"/>
          </a:xfrm>
        </p:spPr>
        <p:txBody>
          <a:bodyPr/>
          <a:lstStyle/>
          <a:p>
            <a:r>
              <a:rPr lang="en-US" sz="5400" dirty="0"/>
              <a:t>Increasing Production:</a:t>
            </a:r>
            <a:br>
              <a:rPr lang="en-US" sz="5400" dirty="0"/>
            </a:br>
            <a:r>
              <a:rPr lang="en-US" sz="5400" dirty="0" err="1"/>
              <a:t>fertilisers</a:t>
            </a:r>
            <a:endParaRPr lang="en-US" dirty="0"/>
          </a:p>
        </p:txBody>
      </p:sp>
      <p:pic>
        <p:nvPicPr>
          <p:cNvPr id="4" name="Content Placeholder 3" descr="Fritz Haber and Carl Bosch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331" r="-43331"/>
          <a:stretch>
            <a:fillRect/>
          </a:stretch>
        </p:blipFill>
        <p:spPr>
          <a:xfrm>
            <a:off x="-1022212" y="1781443"/>
            <a:ext cx="8147051" cy="4364598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FEE55CD-A0B5-2BFF-EC8C-37E26D79A99E}"/>
              </a:ext>
            </a:extLst>
          </p:cNvPr>
          <p:cNvSpPr txBox="1"/>
          <p:nvPr/>
        </p:nvSpPr>
        <p:spPr>
          <a:xfrm>
            <a:off x="5824330" y="2868856"/>
            <a:ext cx="248478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Fritz Haber and Carl Bosch</a:t>
            </a:r>
          </a:p>
          <a:p>
            <a:endParaRPr lang="en-GB" sz="3200" dirty="0"/>
          </a:p>
          <a:p>
            <a:r>
              <a:rPr lang="en-US" sz="3200" dirty="0"/>
              <a:t>Artificial nitrogen </a:t>
            </a:r>
            <a:r>
              <a:rPr lang="en-US" sz="3200" dirty="0" err="1"/>
              <a:t>fertilisers</a:t>
            </a:r>
            <a:r>
              <a:rPr lang="en-US" sz="3200" dirty="0"/>
              <a:t> (20C)</a:t>
            </a:r>
          </a:p>
        </p:txBody>
      </p:sp>
    </p:spTree>
    <p:extLst>
      <p:ext uri="{BB962C8B-B14F-4D97-AF65-F5344CB8AC3E}">
        <p14:creationId xmlns:p14="http://schemas.microsoft.com/office/powerpoint/2010/main" val="6754785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Increasing Production:</a:t>
            </a:r>
            <a:br>
              <a:rPr lang="en-US" dirty="0"/>
            </a:br>
            <a:r>
              <a:rPr lang="en-US" dirty="0"/>
              <a:t>pesticides</a:t>
            </a:r>
          </a:p>
        </p:txBody>
      </p:sp>
      <p:pic>
        <p:nvPicPr>
          <p:cNvPr id="4" name="Content Placeholder 3" descr="pesticides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45" r="-10945"/>
          <a:stretch>
            <a:fillRect/>
          </a:stretch>
        </p:blipFill>
        <p:spPr>
          <a:xfrm>
            <a:off x="0" y="1546412"/>
            <a:ext cx="5951016" cy="3188122"/>
          </a:xfr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B10F595-4DA5-511E-7B54-4544153D1AC1}"/>
              </a:ext>
            </a:extLst>
          </p:cNvPr>
          <p:cNvSpPr txBox="1">
            <a:spLocks/>
          </p:cNvSpPr>
          <p:nvPr/>
        </p:nvSpPr>
        <p:spPr>
          <a:xfrm>
            <a:off x="5740444" y="2478936"/>
            <a:ext cx="3167214" cy="119854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Artichoke growers in California spraying pesticides</a:t>
            </a:r>
          </a:p>
        </p:txBody>
      </p:sp>
      <p:pic>
        <p:nvPicPr>
          <p:cNvPr id="5" name="Content Placeholder 3" descr="artichoke workers in california-pesticides.jpeg">
            <a:extLst>
              <a:ext uri="{FF2B5EF4-FFF2-40B4-BE49-F238E27FC236}">
                <a16:creationId xmlns:a16="http://schemas.microsoft.com/office/drawing/2014/main" id="{79159C8C-A21E-4123-CD8D-982780E793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269" b="-10269"/>
          <a:stretch>
            <a:fillRect/>
          </a:stretch>
        </p:blipFill>
        <p:spPr>
          <a:xfrm>
            <a:off x="2406330" y="3429000"/>
            <a:ext cx="6501327" cy="348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4348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9391" y="1471566"/>
            <a:ext cx="5188226" cy="959420"/>
          </a:xfrm>
        </p:spPr>
        <p:txBody>
          <a:bodyPr/>
          <a:lstStyle/>
          <a:p>
            <a:r>
              <a:rPr lang="en-US" sz="3600" b="1" dirty="0"/>
              <a:t>Daily Milk production </a:t>
            </a:r>
            <a:br>
              <a:rPr lang="en-US" sz="3600" b="1" dirty="0"/>
            </a:br>
            <a:r>
              <a:rPr lang="en-US" sz="3600" b="1" dirty="0"/>
              <a:t>(per cow)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6" y="1761564"/>
            <a:ext cx="4490968" cy="479826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4000" dirty="0"/>
          </a:p>
          <a:p>
            <a:pPr marL="0" indent="0">
              <a:buNone/>
            </a:pPr>
            <a:r>
              <a:rPr lang="en-GB" sz="4000" dirty="0"/>
              <a:t>1900    2,000 litres</a:t>
            </a:r>
          </a:p>
          <a:p>
            <a:pPr marL="0" indent="0">
              <a:buNone/>
            </a:pPr>
            <a:endParaRPr lang="en-GB" sz="4000" dirty="0"/>
          </a:p>
          <a:p>
            <a:pPr marL="0" indent="0">
              <a:buNone/>
            </a:pPr>
            <a:r>
              <a:rPr lang="en-GB" sz="4000" dirty="0"/>
              <a:t>2010   10,000 litres</a:t>
            </a:r>
            <a:endParaRPr lang="en-US" sz="4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E920A2-0C0F-969C-BB13-1F142281B223}"/>
              </a:ext>
            </a:extLst>
          </p:cNvPr>
          <p:cNvSpPr txBox="1"/>
          <p:nvPr/>
        </p:nvSpPr>
        <p:spPr>
          <a:xfrm>
            <a:off x="0" y="139148"/>
            <a:ext cx="9144000" cy="666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Increasing Production: Selective Breeding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CCE6B1-D0F6-C6AE-ABCC-39C61253CD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9444" y="805357"/>
            <a:ext cx="3795968" cy="5630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444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007" y="66210"/>
            <a:ext cx="8728364" cy="1386000"/>
          </a:xfrm>
        </p:spPr>
        <p:txBody>
          <a:bodyPr/>
          <a:lstStyle/>
          <a:p>
            <a:r>
              <a:rPr lang="en-US" dirty="0"/>
              <a:t>Meso-American Maize Deities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D0C98D-F7C9-F04F-9665-E30912CCD2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007" y="1958737"/>
            <a:ext cx="2999280" cy="97815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Maya Maize God, Copán, circa 700</a:t>
            </a:r>
          </a:p>
        </p:txBody>
      </p:sp>
      <p:pic>
        <p:nvPicPr>
          <p:cNvPr id="4" name="Content Placeholder 3" descr="maize_god_m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87" y="3399623"/>
            <a:ext cx="2857500" cy="2857500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926584-E071-0841-80B5-D58361E1B7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en-US" dirty="0" err="1"/>
              <a:t>Xilonen</a:t>
            </a:r>
            <a:r>
              <a:rPr lang="en-US" dirty="0"/>
              <a:t> </a:t>
            </a:r>
          </a:p>
          <a:p>
            <a:pPr algn="r"/>
            <a:r>
              <a:rPr lang="en-US" dirty="0"/>
              <a:t>(Aztec maize goddess)</a:t>
            </a:r>
          </a:p>
        </p:txBody>
      </p:sp>
      <p:pic>
        <p:nvPicPr>
          <p:cNvPr id="7" name="Content Placeholder 3" descr="xilonen.jpg">
            <a:extLst>
              <a:ext uri="{FF2B5EF4-FFF2-40B4-BE49-F238E27FC236}">
                <a16:creationId xmlns:a16="http://schemas.microsoft.com/office/drawing/2014/main" id="{07982EF8-70B8-C541-9E1E-D69E21B421B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463" r="-67463"/>
          <a:stretch>
            <a:fillRect/>
          </a:stretch>
        </p:blipFill>
        <p:spPr>
          <a:xfrm>
            <a:off x="5852766" y="2479209"/>
            <a:ext cx="3840162" cy="2111936"/>
          </a:xfr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D0C686C-4B9D-9C40-8BC5-3743FA45026D}"/>
              </a:ext>
            </a:extLst>
          </p:cNvPr>
          <p:cNvSpPr txBox="1">
            <a:spLocks/>
          </p:cNvSpPr>
          <p:nvPr/>
        </p:nvSpPr>
        <p:spPr>
          <a:xfrm>
            <a:off x="2726574" y="1011745"/>
            <a:ext cx="2360815" cy="5346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9" name="Content Placeholder 3" descr="zapotecmaizegod.JPG">
            <a:extLst>
              <a:ext uri="{FF2B5EF4-FFF2-40B4-BE49-F238E27FC236}">
                <a16:creationId xmlns:a16="http://schemas.microsoft.com/office/drawing/2014/main" id="{A2BB2A28-2D37-EE49-9F7F-20BF54573D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5695" r="-85695"/>
          <a:stretch>
            <a:fillRect/>
          </a:stretch>
        </p:blipFill>
        <p:spPr>
          <a:xfrm>
            <a:off x="2092450" y="2679180"/>
            <a:ext cx="6724533" cy="360251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66F30DB-24BE-864E-B8E8-63317AF8266A}"/>
              </a:ext>
            </a:extLst>
          </p:cNvPr>
          <p:cNvSpPr txBox="1"/>
          <p:nvPr/>
        </p:nvSpPr>
        <p:spPr>
          <a:xfrm>
            <a:off x="6849687" y="5536680"/>
            <a:ext cx="1795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Zapotec maize god</a:t>
            </a:r>
          </a:p>
        </p:txBody>
      </p:sp>
    </p:spTree>
    <p:extLst>
      <p:ext uri="{BB962C8B-B14F-4D97-AF65-F5344CB8AC3E}">
        <p14:creationId xmlns:p14="http://schemas.microsoft.com/office/powerpoint/2010/main" val="10029328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058" y="5163086"/>
            <a:ext cx="8147051" cy="1452283"/>
          </a:xfrm>
        </p:spPr>
        <p:txBody>
          <a:bodyPr/>
          <a:lstStyle/>
          <a:p>
            <a:r>
              <a:rPr lang="en-US" sz="2000" dirty="0"/>
              <a:t>Dr. Charles </a:t>
            </a:r>
            <a:r>
              <a:rPr lang="en-US" sz="2000" dirty="0" err="1"/>
              <a:t>Wasonga</a:t>
            </a:r>
            <a:r>
              <a:rPr lang="en-US" sz="2000" dirty="0"/>
              <a:t> evaluates the performance of green beans grown at lower altitudes at the International Centre of Insect Physiology and Ecology in </a:t>
            </a:r>
            <a:r>
              <a:rPr lang="en-US" sz="2000" dirty="0" err="1"/>
              <a:t>Mbita</a:t>
            </a:r>
            <a:r>
              <a:rPr lang="en-US" sz="2000" dirty="0"/>
              <a:t> Point, Kenya.</a:t>
            </a:r>
          </a:p>
        </p:txBody>
      </p:sp>
      <p:pic>
        <p:nvPicPr>
          <p:cNvPr id="4" name="Content Placeholder 3" descr="Beans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98" r="-12298"/>
          <a:stretch>
            <a:fillRect/>
          </a:stretch>
        </p:blipFill>
        <p:spPr>
          <a:xfrm>
            <a:off x="-495439" y="1329939"/>
            <a:ext cx="7155033" cy="3833147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1FCE5CC-A932-145E-6897-DA28BF91B427}"/>
              </a:ext>
            </a:extLst>
          </p:cNvPr>
          <p:cNvSpPr txBox="1"/>
          <p:nvPr/>
        </p:nvSpPr>
        <p:spPr>
          <a:xfrm>
            <a:off x="437322" y="242631"/>
            <a:ext cx="83886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Increasing Production: hybrid seeds</a:t>
            </a:r>
          </a:p>
        </p:txBody>
      </p:sp>
    </p:spTree>
    <p:extLst>
      <p:ext uri="{BB962C8B-B14F-4D97-AF65-F5344CB8AC3E}">
        <p14:creationId xmlns:p14="http://schemas.microsoft.com/office/powerpoint/2010/main" val="42844304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301" y="5346082"/>
            <a:ext cx="8147051" cy="1452283"/>
          </a:xfrm>
        </p:spPr>
        <p:txBody>
          <a:bodyPr/>
          <a:lstStyle/>
          <a:p>
            <a:br>
              <a:rPr lang="en-GB" sz="3200" dirty="0"/>
            </a:br>
            <a:r>
              <a:rPr lang="en-GB" sz="3200" dirty="0"/>
              <a:t>Norman Borlaug and the Green Revolution</a:t>
            </a:r>
            <a:br>
              <a:rPr lang="en-GB" sz="3200" dirty="0"/>
            </a:b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6781" r="-26781"/>
          <a:stretch>
            <a:fillRect/>
          </a:stretch>
        </p:blipFill>
        <p:spPr>
          <a:xfrm>
            <a:off x="-694220" y="1967949"/>
            <a:ext cx="7093918" cy="3800406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C5AFF1A-6596-D878-C4ED-BA94A0F2B56B}"/>
              </a:ext>
            </a:extLst>
          </p:cNvPr>
          <p:cNvSpPr txBox="1"/>
          <p:nvPr/>
        </p:nvSpPr>
        <p:spPr>
          <a:xfrm>
            <a:off x="795130" y="457201"/>
            <a:ext cx="7552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Increasing Production: hybrid seeds</a:t>
            </a:r>
          </a:p>
        </p:txBody>
      </p:sp>
    </p:spTree>
    <p:extLst>
      <p:ext uri="{BB962C8B-B14F-4D97-AF65-F5344CB8AC3E}">
        <p14:creationId xmlns:p14="http://schemas.microsoft.com/office/powerpoint/2010/main" val="16272539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B8938-A423-D839-6F98-2FFF66C39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Modern Industrial Agriculture Requires. . 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8E8CF9-795B-0BD0-E9F0-73A580232D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572" y="2636209"/>
            <a:ext cx="4451212" cy="3247756"/>
          </a:xfrm>
        </p:spPr>
        <p:txBody>
          <a:bodyPr/>
          <a:lstStyle/>
          <a:p>
            <a:r>
              <a:rPr lang="en-US" dirty="0"/>
              <a:t>Hybrid seeds</a:t>
            </a:r>
          </a:p>
          <a:p>
            <a:r>
              <a:rPr lang="en-US" dirty="0"/>
              <a:t>Chemical </a:t>
            </a:r>
            <a:r>
              <a:rPr lang="en-US" dirty="0" err="1"/>
              <a:t>fertilisers</a:t>
            </a:r>
            <a:endParaRPr lang="en-US" dirty="0"/>
          </a:p>
          <a:p>
            <a:r>
              <a:rPr lang="en-US" dirty="0"/>
              <a:t>Pesticides</a:t>
            </a:r>
          </a:p>
          <a:p>
            <a:r>
              <a:rPr lang="en-US" dirty="0"/>
              <a:t>Fossil fuel</a:t>
            </a:r>
          </a:p>
          <a:p>
            <a:r>
              <a:rPr lang="en-US" dirty="0"/>
              <a:t>Ample water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38AE0BB-90EB-89CA-2800-200ABB9540C0}"/>
              </a:ext>
            </a:extLst>
          </p:cNvPr>
          <p:cNvSpPr txBox="1">
            <a:spLocks/>
          </p:cNvSpPr>
          <p:nvPr/>
        </p:nvSpPr>
        <p:spPr>
          <a:xfrm>
            <a:off x="3617844" y="5301648"/>
            <a:ext cx="5027684" cy="121842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Corn field in Iowa</a:t>
            </a:r>
          </a:p>
        </p:txBody>
      </p:sp>
      <p:pic>
        <p:nvPicPr>
          <p:cNvPr id="6" name="Content Placeholder 3" descr="corn-field-iowa.jpg">
            <a:extLst>
              <a:ext uri="{FF2B5EF4-FFF2-40B4-BE49-F238E27FC236}">
                <a16:creationId xmlns:a16="http://schemas.microsoft.com/office/drawing/2014/main" id="{E066C06F-6F3E-7EBE-B979-21C890425A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37" r="-12237"/>
          <a:stretch>
            <a:fillRect/>
          </a:stretch>
        </p:blipFill>
        <p:spPr>
          <a:xfrm>
            <a:off x="3281432" y="1556351"/>
            <a:ext cx="6062330" cy="324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917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2102971"/>
          </a:xfrm>
        </p:spPr>
        <p:txBody>
          <a:bodyPr/>
          <a:lstStyle/>
          <a:p>
            <a:r>
              <a:rPr lang="en-US" sz="3600" dirty="0"/>
              <a:t>Modern industrial vs. traditional agricultural:</a:t>
            </a:r>
            <a:br>
              <a:rPr lang="en-US" sz="3600" dirty="0"/>
            </a:br>
            <a:r>
              <a:rPr lang="en-US" sz="3600" dirty="0"/>
              <a:t>yields per worker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977" y="2604977"/>
            <a:ext cx="3423683" cy="42530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2000 tonnes of grain per worker per year </a:t>
            </a:r>
          </a:p>
          <a:p>
            <a:pPr marL="0" indent="0">
              <a:buNone/>
            </a:pPr>
            <a:r>
              <a:rPr lang="en-GB" sz="2800" dirty="0"/>
              <a:t>vs.</a:t>
            </a:r>
          </a:p>
          <a:p>
            <a:pPr marL="0" indent="0">
              <a:buNone/>
            </a:pPr>
            <a:r>
              <a:rPr lang="en-GB" sz="2800" dirty="0"/>
              <a:t>1 tonne of grain per worker per year </a:t>
            </a:r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15DB62-80C5-5550-CBEA-F9CCA9250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1340" y="2197100"/>
            <a:ext cx="3423683" cy="437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6529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Marcel Mazoyer and Laurence Roudart, </a:t>
            </a:r>
            <a:br>
              <a:rPr lang="en-US" sz="2000" dirty="0"/>
            </a:br>
            <a:r>
              <a:rPr lang="en-US" sz="2000" i="1" u="sng" dirty="0">
                <a:hlinkClick r:id="rId2"/>
              </a:rPr>
              <a:t> </a:t>
            </a:r>
            <a:r>
              <a:rPr lang="en-US" sz="2000" i="1" dirty="0"/>
              <a:t>A History of World Agriculture: from the Neolithic Age to the Present</a:t>
            </a:r>
            <a:r>
              <a:rPr lang="en-US" sz="2000" i="1" u="sng" dirty="0">
                <a:hlinkClick r:id="rId2"/>
              </a:rPr>
              <a:t> </a:t>
            </a:r>
            <a:r>
              <a:rPr lang="en-US" sz="2000" dirty="0"/>
              <a:t>(2014).</a:t>
            </a:r>
            <a:br>
              <a:rPr lang="en-GB" sz="2000" dirty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257" y="1761565"/>
            <a:ext cx="8147051" cy="43645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/>
              <a:t>In 2014 there were: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28 million tractors—2% of farmers own</a:t>
            </a:r>
          </a:p>
          <a:p>
            <a:pPr marL="0" indent="0">
              <a:buNone/>
            </a:pPr>
            <a:r>
              <a:rPr lang="en-GB" sz="2800" dirty="0"/>
              <a:t>250 million draught animals—19% of farmers own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280665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easant with machete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007" r="-120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000833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D6470E-95C0-128D-20AC-536B3ABF98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4897" y="373856"/>
            <a:ext cx="3840480" cy="715962"/>
          </a:xfrm>
        </p:spPr>
        <p:txBody>
          <a:bodyPr>
            <a:normAutofit fontScale="62500" lnSpcReduction="20000"/>
          </a:bodyPr>
          <a:lstStyle/>
          <a:p>
            <a:r>
              <a:rPr lang="en-US" sz="2400" dirty="0"/>
              <a:t>Dorothea Lange, </a:t>
            </a:r>
            <a:r>
              <a:rPr lang="en-US" sz="2400" i="1" dirty="0"/>
              <a:t>Migrant Mother, Nipomo, California</a:t>
            </a:r>
            <a:r>
              <a:rPr lang="en-US" sz="2400" dirty="0"/>
              <a:t>, 1936</a:t>
            </a:r>
            <a:br>
              <a:rPr lang="en-US" sz="2400" dirty="0"/>
            </a:br>
            <a:endParaRPr lang="en-US" dirty="0"/>
          </a:p>
        </p:txBody>
      </p:sp>
      <p:pic>
        <p:nvPicPr>
          <p:cNvPr id="4" name="Content Placeholder 3" descr="dorothealangepeapickers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97" y="1106868"/>
            <a:ext cx="2879608" cy="3584575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17C83A-439B-805A-12DE-4F6C6C3016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964072" y="373857"/>
            <a:ext cx="3840480" cy="715962"/>
          </a:xfrm>
        </p:spPr>
        <p:txBody>
          <a:bodyPr>
            <a:normAutofit fontScale="62500" lnSpcReduction="20000"/>
          </a:bodyPr>
          <a:lstStyle/>
          <a:p>
            <a:r>
              <a:rPr lang="en-US" sz="2400" dirty="0">
                <a:effectLst/>
                <a:latin typeface="Baskerville" panose="02020502070401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Beinart and Lotte Hughes, </a:t>
            </a:r>
            <a:r>
              <a:rPr lang="en-US" sz="2400" i="1" dirty="0">
                <a:solidFill>
                  <a:schemeClr val="tx1"/>
                </a:solidFill>
                <a:effectLst/>
                <a:latin typeface="Baskerville" panose="02020502070401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Environment and Empire</a:t>
            </a:r>
            <a:r>
              <a:rPr lang="en-US" i="1" dirty="0">
                <a:solidFill>
                  <a:schemeClr val="tx1"/>
                </a:solidFill>
                <a:latin typeface="Baskerville" panose="02020502070401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>
                <a:solidFill>
                  <a:schemeClr val="tx1"/>
                </a:solidFill>
                <a:latin typeface="Baskerville" panose="02020502070401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(2007).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E642A9-C89E-912B-EACD-1E056D403F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05047" y="1106868"/>
            <a:ext cx="3840480" cy="2749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effectLst/>
                <a:latin typeface="Baskerville" panose="02020502070401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GB" sz="2400" dirty="0">
                <a:latin typeface="Baskerville" panose="02020502070401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400" dirty="0">
                <a:effectLst/>
                <a:latin typeface="Baskerville" panose="02020502070401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ntensification of production . . . been fundamentally linked to global population growth, enhanced overall food security, and in some cases improved standards of living.’</a:t>
            </a:r>
            <a:endParaRPr lang="en-US" sz="2400" dirty="0"/>
          </a:p>
        </p:txBody>
      </p:sp>
      <p:pic>
        <p:nvPicPr>
          <p:cNvPr id="2" name="Content Placeholder 3" descr="Aral_Sea_chronology_lg.jpg">
            <a:extLst>
              <a:ext uri="{FF2B5EF4-FFF2-40B4-BE49-F238E27FC236}">
                <a16:creationId xmlns:a16="http://schemas.microsoft.com/office/drawing/2014/main" id="{F77E6B1D-339A-0ECD-1838-B852505B7D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53" b="-3253"/>
          <a:stretch>
            <a:fillRect/>
          </a:stretch>
        </p:blipFill>
        <p:spPr>
          <a:xfrm>
            <a:off x="3193590" y="3790686"/>
            <a:ext cx="5725513" cy="30673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CE196DE-0E1D-D17A-7F42-60EC6C207D30}"/>
              </a:ext>
            </a:extLst>
          </p:cNvPr>
          <p:cNvSpPr txBox="1"/>
          <p:nvPr/>
        </p:nvSpPr>
        <p:spPr>
          <a:xfrm>
            <a:off x="0" y="5139676"/>
            <a:ext cx="310450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The desertification of the Aral Sea</a:t>
            </a:r>
          </a:p>
        </p:txBody>
      </p:sp>
    </p:spTree>
    <p:extLst>
      <p:ext uri="{BB962C8B-B14F-4D97-AF65-F5344CB8AC3E}">
        <p14:creationId xmlns:p14="http://schemas.microsoft.com/office/powerpoint/2010/main" val="15601787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63963AD-AAF2-30BA-08A5-5303F164F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Points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5C4983C-2465-DBCB-2657-7C8DE2E795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5" y="1761565"/>
            <a:ext cx="8147051" cy="4800600"/>
          </a:xfrm>
        </p:spPr>
        <p:txBody>
          <a:bodyPr>
            <a:noAutofit/>
          </a:bodyPr>
          <a:lstStyle/>
          <a:p>
            <a:r>
              <a:rPr lang="en-GB" sz="2800" dirty="0">
                <a:latin typeface="Baskerville" panose="02020502070401020303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The </a:t>
            </a:r>
            <a:r>
              <a:rPr lang="en-GB" sz="2800" dirty="0">
                <a:effectLst/>
                <a:latin typeface="Baskerville" panose="02020502070401020303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global nature of agriculture’s emergence in prehistoric times: agriculture emerged independently in a number of different parts of the world.</a:t>
            </a:r>
          </a:p>
          <a:p>
            <a:pPr marL="0" indent="0">
              <a:buNone/>
            </a:pPr>
            <a:endParaRPr lang="en-GB" sz="2800" dirty="0">
              <a:effectLst/>
              <a:latin typeface="Baskerville" panose="02020502070401020303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en-GB" sz="2800" dirty="0">
                <a:latin typeface="Baskerville" panose="02020502070401020303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Important developments in the history of agriculture occurred in ancient times, in the early modern era, and in the 19</a:t>
            </a:r>
            <a:r>
              <a:rPr lang="en-GB" sz="2800" baseline="30000" dirty="0">
                <a:latin typeface="Baskerville" panose="02020502070401020303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th</a:t>
            </a:r>
            <a:r>
              <a:rPr lang="en-GB" sz="2800" dirty="0">
                <a:latin typeface="Baskerville" panose="02020502070401020303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and the 20</a:t>
            </a:r>
            <a:r>
              <a:rPr lang="en-GB" sz="2800" baseline="30000" dirty="0">
                <a:latin typeface="Baskerville" panose="02020502070401020303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th</a:t>
            </a:r>
            <a:r>
              <a:rPr lang="en-GB" sz="2800" dirty="0">
                <a:latin typeface="Baskerville" panose="02020502070401020303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centuries.</a:t>
            </a:r>
            <a:endParaRPr lang="en-GB" sz="2800" dirty="0">
              <a:effectLst/>
              <a:latin typeface="Baskerville" panose="02020502070401020303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211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63963AD-AAF2-30BA-08A5-5303F164F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Points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5C4983C-2465-DBCB-2657-7C8DE2E795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5" y="1761565"/>
            <a:ext cx="8147051" cy="4800600"/>
          </a:xfrm>
        </p:spPr>
        <p:txBody>
          <a:bodyPr>
            <a:noAutofit/>
          </a:bodyPr>
          <a:lstStyle/>
          <a:p>
            <a:r>
              <a:rPr lang="en-GB" sz="2800" dirty="0">
                <a:latin typeface="Baskerville" panose="02020502070401020303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The </a:t>
            </a:r>
            <a:r>
              <a:rPr lang="en-GB" sz="2800" dirty="0">
                <a:effectLst/>
                <a:latin typeface="Baskerville" panose="02020502070401020303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global nature of agriculture’s emergence in prehistoric times: agriculture emerged independently in a number of different parts of the world.</a:t>
            </a:r>
          </a:p>
          <a:p>
            <a:pPr marL="0" indent="0">
              <a:buNone/>
            </a:pPr>
            <a:endParaRPr lang="en-GB" sz="2800" dirty="0">
              <a:effectLst/>
              <a:latin typeface="Baskerville" panose="02020502070401020303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en-GB" sz="2800" dirty="0">
                <a:latin typeface="Baskerville" panose="02020502070401020303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Some of the important developments in the history of agriculture, which occurred in ancient times, in the early modern era, and in the 19</a:t>
            </a:r>
            <a:r>
              <a:rPr lang="en-GB" sz="2800" baseline="30000" dirty="0">
                <a:latin typeface="Baskerville" panose="02020502070401020303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th</a:t>
            </a:r>
            <a:r>
              <a:rPr lang="en-GB" sz="2800" dirty="0">
                <a:latin typeface="Baskerville" panose="02020502070401020303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and the 20</a:t>
            </a:r>
            <a:r>
              <a:rPr lang="en-GB" sz="2800" baseline="30000" dirty="0">
                <a:latin typeface="Baskerville" panose="02020502070401020303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th</a:t>
            </a:r>
            <a:r>
              <a:rPr lang="en-GB" sz="2800" dirty="0">
                <a:latin typeface="Baskerville" panose="02020502070401020303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centuries.</a:t>
            </a:r>
            <a:endParaRPr lang="en-GB" sz="2800" dirty="0">
              <a:effectLst/>
              <a:latin typeface="Baskerville" panose="02020502070401020303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730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1BBB53-E09B-EEF8-614D-727C417F5E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8348" y="1382232"/>
            <a:ext cx="8147304" cy="3848987"/>
          </a:xfrm>
        </p:spPr>
        <p:txBody>
          <a:bodyPr>
            <a:normAutofit/>
          </a:bodyPr>
          <a:lstStyle/>
          <a:p>
            <a:r>
              <a:rPr lang="en-US" dirty="0"/>
              <a:t>The Emergence of Agriculture in Ancient Times</a:t>
            </a:r>
          </a:p>
        </p:txBody>
      </p:sp>
    </p:spTree>
    <p:extLst>
      <p:ext uri="{BB962C8B-B14F-4D97-AF65-F5344CB8AC3E}">
        <p14:creationId xmlns:p14="http://schemas.microsoft.com/office/powerpoint/2010/main" val="2129530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For agriculture you need to. . 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</a:t>
            </a:r>
            <a:r>
              <a:rPr lang="en-GB" dirty="0"/>
              <a:t>elect seeds</a:t>
            </a:r>
          </a:p>
          <a:p>
            <a:pPr marL="0" indent="0">
              <a:buNone/>
            </a:pPr>
            <a:r>
              <a:rPr lang="en-GB" dirty="0"/>
              <a:t>Manage the supply of water</a:t>
            </a:r>
          </a:p>
          <a:p>
            <a:pPr marL="0" indent="0">
              <a:buNone/>
            </a:pPr>
            <a:r>
              <a:rPr lang="en-GB" dirty="0"/>
              <a:t> renew the soil’s fertility</a:t>
            </a:r>
          </a:p>
          <a:p>
            <a:pPr marL="0" indent="0">
              <a:buNone/>
            </a:pPr>
            <a:r>
              <a:rPr lang="en-GB" dirty="0"/>
              <a:t>Protect the crop from pests</a:t>
            </a:r>
          </a:p>
          <a:p>
            <a:pPr marL="0" indent="0">
              <a:buNone/>
            </a:pPr>
            <a:r>
              <a:rPr lang="en-GB" dirty="0"/>
              <a:t>Apply some source of power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40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agriculture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81DE9EE-4F23-6F5B-59A9-30A4C19286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8475" y="1763467"/>
            <a:ext cx="8147050" cy="436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166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Various varieties of wheat: </a:t>
            </a:r>
            <a:br>
              <a:rPr lang="en-US" sz="2400" dirty="0"/>
            </a:br>
            <a:r>
              <a:rPr lang="en-US" sz="2400" dirty="0"/>
              <a:t>small spelt, einkorn, emmer, common spelt  </a:t>
            </a:r>
          </a:p>
        </p:txBody>
      </p:sp>
      <p:pic>
        <p:nvPicPr>
          <p:cNvPr id="4" name="Content Placeholder 3" descr="wheat-small-spelt-einkorn-emmer-cmn-spelt-wheats-dinkel-mac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65" r="-6465"/>
          <a:stretch>
            <a:fillRect/>
          </a:stretch>
        </p:blipFill>
        <p:spPr>
          <a:xfrm>
            <a:off x="498475" y="2039391"/>
            <a:ext cx="8147051" cy="4364598"/>
          </a:xfrm>
        </p:spPr>
      </p:pic>
    </p:spTree>
    <p:extLst>
      <p:ext uri="{BB962C8B-B14F-4D97-AF65-F5344CB8AC3E}">
        <p14:creationId xmlns:p14="http://schemas.microsoft.com/office/powerpoint/2010/main" val="3957827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agriculture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81DE9EE-4F23-6F5B-59A9-30A4C19286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8475" y="1763467"/>
            <a:ext cx="8147050" cy="436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8830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ddle">
  <a:themeElements>
    <a:clrScheme name="Saddl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Saddle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Saddle.thmx</Template>
  <TotalTime>5475</TotalTime>
  <Words>769</Words>
  <Application>Microsoft Macintosh PowerPoint</Application>
  <PresentationFormat>On-screen Show (4:3)</PresentationFormat>
  <Paragraphs>128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Baskerville</vt:lpstr>
      <vt:lpstr>Book Antiqua</vt:lpstr>
      <vt:lpstr>Wingdings 2</vt:lpstr>
      <vt:lpstr>Saddle</vt:lpstr>
      <vt:lpstr>A Brief History of Agriculture</vt:lpstr>
      <vt:lpstr>Shennong, Emperor of the Five Grains*  *wheat, rice, millet, soybean, sorghum</vt:lpstr>
      <vt:lpstr>Meso-American Maize Deities</vt:lpstr>
      <vt:lpstr>Main Points</vt:lpstr>
      <vt:lpstr>The Emergence of Agriculture in Ancient Times</vt:lpstr>
      <vt:lpstr>For agriculture you need to. . .</vt:lpstr>
      <vt:lpstr>Early agriculture</vt:lpstr>
      <vt:lpstr>Various varieties of wheat:  small spelt, einkorn, emmer, common spelt  </vt:lpstr>
      <vt:lpstr>Early agriculture</vt:lpstr>
      <vt:lpstr>Yellow River (China)</vt:lpstr>
      <vt:lpstr>PowerPoint Presentation</vt:lpstr>
      <vt:lpstr>PowerPoint Presentation</vt:lpstr>
      <vt:lpstr>Important Themes in Early Agriculture</vt:lpstr>
      <vt:lpstr>An Ard Plough</vt:lpstr>
      <vt:lpstr>An Ard Plough in Action</vt:lpstr>
      <vt:lpstr>Inca terraces near Písac (Peru), 15th century</vt:lpstr>
      <vt:lpstr>Continuities. . .</vt:lpstr>
      <vt:lpstr>Early Modern Developments  16th-18th centuries </vt:lpstr>
      <vt:lpstr>New Agricultural Developments Spread Through the Islamic World</vt:lpstr>
      <vt:lpstr>Columbian Exchange</vt:lpstr>
      <vt:lpstr>Jethro Tull’s Seed drill</vt:lpstr>
      <vt:lpstr>Jean-François Millet, The Gleaners, 1857</vt:lpstr>
      <vt:lpstr>Angelo Morbelli, For Eighty Cents! (1893).</vt:lpstr>
      <vt:lpstr>The Emergence of Industrial Agriculture  19th-20th centuries</vt:lpstr>
      <vt:lpstr>19th- and 20th-century  Technological Developments</vt:lpstr>
      <vt:lpstr>Increasing Production: Fertilisers</vt:lpstr>
      <vt:lpstr>Increasing Production: fertilisers</vt:lpstr>
      <vt:lpstr>Increasing Production: pesticides</vt:lpstr>
      <vt:lpstr>Daily Milk production  (per cow)</vt:lpstr>
      <vt:lpstr>Dr. Charles Wasonga evaluates the performance of green beans grown at lower altitudes at the International Centre of Insect Physiology and Ecology in Mbita Point, Kenya.</vt:lpstr>
      <vt:lpstr> Norman Borlaug and the Green Revolution </vt:lpstr>
      <vt:lpstr>Modern Industrial Agriculture Requires. . .</vt:lpstr>
      <vt:lpstr>Modern industrial vs. traditional agricultural: yields per worker</vt:lpstr>
      <vt:lpstr>Marcel Mazoyer and Laurence Roudart,   A History of World Agriculture: from the Neolithic Age to the Present (2014). </vt:lpstr>
      <vt:lpstr>PowerPoint Presentation</vt:lpstr>
      <vt:lpstr>PowerPoint Presentation</vt:lpstr>
      <vt:lpstr>Main Points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Earle</dc:creator>
  <cp:lastModifiedBy>Earle, Rebecca</cp:lastModifiedBy>
  <cp:revision>250</cp:revision>
  <dcterms:created xsi:type="dcterms:W3CDTF">2016-09-14T18:43:28Z</dcterms:created>
  <dcterms:modified xsi:type="dcterms:W3CDTF">2023-10-16T07:45:10Z</dcterms:modified>
</cp:coreProperties>
</file>