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72" r:id="rId2"/>
    <p:sldId id="311" r:id="rId3"/>
    <p:sldId id="309" r:id="rId4"/>
    <p:sldId id="281" r:id="rId5"/>
    <p:sldId id="282" r:id="rId6"/>
    <p:sldId id="280" r:id="rId7"/>
    <p:sldId id="291" r:id="rId8"/>
    <p:sldId id="283" r:id="rId9"/>
    <p:sldId id="292" r:id="rId10"/>
    <p:sldId id="284" r:id="rId11"/>
    <p:sldId id="293" r:id="rId12"/>
    <p:sldId id="289" r:id="rId13"/>
    <p:sldId id="287" r:id="rId14"/>
    <p:sldId id="285" r:id="rId15"/>
    <p:sldId id="294" r:id="rId16"/>
    <p:sldId id="295" r:id="rId17"/>
    <p:sldId id="279" r:id="rId18"/>
    <p:sldId id="271" r:id="rId19"/>
    <p:sldId id="260" r:id="rId20"/>
    <p:sldId id="256" r:id="rId21"/>
    <p:sldId id="257" r:id="rId22"/>
    <p:sldId id="258" r:id="rId23"/>
    <p:sldId id="296" r:id="rId24"/>
    <p:sldId id="297" r:id="rId25"/>
    <p:sldId id="263" r:id="rId26"/>
    <p:sldId id="270" r:id="rId27"/>
    <p:sldId id="262" r:id="rId28"/>
    <p:sldId id="298" r:id="rId29"/>
    <p:sldId id="310" r:id="rId30"/>
    <p:sldId id="261" r:id="rId31"/>
    <p:sldId id="274" r:id="rId32"/>
    <p:sldId id="276" r:id="rId33"/>
    <p:sldId id="275" r:id="rId34"/>
    <p:sldId id="277" r:id="rId35"/>
    <p:sldId id="299" r:id="rId36"/>
    <p:sldId id="300" r:id="rId37"/>
    <p:sldId id="301" r:id="rId38"/>
    <p:sldId id="302" r:id="rId39"/>
    <p:sldId id="308" r:id="rId40"/>
    <p:sldId id="303" r:id="rId41"/>
    <p:sldId id="305" r:id="rId42"/>
    <p:sldId id="306" r:id="rId43"/>
    <p:sldId id="307" r:id="rId4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359" autoAdjust="0"/>
    <p:restoredTop sz="94672"/>
  </p:normalViewPr>
  <p:slideViewPr>
    <p:cSldViewPr snapToGrid="0" snapToObjects="1">
      <p:cViewPr varScale="1">
        <p:scale>
          <a:sx n="64" d="100"/>
          <a:sy n="64" d="100"/>
        </p:scale>
        <p:origin x="168" y="83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
        <p:nvSpPr>
          <p:cNvPr id="4" name="Date Placeholder 3"/>
          <p:cNvSpPr>
            <a:spLocks noGrp="1"/>
          </p:cNvSpPr>
          <p:nvPr>
            <p:ph type="dt" sz="half" idx="10"/>
          </p:nvPr>
        </p:nvSpPr>
        <p:spPr/>
        <p:txBody>
          <a:bodyPr/>
          <a:lstStyle/>
          <a:p>
            <a:fld id="{63BC8087-04B9-B243-A64A-05BC6E3D61DC}" type="datetimeFigureOut">
              <a:rPr lang="en-US" smtClean="0"/>
              <a:t>1/15/23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C95E60A-A4D1-B041-B3A6-D4AD14AB25B2}" type="slidenum">
              <a:rPr lang="en-US" smtClean="0"/>
              <a:t>‹#›</a:t>
            </a:fld>
            <a:endParaRPr lang="en-US"/>
          </a:p>
        </p:txBody>
      </p:sp>
    </p:spTree>
    <p:extLst>
      <p:ext uri="{BB962C8B-B14F-4D97-AF65-F5344CB8AC3E}">
        <p14:creationId xmlns:p14="http://schemas.microsoft.com/office/powerpoint/2010/main" val="28255902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63BC8087-04B9-B243-A64A-05BC6E3D61DC}" type="datetimeFigureOut">
              <a:rPr lang="en-US" smtClean="0"/>
              <a:t>1/15/23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C95E60A-A4D1-B041-B3A6-D4AD14AB25B2}" type="slidenum">
              <a:rPr lang="en-US" smtClean="0"/>
              <a:t>‹#›</a:t>
            </a:fld>
            <a:endParaRPr lang="en-US"/>
          </a:p>
        </p:txBody>
      </p:sp>
    </p:spTree>
    <p:extLst>
      <p:ext uri="{BB962C8B-B14F-4D97-AF65-F5344CB8AC3E}">
        <p14:creationId xmlns:p14="http://schemas.microsoft.com/office/powerpoint/2010/main" val="101046859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63BC8087-04B9-B243-A64A-05BC6E3D61DC}" type="datetimeFigureOut">
              <a:rPr lang="en-US" smtClean="0"/>
              <a:t>1/15/23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C95E60A-A4D1-B041-B3A6-D4AD14AB25B2}" type="slidenum">
              <a:rPr lang="en-US" smtClean="0"/>
              <a:t>‹#›</a:t>
            </a:fld>
            <a:endParaRPr lang="en-US"/>
          </a:p>
        </p:txBody>
      </p:sp>
    </p:spTree>
    <p:extLst>
      <p:ext uri="{BB962C8B-B14F-4D97-AF65-F5344CB8AC3E}">
        <p14:creationId xmlns:p14="http://schemas.microsoft.com/office/powerpoint/2010/main" val="2284886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63BC8087-04B9-B243-A64A-05BC6E3D61DC}" type="datetimeFigureOut">
              <a:rPr lang="en-US" smtClean="0"/>
              <a:t>1/15/23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C95E60A-A4D1-B041-B3A6-D4AD14AB25B2}" type="slidenum">
              <a:rPr lang="en-US" smtClean="0"/>
              <a:t>‹#›</a:t>
            </a:fld>
            <a:endParaRPr lang="en-US"/>
          </a:p>
        </p:txBody>
      </p:sp>
    </p:spTree>
    <p:extLst>
      <p:ext uri="{BB962C8B-B14F-4D97-AF65-F5344CB8AC3E}">
        <p14:creationId xmlns:p14="http://schemas.microsoft.com/office/powerpoint/2010/main" val="38492746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63BC8087-04B9-B243-A64A-05BC6E3D61DC}" type="datetimeFigureOut">
              <a:rPr lang="en-US" smtClean="0"/>
              <a:t>1/15/23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C95E60A-A4D1-B041-B3A6-D4AD14AB25B2}" type="slidenum">
              <a:rPr lang="en-US" smtClean="0"/>
              <a:t>‹#›</a:t>
            </a:fld>
            <a:endParaRPr lang="en-US"/>
          </a:p>
        </p:txBody>
      </p:sp>
    </p:spTree>
    <p:extLst>
      <p:ext uri="{BB962C8B-B14F-4D97-AF65-F5344CB8AC3E}">
        <p14:creationId xmlns:p14="http://schemas.microsoft.com/office/powerpoint/2010/main" val="179668352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p:cNvSpPr>
            <a:spLocks noGrp="1"/>
          </p:cNvSpPr>
          <p:nvPr>
            <p:ph type="dt" sz="half" idx="10"/>
          </p:nvPr>
        </p:nvSpPr>
        <p:spPr/>
        <p:txBody>
          <a:bodyPr/>
          <a:lstStyle/>
          <a:p>
            <a:fld id="{63BC8087-04B9-B243-A64A-05BC6E3D61DC}" type="datetimeFigureOut">
              <a:rPr lang="en-US" smtClean="0"/>
              <a:t>1/15/23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C95E60A-A4D1-B041-B3A6-D4AD14AB25B2}" type="slidenum">
              <a:rPr lang="en-US" smtClean="0"/>
              <a:t>‹#›</a:t>
            </a:fld>
            <a:endParaRPr lang="en-US"/>
          </a:p>
        </p:txBody>
      </p:sp>
    </p:spTree>
    <p:extLst>
      <p:ext uri="{BB962C8B-B14F-4D97-AF65-F5344CB8AC3E}">
        <p14:creationId xmlns:p14="http://schemas.microsoft.com/office/powerpoint/2010/main" val="26426233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p:cNvSpPr>
            <a:spLocks noGrp="1"/>
          </p:cNvSpPr>
          <p:nvPr>
            <p:ph type="dt" sz="half" idx="10"/>
          </p:nvPr>
        </p:nvSpPr>
        <p:spPr/>
        <p:txBody>
          <a:bodyPr/>
          <a:lstStyle/>
          <a:p>
            <a:fld id="{63BC8087-04B9-B243-A64A-05BC6E3D61DC}" type="datetimeFigureOut">
              <a:rPr lang="en-US" smtClean="0"/>
              <a:t>1/15/23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C95E60A-A4D1-B041-B3A6-D4AD14AB25B2}" type="slidenum">
              <a:rPr lang="en-US" smtClean="0"/>
              <a:t>‹#›</a:t>
            </a:fld>
            <a:endParaRPr lang="en-US"/>
          </a:p>
        </p:txBody>
      </p:sp>
    </p:spTree>
    <p:extLst>
      <p:ext uri="{BB962C8B-B14F-4D97-AF65-F5344CB8AC3E}">
        <p14:creationId xmlns:p14="http://schemas.microsoft.com/office/powerpoint/2010/main" val="26542204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2"/>
          <p:cNvSpPr>
            <a:spLocks noGrp="1"/>
          </p:cNvSpPr>
          <p:nvPr>
            <p:ph type="dt" sz="half" idx="10"/>
          </p:nvPr>
        </p:nvSpPr>
        <p:spPr/>
        <p:txBody>
          <a:bodyPr/>
          <a:lstStyle/>
          <a:p>
            <a:fld id="{63BC8087-04B9-B243-A64A-05BC6E3D61DC}" type="datetimeFigureOut">
              <a:rPr lang="en-US" smtClean="0"/>
              <a:t>1/15/23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C95E60A-A4D1-B041-B3A6-D4AD14AB25B2}" type="slidenum">
              <a:rPr lang="en-US" smtClean="0"/>
              <a:t>‹#›</a:t>
            </a:fld>
            <a:endParaRPr lang="en-US"/>
          </a:p>
        </p:txBody>
      </p:sp>
    </p:spTree>
    <p:extLst>
      <p:ext uri="{BB962C8B-B14F-4D97-AF65-F5344CB8AC3E}">
        <p14:creationId xmlns:p14="http://schemas.microsoft.com/office/powerpoint/2010/main" val="8506054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3BC8087-04B9-B243-A64A-05BC6E3D61DC}" type="datetimeFigureOut">
              <a:rPr lang="en-US" smtClean="0"/>
              <a:t>1/15/23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C95E60A-A4D1-B041-B3A6-D4AD14AB25B2}" type="slidenum">
              <a:rPr lang="en-US" smtClean="0"/>
              <a:t>‹#›</a:t>
            </a:fld>
            <a:endParaRPr lang="en-US"/>
          </a:p>
        </p:txBody>
      </p:sp>
    </p:spTree>
    <p:extLst>
      <p:ext uri="{BB962C8B-B14F-4D97-AF65-F5344CB8AC3E}">
        <p14:creationId xmlns:p14="http://schemas.microsoft.com/office/powerpoint/2010/main" val="8034319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63BC8087-04B9-B243-A64A-05BC6E3D61DC}" type="datetimeFigureOut">
              <a:rPr lang="en-US" smtClean="0"/>
              <a:t>1/15/23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C95E60A-A4D1-B041-B3A6-D4AD14AB25B2}" type="slidenum">
              <a:rPr lang="en-US" smtClean="0"/>
              <a:t>‹#›</a:t>
            </a:fld>
            <a:endParaRPr lang="en-US"/>
          </a:p>
        </p:txBody>
      </p:sp>
    </p:spTree>
    <p:extLst>
      <p:ext uri="{BB962C8B-B14F-4D97-AF65-F5344CB8AC3E}">
        <p14:creationId xmlns:p14="http://schemas.microsoft.com/office/powerpoint/2010/main" val="18408554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63BC8087-04B9-B243-A64A-05BC6E3D61DC}" type="datetimeFigureOut">
              <a:rPr lang="en-US" smtClean="0"/>
              <a:t>1/15/23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C95E60A-A4D1-B041-B3A6-D4AD14AB25B2}" type="slidenum">
              <a:rPr lang="en-US" smtClean="0"/>
              <a:t>‹#›</a:t>
            </a:fld>
            <a:endParaRPr lang="en-US"/>
          </a:p>
        </p:txBody>
      </p:sp>
    </p:spTree>
    <p:extLst>
      <p:ext uri="{BB962C8B-B14F-4D97-AF65-F5344CB8AC3E}">
        <p14:creationId xmlns:p14="http://schemas.microsoft.com/office/powerpoint/2010/main" val="298972582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3BC8087-04B9-B243-A64A-05BC6E3D61DC}" type="datetimeFigureOut">
              <a:rPr lang="en-US" smtClean="0"/>
              <a:t>1/15/23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C95E60A-A4D1-B041-B3A6-D4AD14AB25B2}" type="slidenum">
              <a:rPr lang="en-US" smtClean="0"/>
              <a:t>‹#›</a:t>
            </a:fld>
            <a:endParaRPr lang="en-US"/>
          </a:p>
        </p:txBody>
      </p:sp>
    </p:spTree>
    <p:extLst>
      <p:ext uri="{BB962C8B-B14F-4D97-AF65-F5344CB8AC3E}">
        <p14:creationId xmlns:p14="http://schemas.microsoft.com/office/powerpoint/2010/main" val="1927273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 Id="rId4" Type="http://schemas.openxmlformats.org/officeDocument/2006/relationships/image" Target="../media/image15.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 Id="rId4" Type="http://schemas.openxmlformats.org/officeDocument/2006/relationships/image" Target="../media/image20.png"/></Relationships>
</file>

<file path=ppt/slides/_rels/slide19.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2.jp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23.jp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4.jp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5.jp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6.jp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8.jp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30.xml.rels><?xml version="1.0" encoding="UTF-8" standalone="yes"?>
<Relationships xmlns="http://schemas.openxmlformats.org/package/2006/relationships"><Relationship Id="rId2" Type="http://schemas.openxmlformats.org/officeDocument/2006/relationships/image" Target="../media/image29.jp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31.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image" Target="../media/image34.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GB" dirty="0"/>
              <a:t>Cooking at Home: </a:t>
            </a:r>
            <a:br>
              <a:rPr lang="en-GB" dirty="0"/>
            </a:br>
            <a:r>
              <a:rPr lang="en-GB" dirty="0"/>
              <a:t>Kitchen Technologies</a:t>
            </a:r>
          </a:p>
        </p:txBody>
      </p:sp>
      <p:sp>
        <p:nvSpPr>
          <p:cNvPr id="5" name="Subtitle 4"/>
          <p:cNvSpPr>
            <a:spLocks noGrp="1"/>
          </p:cNvSpPr>
          <p:nvPr>
            <p:ph type="subTitle" idx="1"/>
          </p:nvPr>
        </p:nvSpPr>
        <p:spPr/>
        <p:txBody>
          <a:bodyPr/>
          <a:lstStyle/>
          <a:p>
            <a:endParaRPr lang="en-GB"/>
          </a:p>
        </p:txBody>
      </p:sp>
    </p:spTree>
    <p:extLst>
      <p:ext uri="{BB962C8B-B14F-4D97-AF65-F5344CB8AC3E}">
        <p14:creationId xmlns:p14="http://schemas.microsoft.com/office/powerpoint/2010/main" val="137498798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8660" y="290857"/>
            <a:ext cx="2723322" cy="6009473"/>
          </a:xfrm>
        </p:spPr>
        <p:txBody>
          <a:bodyPr/>
          <a:lstStyle/>
          <a:p>
            <a:r>
              <a:rPr lang="en-GB" dirty="0"/>
              <a:t>1927 Frigidaire advert</a:t>
            </a:r>
          </a:p>
        </p:txBody>
      </p:sp>
      <p:pic>
        <p:nvPicPr>
          <p:cNvPr id="4" name="Content Placeholder 3" descr="1927-frigidaire ad.jpeg"/>
          <p:cNvPicPr>
            <a:picLocks noGrp="1" noChangeAspect="1"/>
          </p:cNvPicPr>
          <p:nvPr>
            <p:ph idx="1"/>
          </p:nvPr>
        </p:nvPicPr>
        <p:blipFill>
          <a:blip r:embed="rId2">
            <a:extLst>
              <a:ext uri="{28A0092B-C50C-407E-A947-70E740481C1C}">
                <a14:useLocalDpi xmlns:a14="http://schemas.microsoft.com/office/drawing/2010/main" val="0"/>
              </a:ext>
            </a:extLst>
          </a:blip>
          <a:srcRect l="-70478" r="-70478"/>
          <a:stretch>
            <a:fillRect/>
          </a:stretch>
        </p:blipFill>
        <p:spPr>
          <a:xfrm>
            <a:off x="1013791" y="557670"/>
            <a:ext cx="10927080" cy="6009474"/>
          </a:xfrm>
        </p:spPr>
      </p:pic>
    </p:spTree>
    <p:extLst>
      <p:ext uri="{BB962C8B-B14F-4D97-AF65-F5344CB8AC3E}">
        <p14:creationId xmlns:p14="http://schemas.microsoft.com/office/powerpoint/2010/main" val="74146822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The refrigerator triumphs</a:t>
            </a:r>
          </a:p>
        </p:txBody>
      </p:sp>
      <p:sp>
        <p:nvSpPr>
          <p:cNvPr id="3" name="Content Placeholder 2"/>
          <p:cNvSpPr>
            <a:spLocks noGrp="1"/>
          </p:cNvSpPr>
          <p:nvPr>
            <p:ph idx="1"/>
          </p:nvPr>
        </p:nvSpPr>
        <p:spPr>
          <a:xfrm>
            <a:off x="457200" y="1600200"/>
            <a:ext cx="8229600" cy="5257800"/>
          </a:xfrm>
        </p:spPr>
        <p:txBody>
          <a:bodyPr>
            <a:normAutofit/>
          </a:bodyPr>
          <a:lstStyle/>
          <a:p>
            <a:pPr marL="0" indent="0">
              <a:buNone/>
            </a:pPr>
            <a:r>
              <a:rPr lang="en-GB" sz="3600" dirty="0"/>
              <a:t>By the 1950s, ‘rising affluence, suburbanization, the teaching of ‘scientific housekeeping,’ and the marketing of kitchen appliances as </a:t>
            </a:r>
            <a:r>
              <a:rPr lang="en-GB" sz="3600" dirty="0" err="1"/>
              <a:t>labor-saving</a:t>
            </a:r>
            <a:r>
              <a:rPr lang="en-GB" sz="3600" dirty="0"/>
              <a:t> status symbols all helped to ensure that the United States remained the world’s most thoroughly ‘refrigerated society’. </a:t>
            </a:r>
          </a:p>
          <a:p>
            <a:pPr marL="0" indent="0">
              <a:buNone/>
            </a:pPr>
            <a:endParaRPr lang="en-GB" dirty="0"/>
          </a:p>
          <a:p>
            <a:pPr marL="0" indent="0">
              <a:buNone/>
            </a:pPr>
            <a:r>
              <a:rPr lang="en-US" dirty="0"/>
              <a:t>Friedberg, </a:t>
            </a:r>
            <a:r>
              <a:rPr lang="en-US" i="1" dirty="0"/>
              <a:t>Fresh</a:t>
            </a:r>
            <a:r>
              <a:rPr lang="en-US" dirty="0"/>
              <a:t>.</a:t>
            </a:r>
            <a:endParaRPr lang="en-GB" dirty="0"/>
          </a:p>
          <a:p>
            <a:pPr marL="0" indent="0">
              <a:buNone/>
            </a:pPr>
            <a:endParaRPr lang="en-GB" dirty="0"/>
          </a:p>
        </p:txBody>
      </p:sp>
    </p:spTree>
    <p:extLst>
      <p:ext uri="{BB962C8B-B14F-4D97-AF65-F5344CB8AC3E}">
        <p14:creationId xmlns:p14="http://schemas.microsoft.com/office/powerpoint/2010/main" val="152593985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1957 </a:t>
            </a:r>
            <a:r>
              <a:rPr lang="en-GB" dirty="0" err="1"/>
              <a:t>frigidaire</a:t>
            </a:r>
            <a:r>
              <a:rPr lang="en-GB" dirty="0"/>
              <a:t> advert</a:t>
            </a:r>
          </a:p>
        </p:txBody>
      </p:sp>
      <p:pic>
        <p:nvPicPr>
          <p:cNvPr id="4" name="Content Placeholder 3" descr="frigidaire advert 1957.jpeg"/>
          <p:cNvPicPr>
            <a:picLocks noGrp="1" noChangeAspect="1"/>
          </p:cNvPicPr>
          <p:nvPr>
            <p:ph idx="1"/>
          </p:nvPr>
        </p:nvPicPr>
        <p:blipFill>
          <a:blip r:embed="rId2">
            <a:extLst>
              <a:ext uri="{28A0092B-C50C-407E-A947-70E740481C1C}">
                <a14:useLocalDpi xmlns:a14="http://schemas.microsoft.com/office/drawing/2010/main" val="0"/>
              </a:ext>
            </a:extLst>
          </a:blip>
          <a:srcRect l="-67111" r="-67111"/>
          <a:stretch>
            <a:fillRect/>
          </a:stretch>
        </p:blipFill>
        <p:spPr/>
      </p:pic>
    </p:spTree>
    <p:extLst>
      <p:ext uri="{BB962C8B-B14F-4D97-AF65-F5344CB8AC3E}">
        <p14:creationId xmlns:p14="http://schemas.microsoft.com/office/powerpoint/2010/main" val="290837989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1959 </a:t>
            </a:r>
            <a:r>
              <a:rPr lang="en-GB" dirty="0" err="1"/>
              <a:t>frigidaire</a:t>
            </a:r>
            <a:r>
              <a:rPr lang="en-GB" dirty="0"/>
              <a:t> advert</a:t>
            </a:r>
          </a:p>
        </p:txBody>
      </p:sp>
      <p:pic>
        <p:nvPicPr>
          <p:cNvPr id="4" name="Content Placeholder 3" descr="frigidaire ad 1959.jpeg"/>
          <p:cNvPicPr>
            <a:picLocks noGrp="1" noChangeAspect="1"/>
          </p:cNvPicPr>
          <p:nvPr>
            <p:ph idx="1"/>
          </p:nvPr>
        </p:nvPicPr>
        <p:blipFill>
          <a:blip r:embed="rId2">
            <a:extLst>
              <a:ext uri="{28A0092B-C50C-407E-A947-70E740481C1C}">
                <a14:useLocalDpi xmlns:a14="http://schemas.microsoft.com/office/drawing/2010/main" val="0"/>
              </a:ext>
            </a:extLst>
          </a:blip>
          <a:srcRect l="-10004" r="-10004"/>
          <a:stretch>
            <a:fillRect/>
          </a:stretch>
        </p:blipFill>
        <p:spPr/>
      </p:pic>
    </p:spTree>
    <p:extLst>
      <p:ext uri="{BB962C8B-B14F-4D97-AF65-F5344CB8AC3E}">
        <p14:creationId xmlns:p14="http://schemas.microsoft.com/office/powerpoint/2010/main" val="415370283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dirty="0"/>
          </a:p>
        </p:txBody>
      </p:sp>
      <p:pic>
        <p:nvPicPr>
          <p:cNvPr id="4" name="Content Placeholder 3" descr="1934 frigidaire cookbook.jpeg"/>
          <p:cNvPicPr>
            <a:picLocks noGrp="1" noChangeAspect="1"/>
          </p:cNvPicPr>
          <p:nvPr>
            <p:ph idx="1"/>
          </p:nvPr>
        </p:nvPicPr>
        <p:blipFill>
          <a:blip r:embed="rId2">
            <a:extLst>
              <a:ext uri="{28A0092B-C50C-407E-A947-70E740481C1C}">
                <a14:useLocalDpi xmlns:a14="http://schemas.microsoft.com/office/drawing/2010/main" val="0"/>
              </a:ext>
            </a:extLst>
          </a:blip>
          <a:srcRect l="-22198" r="-22198"/>
          <a:stretch>
            <a:fillRect/>
          </a:stretch>
        </p:blipFill>
        <p:spPr>
          <a:xfrm>
            <a:off x="415543" y="-93020"/>
            <a:ext cx="8229600" cy="4525963"/>
          </a:xfrm>
        </p:spPr>
      </p:pic>
      <p:pic>
        <p:nvPicPr>
          <p:cNvPr id="5" name="Content Placeholder 3" descr="fridigaire cookbook 3.jpeg"/>
          <p:cNvPicPr>
            <a:picLocks noChangeAspect="1"/>
          </p:cNvPicPr>
          <p:nvPr/>
        </p:nvPicPr>
        <p:blipFill>
          <a:blip r:embed="rId3">
            <a:extLst>
              <a:ext uri="{28A0092B-C50C-407E-A947-70E740481C1C}">
                <a14:useLocalDpi xmlns:a14="http://schemas.microsoft.com/office/drawing/2010/main" val="0"/>
              </a:ext>
            </a:extLst>
          </a:blip>
          <a:srcRect l="-71221" r="-71221"/>
          <a:stretch>
            <a:fillRect/>
          </a:stretch>
        </p:blipFill>
        <p:spPr>
          <a:xfrm>
            <a:off x="3263610" y="2169962"/>
            <a:ext cx="8229600" cy="4525963"/>
          </a:xfrm>
          <a:prstGeom prst="rect">
            <a:avLst/>
          </a:prstGeom>
        </p:spPr>
      </p:pic>
      <p:pic>
        <p:nvPicPr>
          <p:cNvPr id="6" name="Content Placeholder 3" descr="frigidaire cookbook 2.jpeg"/>
          <p:cNvPicPr>
            <a:picLocks noChangeAspect="1"/>
          </p:cNvPicPr>
          <p:nvPr/>
        </p:nvPicPr>
        <p:blipFill>
          <a:blip r:embed="rId4">
            <a:extLst>
              <a:ext uri="{28A0092B-C50C-407E-A947-70E740481C1C}">
                <a14:useLocalDpi xmlns:a14="http://schemas.microsoft.com/office/drawing/2010/main" val="0"/>
              </a:ext>
            </a:extLst>
          </a:blip>
          <a:srcRect l="-76655" r="-76655"/>
          <a:stretch>
            <a:fillRect/>
          </a:stretch>
        </p:blipFill>
        <p:spPr>
          <a:xfrm>
            <a:off x="-2432525" y="2427412"/>
            <a:ext cx="8229600" cy="4525963"/>
          </a:xfrm>
          <a:prstGeom prst="rect">
            <a:avLst/>
          </a:prstGeom>
        </p:spPr>
      </p:pic>
    </p:spTree>
    <p:extLst>
      <p:ext uri="{BB962C8B-B14F-4D97-AF65-F5344CB8AC3E}">
        <p14:creationId xmlns:p14="http://schemas.microsoft.com/office/powerpoint/2010/main" val="113794712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The loss of seasonality</a:t>
            </a:r>
          </a:p>
        </p:txBody>
      </p:sp>
      <p:sp>
        <p:nvSpPr>
          <p:cNvPr id="3" name="Content Placeholder 2"/>
          <p:cNvSpPr>
            <a:spLocks noGrp="1"/>
          </p:cNvSpPr>
          <p:nvPr>
            <p:ph idx="1"/>
          </p:nvPr>
        </p:nvSpPr>
        <p:spPr>
          <a:xfrm>
            <a:off x="457200" y="1417638"/>
            <a:ext cx="8229600" cy="5440362"/>
          </a:xfrm>
        </p:spPr>
        <p:txBody>
          <a:bodyPr>
            <a:normAutofit fontScale="92500" lnSpcReduction="10000"/>
          </a:bodyPr>
          <a:lstStyle/>
          <a:p>
            <a:pPr marL="0" indent="0">
              <a:buNone/>
            </a:pPr>
            <a:r>
              <a:rPr lang="en-GB" dirty="0"/>
              <a:t>‘Refrigeration wipes out seasons and distances. Duluth serves California or Florida orange juice for breakfast, Buffalo school children munch bananas from South America, Chicago dines on roast Long Island duckling. We grow perishable products in the regions best suited to them instead of being forced to stick close to the large markets.’ </a:t>
            </a:r>
          </a:p>
          <a:p>
            <a:pPr marL="0" indent="0">
              <a:buNone/>
            </a:pPr>
            <a:r>
              <a:rPr lang="en-GB" sz="3000" i="1" dirty="0"/>
              <a:t>Ladies Home Journal</a:t>
            </a:r>
            <a:r>
              <a:rPr lang="en-GB" sz="3000" dirty="0"/>
              <a:t> (1929)</a:t>
            </a:r>
          </a:p>
          <a:p>
            <a:pPr marL="0" indent="0">
              <a:buNone/>
            </a:pPr>
            <a:endParaRPr lang="en-GB" sz="3000" dirty="0"/>
          </a:p>
          <a:p>
            <a:pPr marL="0" indent="0">
              <a:buNone/>
            </a:pPr>
            <a:r>
              <a:rPr lang="en-GB" dirty="0"/>
              <a:t>In 1941 </a:t>
            </a:r>
            <a:r>
              <a:rPr lang="en-GB" i="1" dirty="0"/>
              <a:t>American Cookery Magazine</a:t>
            </a:r>
            <a:r>
              <a:rPr lang="en-GB" dirty="0"/>
              <a:t> changed its column on ‘</a:t>
            </a:r>
            <a:r>
              <a:rPr lang="en-GB" i="1" dirty="0"/>
              <a:t>seasonable</a:t>
            </a:r>
            <a:r>
              <a:rPr lang="en-GB" dirty="0"/>
              <a:t> and tested recipes’ to ‘tested recipes of the month’. </a:t>
            </a:r>
          </a:p>
        </p:txBody>
      </p:sp>
    </p:spTree>
    <p:extLst>
      <p:ext uri="{BB962C8B-B14F-4D97-AF65-F5344CB8AC3E}">
        <p14:creationId xmlns:p14="http://schemas.microsoft.com/office/powerpoint/2010/main" val="135140405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Changing concepts of freshness</a:t>
            </a:r>
          </a:p>
        </p:txBody>
      </p:sp>
      <p:sp>
        <p:nvSpPr>
          <p:cNvPr id="3" name="Content Placeholder 2"/>
          <p:cNvSpPr>
            <a:spLocks noGrp="1"/>
          </p:cNvSpPr>
          <p:nvPr>
            <p:ph idx="1"/>
          </p:nvPr>
        </p:nvSpPr>
        <p:spPr>
          <a:xfrm>
            <a:off x="457200" y="1600200"/>
            <a:ext cx="8229600" cy="5257800"/>
          </a:xfrm>
        </p:spPr>
        <p:txBody>
          <a:bodyPr>
            <a:normAutofit lnSpcReduction="10000"/>
          </a:bodyPr>
          <a:lstStyle/>
          <a:p>
            <a:pPr marL="0" indent="0">
              <a:buNone/>
            </a:pPr>
            <a:r>
              <a:rPr lang="en-GB" sz="4400" dirty="0"/>
              <a:t>‘Consumers stopped expecting fresh food to be just-picked or just-caught or just-killed. Instead, they expected to find and keep it in the refrigerator.’ </a:t>
            </a:r>
          </a:p>
          <a:p>
            <a:pPr marL="0" indent="0">
              <a:buNone/>
            </a:pPr>
            <a:endParaRPr lang="en-GB" sz="4400" dirty="0"/>
          </a:p>
          <a:p>
            <a:pPr marL="0" indent="0">
              <a:buNone/>
            </a:pPr>
            <a:endParaRPr lang="en-GB" dirty="0"/>
          </a:p>
          <a:p>
            <a:pPr marL="0" indent="0">
              <a:buNone/>
            </a:pPr>
            <a:r>
              <a:rPr lang="en-US" dirty="0"/>
              <a:t>Friedberg, </a:t>
            </a:r>
            <a:r>
              <a:rPr lang="en-US" i="1" dirty="0"/>
              <a:t>Fresh</a:t>
            </a:r>
            <a:r>
              <a:rPr lang="en-US" dirty="0"/>
              <a:t>.</a:t>
            </a:r>
            <a:endParaRPr lang="en-GB" dirty="0"/>
          </a:p>
        </p:txBody>
      </p:sp>
    </p:spTree>
    <p:extLst>
      <p:ext uri="{BB962C8B-B14F-4D97-AF65-F5344CB8AC3E}">
        <p14:creationId xmlns:p14="http://schemas.microsoft.com/office/powerpoint/2010/main" val="391076813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Mortar and pestle</a:t>
            </a:r>
          </a:p>
        </p:txBody>
      </p:sp>
      <p:sp>
        <p:nvSpPr>
          <p:cNvPr id="3" name="Content Placeholder 2"/>
          <p:cNvSpPr>
            <a:spLocks noGrp="1"/>
          </p:cNvSpPr>
          <p:nvPr>
            <p:ph idx="1"/>
          </p:nvPr>
        </p:nvSpPr>
        <p:spPr>
          <a:xfrm>
            <a:off x="457200" y="1600200"/>
            <a:ext cx="8229600" cy="4988470"/>
          </a:xfrm>
        </p:spPr>
        <p:txBody>
          <a:bodyPr/>
          <a:lstStyle/>
          <a:p>
            <a:endParaRPr lang="en-GB" dirty="0"/>
          </a:p>
          <a:p>
            <a:endParaRPr lang="en-GB" dirty="0"/>
          </a:p>
          <a:p>
            <a:endParaRPr lang="en-GB" dirty="0"/>
          </a:p>
          <a:p>
            <a:pPr marL="0" indent="0">
              <a:buNone/>
            </a:pPr>
            <a:endParaRPr lang="en-GB" dirty="0"/>
          </a:p>
          <a:p>
            <a:pPr marL="0" indent="0">
              <a:buNone/>
            </a:pPr>
            <a:endParaRPr lang="en-GB" dirty="0"/>
          </a:p>
          <a:p>
            <a:pPr marL="0" indent="0">
              <a:buNone/>
            </a:pPr>
            <a:r>
              <a:rPr lang="en-GB" sz="2800" dirty="0"/>
              <a:t>Bird-shaped Pestle</a:t>
            </a:r>
          </a:p>
          <a:p>
            <a:pPr marL="0" indent="0">
              <a:buNone/>
            </a:pPr>
            <a:r>
              <a:rPr lang="en-GB" sz="2800" dirty="0"/>
              <a:t>6000–2000 BC</a:t>
            </a:r>
          </a:p>
          <a:p>
            <a:pPr marL="0" indent="0">
              <a:buNone/>
            </a:pPr>
            <a:r>
              <a:rPr lang="en-GB" sz="2800" dirty="0"/>
              <a:t>Papua New Guinea</a:t>
            </a:r>
          </a:p>
        </p:txBody>
      </p:sp>
      <p:pic>
        <p:nvPicPr>
          <p:cNvPr id="4" name="Picture 3" descr="bird shaped pestle.jpe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526013" y="1600200"/>
            <a:ext cx="3160787" cy="4876816"/>
          </a:xfrm>
          <a:prstGeom prst="rect">
            <a:avLst/>
          </a:prstGeom>
        </p:spPr>
      </p:pic>
      <p:pic>
        <p:nvPicPr>
          <p:cNvPr id="5" name="Picture 4" descr="mortar and pestle 2.jpe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7200" y="1316840"/>
            <a:ext cx="3160787" cy="3160787"/>
          </a:xfrm>
          <a:prstGeom prst="rect">
            <a:avLst/>
          </a:prstGeom>
        </p:spPr>
      </p:pic>
      <p:sp>
        <p:nvSpPr>
          <p:cNvPr id="6" name="Right Arrow 5"/>
          <p:cNvSpPr/>
          <p:nvPr/>
        </p:nvSpPr>
        <p:spPr>
          <a:xfrm>
            <a:off x="3379212" y="5080420"/>
            <a:ext cx="1757644" cy="124742"/>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35810496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4489132" cy="1021849"/>
          </a:xfrm>
        </p:spPr>
        <p:txBody>
          <a:bodyPr>
            <a:normAutofit/>
          </a:bodyPr>
          <a:lstStyle/>
          <a:p>
            <a:pPr algn="l"/>
            <a:r>
              <a:rPr lang="en-GB" dirty="0" err="1"/>
              <a:t>Metate</a:t>
            </a:r>
            <a:r>
              <a:rPr lang="en-GB" dirty="0"/>
              <a:t> and </a:t>
            </a:r>
            <a:r>
              <a:rPr lang="en-GB" dirty="0" err="1"/>
              <a:t>mano</a:t>
            </a:r>
            <a:endParaRPr lang="en-GB" dirty="0"/>
          </a:p>
        </p:txBody>
      </p:sp>
      <p:pic>
        <p:nvPicPr>
          <p:cNvPr id="4" name="Content Placeholder 3"/>
          <p:cNvPicPr>
            <a:picLocks noGrp="1" noChangeAspect="1"/>
          </p:cNvPicPr>
          <p:nvPr>
            <p:ph idx="1"/>
          </p:nvPr>
        </p:nvPicPr>
        <p:blipFill>
          <a:blip r:embed="rId2"/>
          <a:srcRect l="-18187" r="-18187"/>
          <a:stretch>
            <a:fillRect/>
          </a:stretch>
        </p:blipFill>
        <p:spPr>
          <a:xfrm>
            <a:off x="-722122" y="1021849"/>
            <a:ext cx="5936334" cy="3264755"/>
          </a:xfrm>
        </p:spPr>
      </p:pic>
      <p:pic>
        <p:nvPicPr>
          <p:cNvPr id="5" name="Picture 4"/>
          <p:cNvPicPr>
            <a:picLocks noChangeAspect="1"/>
          </p:cNvPicPr>
          <p:nvPr/>
        </p:nvPicPr>
        <p:blipFill>
          <a:blip r:embed="rId3"/>
          <a:stretch>
            <a:fillRect/>
          </a:stretch>
        </p:blipFill>
        <p:spPr>
          <a:xfrm>
            <a:off x="4489132" y="0"/>
            <a:ext cx="4654868" cy="6858000"/>
          </a:xfrm>
          <a:prstGeom prst="rect">
            <a:avLst/>
          </a:prstGeom>
        </p:spPr>
      </p:pic>
      <p:pic>
        <p:nvPicPr>
          <p:cNvPr id="6" name="Picture 5"/>
          <p:cNvPicPr>
            <a:picLocks noChangeAspect="1"/>
          </p:cNvPicPr>
          <p:nvPr/>
        </p:nvPicPr>
        <p:blipFill>
          <a:blip r:embed="rId4"/>
          <a:stretch>
            <a:fillRect/>
          </a:stretch>
        </p:blipFill>
        <p:spPr>
          <a:xfrm>
            <a:off x="258417" y="3951607"/>
            <a:ext cx="3880550" cy="2910413"/>
          </a:xfrm>
          <a:prstGeom prst="rect">
            <a:avLst/>
          </a:prstGeom>
        </p:spPr>
      </p:pic>
    </p:spTree>
    <p:extLst>
      <p:ext uri="{BB962C8B-B14F-4D97-AF65-F5344CB8AC3E}">
        <p14:creationId xmlns:p14="http://schemas.microsoft.com/office/powerpoint/2010/main" val="80941920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dirty="0"/>
              <a:t>Maya bowl, circa 600-900 AD</a:t>
            </a:r>
          </a:p>
        </p:txBody>
      </p:sp>
      <p:pic>
        <p:nvPicPr>
          <p:cNvPr id="4" name="Content Placeholder 3" descr="metate-plate.jpg"/>
          <p:cNvPicPr>
            <a:picLocks noGrp="1" noChangeAspect="1"/>
          </p:cNvPicPr>
          <p:nvPr>
            <p:ph idx="1"/>
          </p:nvPr>
        </p:nvPicPr>
        <p:blipFill>
          <a:blip r:embed="rId2">
            <a:extLst>
              <a:ext uri="{28A0092B-C50C-407E-A947-70E740481C1C}">
                <a14:useLocalDpi xmlns:a14="http://schemas.microsoft.com/office/drawing/2010/main" val="0"/>
              </a:ext>
            </a:extLst>
          </a:blip>
          <a:srcRect l="-39223" r="-39223"/>
          <a:stretch>
            <a:fillRect/>
          </a:stretch>
        </p:blipFill>
        <p:spPr/>
      </p:pic>
    </p:spTree>
    <p:extLst>
      <p:ext uri="{BB962C8B-B14F-4D97-AF65-F5344CB8AC3E}">
        <p14:creationId xmlns:p14="http://schemas.microsoft.com/office/powerpoint/2010/main" val="59854493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27017D-8980-8644-AF4D-0219F3EC0C9F}"/>
              </a:ext>
            </a:extLst>
          </p:cNvPr>
          <p:cNvSpPr>
            <a:spLocks noGrp="1"/>
          </p:cNvSpPr>
          <p:nvPr>
            <p:ph type="title"/>
          </p:nvPr>
        </p:nvSpPr>
        <p:spPr>
          <a:xfrm>
            <a:off x="457200" y="274638"/>
            <a:ext cx="8229600" cy="2791291"/>
          </a:xfrm>
        </p:spPr>
        <p:txBody>
          <a:bodyPr>
            <a:normAutofit/>
          </a:bodyPr>
          <a:lstStyle/>
          <a:p>
            <a:r>
              <a:rPr lang="en-US" dirty="0"/>
              <a:t>Histories of Technology</a:t>
            </a:r>
            <a:br>
              <a:rPr lang="en-US" dirty="0"/>
            </a:br>
            <a:r>
              <a:rPr lang="en-US" dirty="0"/>
              <a:t>&amp;</a:t>
            </a:r>
            <a:br>
              <a:rPr lang="en-US" dirty="0"/>
            </a:br>
            <a:r>
              <a:rPr lang="en-US" dirty="0"/>
              <a:t>Object Biographies</a:t>
            </a:r>
          </a:p>
        </p:txBody>
      </p:sp>
      <p:sp>
        <p:nvSpPr>
          <p:cNvPr id="3" name="Content Placeholder 2">
            <a:extLst>
              <a:ext uri="{FF2B5EF4-FFF2-40B4-BE49-F238E27FC236}">
                <a16:creationId xmlns:a16="http://schemas.microsoft.com/office/drawing/2014/main" id="{16FCC05F-D069-C44D-9BDF-CA87B3F8E1FA}"/>
              </a:ext>
            </a:extLst>
          </p:cNvPr>
          <p:cNvSpPr>
            <a:spLocks noGrp="1"/>
          </p:cNvSpPr>
          <p:nvPr>
            <p:ph idx="1"/>
          </p:nvPr>
        </p:nvSpPr>
        <p:spPr>
          <a:xfrm>
            <a:off x="457200" y="3792071"/>
            <a:ext cx="8229600" cy="2334092"/>
          </a:xfrm>
        </p:spPr>
        <p:txBody>
          <a:bodyPr>
            <a:normAutofit fontScale="92500" lnSpcReduction="20000"/>
          </a:bodyPr>
          <a:lstStyle/>
          <a:p>
            <a:pPr marL="0" indent="0">
              <a:buNone/>
            </a:pPr>
            <a:endParaRPr lang="en-GB" dirty="0"/>
          </a:p>
          <a:p>
            <a:pPr marL="0" indent="0">
              <a:buNone/>
            </a:pPr>
            <a:r>
              <a:rPr lang="en-GB" dirty="0"/>
              <a:t>What can we learn from studying a specific object’s history? </a:t>
            </a:r>
          </a:p>
          <a:p>
            <a:pPr marL="0" indent="0">
              <a:buNone/>
            </a:pPr>
            <a:endParaRPr lang="en-GB" dirty="0"/>
          </a:p>
          <a:p>
            <a:pPr marL="0" indent="0">
              <a:buNone/>
            </a:pPr>
            <a:r>
              <a:rPr lang="en-GB" dirty="0"/>
              <a:t>What kinds of history does this approach enable?</a:t>
            </a:r>
          </a:p>
        </p:txBody>
      </p:sp>
    </p:spTree>
    <p:extLst>
      <p:ext uri="{BB962C8B-B14F-4D97-AF65-F5344CB8AC3E}">
        <p14:creationId xmlns:p14="http://schemas.microsoft.com/office/powerpoint/2010/main" val="426511768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dirty="0"/>
          </a:p>
        </p:txBody>
      </p:sp>
      <p:sp>
        <p:nvSpPr>
          <p:cNvPr id="3" name="Subtitle 2"/>
          <p:cNvSpPr>
            <a:spLocks noGrp="1"/>
          </p:cNvSpPr>
          <p:nvPr>
            <p:ph type="subTitle" idx="1"/>
          </p:nvPr>
        </p:nvSpPr>
        <p:spPr/>
        <p:txBody>
          <a:bodyPr/>
          <a:lstStyle/>
          <a:p>
            <a:endParaRPr lang="en-US"/>
          </a:p>
        </p:txBody>
      </p:sp>
      <p:pic>
        <p:nvPicPr>
          <p:cNvPr id="4" name="Picture 3" descr="mendozametate.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627529"/>
            <a:ext cx="9144000" cy="6110942"/>
          </a:xfrm>
          <a:prstGeom prst="rect">
            <a:avLst/>
          </a:prstGeom>
        </p:spPr>
      </p:pic>
      <p:sp>
        <p:nvSpPr>
          <p:cNvPr id="5" name="TextBox 4"/>
          <p:cNvSpPr txBox="1"/>
          <p:nvPr/>
        </p:nvSpPr>
        <p:spPr>
          <a:xfrm>
            <a:off x="1778000" y="134471"/>
            <a:ext cx="3053372" cy="36933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US" dirty="0"/>
              <a:t>Codex Mendoza, circa 1540</a:t>
            </a:r>
          </a:p>
        </p:txBody>
      </p:sp>
    </p:spTree>
    <p:extLst>
      <p:ext uri="{BB962C8B-B14F-4D97-AF65-F5344CB8AC3E}">
        <p14:creationId xmlns:p14="http://schemas.microsoft.com/office/powerpoint/2010/main" val="115487736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Florentine Codex, circa 1570</a:t>
            </a:r>
          </a:p>
        </p:txBody>
      </p:sp>
      <p:pic>
        <p:nvPicPr>
          <p:cNvPr id="4" name="Content Placeholder 3" descr="tortillas.jpg"/>
          <p:cNvPicPr>
            <a:picLocks noGrp="1" noChangeAspect="1"/>
          </p:cNvPicPr>
          <p:nvPr>
            <p:ph idx="1"/>
          </p:nvPr>
        </p:nvPicPr>
        <p:blipFill>
          <a:blip r:embed="rId2">
            <a:extLst>
              <a:ext uri="{28A0092B-C50C-407E-A947-70E740481C1C}">
                <a14:useLocalDpi xmlns:a14="http://schemas.microsoft.com/office/drawing/2010/main" val="0"/>
              </a:ext>
            </a:extLst>
          </a:blip>
          <a:srcRect t="15694" b="15694"/>
          <a:stretch>
            <a:fillRect/>
          </a:stretch>
        </p:blipFill>
        <p:spPr/>
      </p:pic>
    </p:spTree>
    <p:extLst>
      <p:ext uri="{BB962C8B-B14F-4D97-AF65-F5344CB8AC3E}">
        <p14:creationId xmlns:p14="http://schemas.microsoft.com/office/powerpoint/2010/main" val="12520737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TortillaMakingSalvador.jpg"/>
          <p:cNvPicPr>
            <a:picLocks noGrp="1" noChangeAspect="1"/>
          </p:cNvPicPr>
          <p:nvPr>
            <p:ph idx="1"/>
          </p:nvPr>
        </p:nvPicPr>
        <p:blipFill>
          <a:blip r:embed="rId2">
            <a:extLst>
              <a:ext uri="{28A0092B-C50C-407E-A947-70E740481C1C}">
                <a14:useLocalDpi xmlns:a14="http://schemas.microsoft.com/office/drawing/2010/main" val="0"/>
              </a:ext>
            </a:extLst>
          </a:blip>
          <a:srcRect l="-44064" r="-44064"/>
          <a:stretch>
            <a:fillRect/>
          </a:stretch>
        </p:blipFill>
        <p:spPr>
          <a:xfrm>
            <a:off x="-1633569" y="731837"/>
            <a:ext cx="8229600" cy="4525963"/>
          </a:xfrm>
        </p:spPr>
      </p:pic>
      <p:sp>
        <p:nvSpPr>
          <p:cNvPr id="3" name="TextBox 2"/>
          <p:cNvSpPr txBox="1"/>
          <p:nvPr/>
        </p:nvSpPr>
        <p:spPr>
          <a:xfrm>
            <a:off x="4707467" y="1600200"/>
            <a:ext cx="4131733" cy="3970318"/>
          </a:xfrm>
          <a:prstGeom prst="rect">
            <a:avLst/>
          </a:prstGeom>
          <a:noFill/>
        </p:spPr>
        <p:txBody>
          <a:bodyPr wrap="square" rtlCol="0">
            <a:spAutoFit/>
          </a:bodyPr>
          <a:lstStyle/>
          <a:p>
            <a:pPr marL="457200" indent="-457200">
              <a:buFont typeface="Arial"/>
              <a:buChar char="•"/>
            </a:pPr>
            <a:r>
              <a:rPr lang="en-GB" sz="2800" dirty="0" err="1"/>
              <a:t>Meso</a:t>
            </a:r>
            <a:r>
              <a:rPr lang="en-GB" sz="2800" dirty="0"/>
              <a:t>-American women spent 35-40 hours per week making tortillas.  </a:t>
            </a:r>
            <a:endParaRPr lang="en-GB" sz="2800" b="1" dirty="0"/>
          </a:p>
          <a:p>
            <a:pPr marL="457200" indent="-457200">
              <a:buFont typeface="Arial"/>
              <a:buChar char="•"/>
            </a:pPr>
            <a:r>
              <a:rPr lang="en-GB" sz="2800" dirty="0"/>
              <a:t>European women spent 3-4 hours per week preparing bread.  </a:t>
            </a:r>
          </a:p>
          <a:p>
            <a:pPr marL="457200" indent="-457200">
              <a:buFont typeface="Arial"/>
              <a:buChar char="•"/>
            </a:pPr>
            <a:r>
              <a:rPr lang="en-GB" sz="2800" dirty="0"/>
              <a:t>Women in China spent about 2 hours a day preparing rice.</a:t>
            </a:r>
          </a:p>
        </p:txBody>
      </p:sp>
    </p:spTree>
    <p:extLst>
      <p:ext uri="{BB962C8B-B14F-4D97-AF65-F5344CB8AC3E}">
        <p14:creationId xmlns:p14="http://schemas.microsoft.com/office/powerpoint/2010/main" val="281989045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a:t>Thomas </a:t>
            </a:r>
            <a:r>
              <a:rPr lang="en-US" sz="2800" dirty="0" err="1"/>
              <a:t>Brocklehurst</a:t>
            </a:r>
            <a:r>
              <a:rPr lang="en-US" sz="2800" dirty="0"/>
              <a:t>, </a:t>
            </a:r>
            <a:r>
              <a:rPr lang="en-US" sz="2800" i="1" dirty="0"/>
              <a:t>Mexico Today: A Country with a Great Future </a:t>
            </a:r>
            <a:r>
              <a:rPr lang="en-US" sz="2800" dirty="0"/>
              <a:t>(1883).</a:t>
            </a:r>
            <a:endParaRPr lang="en-GB" sz="2800" dirty="0"/>
          </a:p>
        </p:txBody>
      </p:sp>
      <p:sp>
        <p:nvSpPr>
          <p:cNvPr id="3" name="Content Placeholder 2"/>
          <p:cNvSpPr>
            <a:spLocks noGrp="1"/>
          </p:cNvSpPr>
          <p:nvPr>
            <p:ph idx="1"/>
          </p:nvPr>
        </p:nvSpPr>
        <p:spPr>
          <a:xfrm>
            <a:off x="457200" y="1600200"/>
            <a:ext cx="8229600" cy="5257800"/>
          </a:xfrm>
        </p:spPr>
        <p:txBody>
          <a:bodyPr>
            <a:normAutofit/>
          </a:bodyPr>
          <a:lstStyle/>
          <a:p>
            <a:pPr marL="0" indent="0">
              <a:buNone/>
            </a:pPr>
            <a:r>
              <a:rPr lang="en-GB" dirty="0"/>
              <a:t>‘The labour of making tortillas is enormous, in a poor man’s house the wife is occupied most of the day. .  . in the sole purpose of making the tortillas for the family. . . until the Mexican turn from tortillas to grinding their corn (i.e. wheat) and making bread, the drudgery of manufacturing tortillas will prevent their women from rising in the social scale and keep them in their present overworked and degraded condition.’</a:t>
            </a:r>
          </a:p>
          <a:p>
            <a:pPr marL="0" indent="0">
              <a:buNone/>
            </a:pPr>
            <a:endParaRPr lang="en-GB" dirty="0"/>
          </a:p>
        </p:txBody>
      </p:sp>
    </p:spTree>
    <p:extLst>
      <p:ext uri="{BB962C8B-B14F-4D97-AF65-F5344CB8AC3E}">
        <p14:creationId xmlns:p14="http://schemas.microsoft.com/office/powerpoint/2010/main" val="169938873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An early </a:t>
            </a:r>
            <a:r>
              <a:rPr lang="en-US" dirty="0" err="1"/>
              <a:t>mechanised</a:t>
            </a:r>
            <a:r>
              <a:rPr lang="en-US" dirty="0"/>
              <a:t> maize mill (</a:t>
            </a:r>
            <a:r>
              <a:rPr lang="en-US" i="1" dirty="0" err="1"/>
              <a:t>molino</a:t>
            </a:r>
            <a:r>
              <a:rPr lang="en-US" i="1" dirty="0"/>
              <a:t> de </a:t>
            </a:r>
            <a:r>
              <a:rPr lang="en-US" i="1" dirty="0" err="1"/>
              <a:t>nixtamal</a:t>
            </a:r>
            <a:r>
              <a:rPr lang="en-US" dirty="0"/>
              <a:t>)</a:t>
            </a:r>
          </a:p>
        </p:txBody>
      </p:sp>
      <p:pic>
        <p:nvPicPr>
          <p:cNvPr id="4" name="Content Placeholder 3" descr="nixtamal.jpg"/>
          <p:cNvPicPr>
            <a:picLocks noGrp="1" noChangeAspect="1"/>
          </p:cNvPicPr>
          <p:nvPr>
            <p:ph idx="1"/>
          </p:nvPr>
        </p:nvPicPr>
        <p:blipFill>
          <a:blip r:embed="rId2">
            <a:extLst>
              <a:ext uri="{28A0092B-C50C-407E-A947-70E740481C1C}">
                <a14:useLocalDpi xmlns:a14="http://schemas.microsoft.com/office/drawing/2010/main" val="0"/>
              </a:ext>
            </a:extLst>
          </a:blip>
          <a:srcRect l="-71221" r="-71221"/>
          <a:stretch>
            <a:fillRect/>
          </a:stretch>
        </p:blipFill>
        <p:spPr/>
      </p:pic>
    </p:spTree>
    <p:extLst>
      <p:ext uri="{BB962C8B-B14F-4D97-AF65-F5344CB8AC3E}">
        <p14:creationId xmlns:p14="http://schemas.microsoft.com/office/powerpoint/2010/main" val="157809594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2400" dirty="0"/>
              <a:t>women making tortillas</a:t>
            </a:r>
            <a:br>
              <a:rPr lang="en-US" sz="2400" dirty="0"/>
            </a:br>
            <a:r>
              <a:rPr lang="en-US" sz="2400" dirty="0"/>
              <a:t>Claudio </a:t>
            </a:r>
            <a:r>
              <a:rPr lang="en-US" sz="2400" dirty="0" err="1"/>
              <a:t>Linati</a:t>
            </a:r>
            <a:r>
              <a:rPr lang="en-US" sz="2400" dirty="0"/>
              <a:t>, </a:t>
            </a:r>
            <a:r>
              <a:rPr lang="en-US" sz="2400" i="1" dirty="0" err="1"/>
              <a:t>Trajes</a:t>
            </a:r>
            <a:r>
              <a:rPr lang="en-US" sz="2400" i="1" dirty="0"/>
              <a:t> </a:t>
            </a:r>
            <a:r>
              <a:rPr lang="en-US" sz="2400" i="1" dirty="0" err="1"/>
              <a:t>civiles</a:t>
            </a:r>
            <a:r>
              <a:rPr lang="en-US" sz="2400" i="1" dirty="0"/>
              <a:t>, </a:t>
            </a:r>
            <a:r>
              <a:rPr lang="en-US" sz="2400" i="1" dirty="0" err="1"/>
              <a:t>militares</a:t>
            </a:r>
            <a:r>
              <a:rPr lang="en-US" sz="2400" i="1" dirty="0"/>
              <a:t> y </a:t>
            </a:r>
            <a:r>
              <a:rPr lang="en-US" sz="2400" i="1" dirty="0" err="1"/>
              <a:t>religiosos</a:t>
            </a:r>
            <a:r>
              <a:rPr lang="en-US" sz="2400" i="1" dirty="0"/>
              <a:t> de México </a:t>
            </a:r>
            <a:r>
              <a:rPr lang="en-US" sz="2400" dirty="0"/>
              <a:t>(1828)</a:t>
            </a:r>
          </a:p>
        </p:txBody>
      </p:sp>
      <p:pic>
        <p:nvPicPr>
          <p:cNvPr id="4" name="Content Placeholder 3" descr="linatitortilleras.jpg"/>
          <p:cNvPicPr>
            <a:picLocks noGrp="1" noChangeAspect="1"/>
          </p:cNvPicPr>
          <p:nvPr>
            <p:ph idx="1"/>
          </p:nvPr>
        </p:nvPicPr>
        <p:blipFill>
          <a:blip r:embed="rId2">
            <a:extLst>
              <a:ext uri="{28A0092B-C50C-407E-A947-70E740481C1C}">
                <a14:useLocalDpi xmlns:a14="http://schemas.microsoft.com/office/drawing/2010/main" val="0"/>
              </a:ext>
            </a:extLst>
          </a:blip>
          <a:srcRect l="-27095" r="-27095"/>
          <a:stretch>
            <a:fillRect/>
          </a:stretch>
        </p:blipFill>
        <p:spPr/>
      </p:pic>
    </p:spTree>
    <p:extLst>
      <p:ext uri="{BB962C8B-B14F-4D97-AF65-F5344CB8AC3E}">
        <p14:creationId xmlns:p14="http://schemas.microsoft.com/office/powerpoint/2010/main" val="36574695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a:t>Jean-</a:t>
            </a:r>
            <a:r>
              <a:rPr lang="en-US" sz="2800" dirty="0" err="1"/>
              <a:t>Frédéric</a:t>
            </a:r>
            <a:r>
              <a:rPr lang="en-US" sz="2800" dirty="0"/>
              <a:t> </a:t>
            </a:r>
            <a:r>
              <a:rPr lang="en-US" sz="2800" dirty="0" err="1"/>
              <a:t>Waldeck</a:t>
            </a:r>
            <a:r>
              <a:rPr lang="en-US" sz="2800" dirty="0"/>
              <a:t>, </a:t>
            </a:r>
            <a:r>
              <a:rPr lang="en-US" sz="2800" i="1" dirty="0"/>
              <a:t>Mexican Women Making Tortillas</a:t>
            </a:r>
            <a:r>
              <a:rPr lang="en-US" sz="2800" dirty="0"/>
              <a:t>, c. 1834</a:t>
            </a:r>
          </a:p>
        </p:txBody>
      </p:sp>
      <p:pic>
        <p:nvPicPr>
          <p:cNvPr id="4" name="Content Placeholder 3"/>
          <p:cNvPicPr>
            <a:picLocks noGrp="1" noChangeAspect="1"/>
          </p:cNvPicPr>
          <p:nvPr>
            <p:ph idx="1"/>
          </p:nvPr>
        </p:nvPicPr>
        <p:blipFill>
          <a:blip r:embed="rId2"/>
          <a:srcRect l="-20477" r="-20477"/>
          <a:stretch>
            <a:fillRect/>
          </a:stretch>
        </p:blipFill>
        <p:spPr/>
      </p:pic>
    </p:spTree>
    <p:extLst>
      <p:ext uri="{BB962C8B-B14F-4D97-AF65-F5344CB8AC3E}">
        <p14:creationId xmlns:p14="http://schemas.microsoft.com/office/powerpoint/2010/main" val="138525600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a:t>Diego Rivera</a:t>
            </a:r>
          </a:p>
        </p:txBody>
      </p:sp>
      <p:pic>
        <p:nvPicPr>
          <p:cNvPr id="4" name="Content Placeholder 3" descr="rivrametate.jpg"/>
          <p:cNvPicPr>
            <a:picLocks noGrp="1" noChangeAspect="1"/>
          </p:cNvPicPr>
          <p:nvPr>
            <p:ph idx="1"/>
          </p:nvPr>
        </p:nvPicPr>
        <p:blipFill>
          <a:blip r:embed="rId2">
            <a:extLst>
              <a:ext uri="{28A0092B-C50C-407E-A947-70E740481C1C}">
                <a14:useLocalDpi xmlns:a14="http://schemas.microsoft.com/office/drawing/2010/main" val="0"/>
              </a:ext>
            </a:extLst>
          </a:blip>
          <a:srcRect l="-20232" r="-20232"/>
          <a:stretch>
            <a:fillRect/>
          </a:stretch>
        </p:blipFill>
        <p:spPr/>
      </p:pic>
    </p:spTree>
    <p:extLst>
      <p:ext uri="{BB962C8B-B14F-4D97-AF65-F5344CB8AC3E}">
        <p14:creationId xmlns:p14="http://schemas.microsoft.com/office/powerpoint/2010/main" val="258877425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The reception of </a:t>
            </a:r>
            <a:r>
              <a:rPr lang="en-GB" i="1" dirty="0" err="1"/>
              <a:t>molinos</a:t>
            </a:r>
            <a:r>
              <a:rPr lang="en-GB" i="1" dirty="0"/>
              <a:t> de </a:t>
            </a:r>
            <a:r>
              <a:rPr lang="en-GB" i="1" dirty="0" err="1"/>
              <a:t>nixtamal</a:t>
            </a:r>
            <a:endParaRPr lang="en-GB" dirty="0"/>
          </a:p>
        </p:txBody>
      </p:sp>
      <p:sp>
        <p:nvSpPr>
          <p:cNvPr id="3" name="Content Placeholder 2"/>
          <p:cNvSpPr>
            <a:spLocks noGrp="1"/>
          </p:cNvSpPr>
          <p:nvPr>
            <p:ph idx="1"/>
          </p:nvPr>
        </p:nvSpPr>
        <p:spPr>
          <a:xfrm>
            <a:off x="457200" y="1600200"/>
            <a:ext cx="8229600" cy="5257800"/>
          </a:xfrm>
        </p:spPr>
        <p:txBody>
          <a:bodyPr>
            <a:normAutofit fontScale="92500" lnSpcReduction="10000"/>
          </a:bodyPr>
          <a:lstStyle/>
          <a:p>
            <a:pPr marL="0" indent="0">
              <a:buNone/>
            </a:pPr>
            <a:r>
              <a:rPr lang="en-GB" dirty="0"/>
              <a:t>‘Husbands assert that the </a:t>
            </a:r>
            <a:r>
              <a:rPr lang="en-GB" dirty="0" err="1"/>
              <a:t>flavor</a:t>
            </a:r>
            <a:r>
              <a:rPr lang="en-GB" dirty="0"/>
              <a:t> of tortillas made of mill-ground </a:t>
            </a:r>
            <a:r>
              <a:rPr lang="en-GB" i="1" dirty="0" err="1"/>
              <a:t>nixtamal</a:t>
            </a:r>
            <a:r>
              <a:rPr lang="en-GB" dirty="0"/>
              <a:t> is very inferior; and . . . to bring her maize regularly to the mill to the neglect of her </a:t>
            </a:r>
            <a:r>
              <a:rPr lang="en-GB" dirty="0" err="1"/>
              <a:t>metate</a:t>
            </a:r>
            <a:r>
              <a:rPr lang="en-GB" dirty="0"/>
              <a:t> lowers a woman in her </a:t>
            </a:r>
            <a:r>
              <a:rPr lang="en-GB" dirty="0" err="1"/>
              <a:t>neighbor’s</a:t>
            </a:r>
            <a:r>
              <a:rPr lang="en-GB" dirty="0"/>
              <a:t> eyes.’ </a:t>
            </a:r>
          </a:p>
          <a:p>
            <a:pPr marL="0" indent="0">
              <a:buNone/>
            </a:pPr>
            <a:endParaRPr lang="en-GB" dirty="0"/>
          </a:p>
          <a:p>
            <a:pPr marL="0" indent="0">
              <a:buNone/>
            </a:pPr>
            <a:r>
              <a:rPr lang="en-GB" dirty="0"/>
              <a:t>Women who do not grind their own maize suffer from ‘laziness of the knees’.  </a:t>
            </a:r>
          </a:p>
          <a:p>
            <a:pPr marL="0" indent="0">
              <a:buNone/>
            </a:pPr>
            <a:endParaRPr lang="en-GB" sz="2400" dirty="0"/>
          </a:p>
          <a:p>
            <a:pPr marL="0" indent="0">
              <a:buNone/>
            </a:pPr>
            <a:endParaRPr lang="en-GB" sz="2400" dirty="0"/>
          </a:p>
          <a:p>
            <a:pPr marL="0" indent="0">
              <a:buNone/>
            </a:pPr>
            <a:r>
              <a:rPr lang="en-GB" sz="2400" dirty="0"/>
              <a:t>Robert Redfield, </a:t>
            </a:r>
            <a:r>
              <a:rPr lang="en-GB" sz="2400" i="1" dirty="0" err="1"/>
              <a:t>Tepoztlan</a:t>
            </a:r>
            <a:r>
              <a:rPr lang="en-GB" sz="2400" i="1" dirty="0"/>
              <a:t>: A Mexican Village. A Study of Folk Life</a:t>
            </a:r>
            <a:r>
              <a:rPr lang="en-GB" sz="2400" dirty="0"/>
              <a:t> (1930)</a:t>
            </a:r>
          </a:p>
          <a:p>
            <a:pPr marL="0" indent="0">
              <a:buNone/>
            </a:pPr>
            <a:endParaRPr lang="en-GB" dirty="0"/>
          </a:p>
          <a:p>
            <a:endParaRPr lang="en-GB" dirty="0"/>
          </a:p>
        </p:txBody>
      </p:sp>
    </p:spTree>
    <p:extLst>
      <p:ext uri="{BB962C8B-B14F-4D97-AF65-F5344CB8AC3E}">
        <p14:creationId xmlns:p14="http://schemas.microsoft.com/office/powerpoint/2010/main" val="235703072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Kitchen technology and social class</a:t>
            </a:r>
          </a:p>
        </p:txBody>
      </p:sp>
      <p:sp>
        <p:nvSpPr>
          <p:cNvPr id="3" name="Content Placeholder 2"/>
          <p:cNvSpPr>
            <a:spLocks noGrp="1"/>
          </p:cNvSpPr>
          <p:nvPr>
            <p:ph idx="1"/>
          </p:nvPr>
        </p:nvSpPr>
        <p:spPr/>
        <p:txBody>
          <a:bodyPr>
            <a:normAutofit/>
          </a:bodyPr>
          <a:lstStyle/>
          <a:p>
            <a:pPr marL="0" indent="0">
              <a:buNone/>
            </a:pPr>
            <a:endParaRPr lang="en-GB" dirty="0"/>
          </a:p>
          <a:p>
            <a:pPr marL="0" indent="0">
              <a:buNone/>
            </a:pPr>
            <a:r>
              <a:rPr lang="en-GB" dirty="0"/>
              <a:t>‘Eating hand-made tortillas became a status marker for affluent sectors of the population while affording the mill meant an economic improvement for peasant families.’ </a:t>
            </a:r>
          </a:p>
          <a:p>
            <a:pPr marL="0" indent="0">
              <a:buNone/>
            </a:pPr>
            <a:endParaRPr lang="en-GB" dirty="0"/>
          </a:p>
          <a:p>
            <a:pPr marL="0" indent="0">
              <a:buNone/>
            </a:pPr>
            <a:r>
              <a:rPr lang="en-US" sz="2000" dirty="0"/>
              <a:t>Sandra Aguilar-Rodríguez, ‘Cooking Modernity: Food, Gender and Class in 1940s and 1950s Mexico City and Guanajuato’, </a:t>
            </a:r>
            <a:r>
              <a:rPr lang="en-US" sz="2000" dirty="0" err="1"/>
              <a:t>D.Phil</a:t>
            </a:r>
            <a:r>
              <a:rPr lang="en-US" sz="2000" dirty="0"/>
              <a:t> thesis, University of Manchester 2008.</a:t>
            </a:r>
            <a:endParaRPr lang="en-GB" sz="2000" dirty="0"/>
          </a:p>
          <a:p>
            <a:pPr marL="0" indent="0">
              <a:buNone/>
            </a:pPr>
            <a:endParaRPr lang="en-GB" dirty="0"/>
          </a:p>
        </p:txBody>
      </p:sp>
    </p:spTree>
    <p:extLst>
      <p:ext uri="{BB962C8B-B14F-4D97-AF65-F5344CB8AC3E}">
        <p14:creationId xmlns:p14="http://schemas.microsoft.com/office/powerpoint/2010/main" val="189734126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GB" dirty="0"/>
              <a:t>The refrigerator</a:t>
            </a:r>
          </a:p>
        </p:txBody>
      </p:sp>
      <p:pic>
        <p:nvPicPr>
          <p:cNvPr id="4" name="Content Placeholder 3" descr="smeg.jpeg"/>
          <p:cNvPicPr>
            <a:picLocks noGrp="1" noChangeAspect="1"/>
          </p:cNvPicPr>
          <p:nvPr>
            <p:ph idx="1"/>
          </p:nvPr>
        </p:nvPicPr>
        <p:blipFill>
          <a:blip r:embed="rId2">
            <a:extLst>
              <a:ext uri="{28A0092B-C50C-407E-A947-70E740481C1C}">
                <a14:useLocalDpi xmlns:a14="http://schemas.microsoft.com/office/drawing/2010/main" val="0"/>
              </a:ext>
            </a:extLst>
          </a:blip>
          <a:srcRect l="-40915" r="-40915"/>
          <a:stretch>
            <a:fillRect/>
          </a:stretch>
        </p:blipFill>
        <p:spPr>
          <a:xfrm>
            <a:off x="-1642624" y="1417638"/>
            <a:ext cx="8229600" cy="4525963"/>
          </a:xfrm>
        </p:spPr>
      </p:pic>
      <p:pic>
        <p:nvPicPr>
          <p:cNvPr id="5" name="Picture 4" descr="frigidaire ad 1960s.jpe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68020" y="3129844"/>
            <a:ext cx="3990000" cy="3728156"/>
          </a:xfrm>
          <a:prstGeom prst="rect">
            <a:avLst/>
          </a:prstGeom>
        </p:spPr>
      </p:pic>
      <p:pic>
        <p:nvPicPr>
          <p:cNvPr id="6" name="Picture 5" descr="white knight fridge.jpe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842000" y="0"/>
            <a:ext cx="3091242" cy="3091242"/>
          </a:xfrm>
          <a:prstGeom prst="rect">
            <a:avLst/>
          </a:prstGeom>
        </p:spPr>
      </p:pic>
    </p:spTree>
    <p:extLst>
      <p:ext uri="{BB962C8B-B14F-4D97-AF65-F5344CB8AC3E}">
        <p14:creationId xmlns:p14="http://schemas.microsoft.com/office/powerpoint/2010/main" val="309778251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t>
            </a:r>
            <a:r>
              <a:rPr lang="en-US" dirty="0" err="1"/>
              <a:t>cocina</a:t>
            </a:r>
            <a:r>
              <a:rPr lang="en-US" dirty="0"/>
              <a:t> </a:t>
            </a:r>
            <a:r>
              <a:rPr lang="en-US" dirty="0" err="1"/>
              <a:t>típica</a:t>
            </a:r>
            <a:r>
              <a:rPr lang="en-US" dirty="0"/>
              <a:t>’</a:t>
            </a:r>
          </a:p>
        </p:txBody>
      </p:sp>
      <p:pic>
        <p:nvPicPr>
          <p:cNvPr id="4" name="Content Placeholder 3" descr="Cocina Tipica.jpg"/>
          <p:cNvPicPr>
            <a:picLocks noGrp="1" noChangeAspect="1"/>
          </p:cNvPicPr>
          <p:nvPr>
            <p:ph idx="1"/>
          </p:nvPr>
        </p:nvPicPr>
        <p:blipFill>
          <a:blip r:embed="rId2">
            <a:extLst>
              <a:ext uri="{28A0092B-C50C-407E-A947-70E740481C1C}">
                <a14:useLocalDpi xmlns:a14="http://schemas.microsoft.com/office/drawing/2010/main" val="0"/>
              </a:ext>
            </a:extLst>
          </a:blip>
          <a:srcRect l="-75142" r="-75142"/>
          <a:stretch>
            <a:fillRect/>
          </a:stretch>
        </p:blipFill>
        <p:spPr/>
      </p:pic>
    </p:spTree>
    <p:extLst>
      <p:ext uri="{BB962C8B-B14F-4D97-AF65-F5344CB8AC3E}">
        <p14:creationId xmlns:p14="http://schemas.microsoft.com/office/powerpoint/2010/main" val="64527609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Rice cookers</a:t>
            </a:r>
          </a:p>
        </p:txBody>
      </p:sp>
      <p:pic>
        <p:nvPicPr>
          <p:cNvPr id="4" name="Content Placeholder 3" descr="toshiba rice cooker.jpeg"/>
          <p:cNvPicPr>
            <a:picLocks noGrp="1" noChangeAspect="1"/>
          </p:cNvPicPr>
          <p:nvPr>
            <p:ph idx="1"/>
          </p:nvPr>
        </p:nvPicPr>
        <p:blipFill>
          <a:blip r:embed="rId2">
            <a:extLst>
              <a:ext uri="{28A0092B-C50C-407E-A947-70E740481C1C}">
                <a14:useLocalDpi xmlns:a14="http://schemas.microsoft.com/office/drawing/2010/main" val="0"/>
              </a:ext>
            </a:extLst>
          </a:blip>
          <a:srcRect l="-43247" r="-43247"/>
          <a:stretch>
            <a:fillRect/>
          </a:stretch>
        </p:blipFill>
        <p:spPr/>
      </p:pic>
    </p:spTree>
    <p:extLst>
      <p:ext uri="{BB962C8B-B14F-4D97-AF65-F5344CB8AC3E}">
        <p14:creationId xmlns:p14="http://schemas.microsoft.com/office/powerpoint/2010/main" val="165494903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a:t>Before the rice cooker: the </a:t>
            </a:r>
            <a:r>
              <a:rPr lang="en-GB" i="1" dirty="0" err="1"/>
              <a:t>kamado</a:t>
            </a:r>
            <a:endParaRPr lang="en-GB" dirty="0"/>
          </a:p>
        </p:txBody>
      </p:sp>
      <p:pic>
        <p:nvPicPr>
          <p:cNvPr id="4" name="Content Placeholder 3" descr="kamado.jpeg"/>
          <p:cNvPicPr>
            <a:picLocks noGrp="1" noChangeAspect="1"/>
          </p:cNvPicPr>
          <p:nvPr>
            <p:ph idx="1"/>
          </p:nvPr>
        </p:nvPicPr>
        <p:blipFill>
          <a:blip r:embed="rId2">
            <a:extLst>
              <a:ext uri="{28A0092B-C50C-407E-A947-70E740481C1C}">
                <a14:useLocalDpi xmlns:a14="http://schemas.microsoft.com/office/drawing/2010/main" val="0"/>
              </a:ext>
            </a:extLst>
          </a:blip>
          <a:srcRect l="-10610" r="-10610"/>
          <a:stretch>
            <a:fillRect/>
          </a:stretch>
        </p:blipFill>
        <p:spPr>
          <a:xfrm>
            <a:off x="-506669" y="1600201"/>
            <a:ext cx="6864237" cy="3775066"/>
          </a:xfrm>
        </p:spPr>
      </p:pic>
      <p:pic>
        <p:nvPicPr>
          <p:cNvPr id="5" name="Content Placeholder 3" descr="modern kamado.jpeg"/>
          <p:cNvPicPr>
            <a:picLocks noChangeAspect="1"/>
          </p:cNvPicPr>
          <p:nvPr/>
        </p:nvPicPr>
        <p:blipFill>
          <a:blip r:embed="rId3">
            <a:extLst>
              <a:ext uri="{28A0092B-C50C-407E-A947-70E740481C1C}">
                <a14:useLocalDpi xmlns:a14="http://schemas.microsoft.com/office/drawing/2010/main" val="0"/>
              </a:ext>
            </a:extLst>
          </a:blip>
          <a:srcRect l="-66372" r="-66372"/>
          <a:stretch>
            <a:fillRect/>
          </a:stretch>
        </p:blipFill>
        <p:spPr>
          <a:xfrm>
            <a:off x="3156034" y="1600201"/>
            <a:ext cx="8229600" cy="4525963"/>
          </a:xfrm>
          <a:prstGeom prst="rect">
            <a:avLst/>
          </a:prstGeom>
        </p:spPr>
      </p:pic>
    </p:spTree>
    <p:extLst>
      <p:ext uri="{BB962C8B-B14F-4D97-AF65-F5344CB8AC3E}">
        <p14:creationId xmlns:p14="http://schemas.microsoft.com/office/powerpoint/2010/main" val="357647435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1955 advert for the first Toshiba rice cooker</a:t>
            </a:r>
          </a:p>
        </p:txBody>
      </p:sp>
      <p:pic>
        <p:nvPicPr>
          <p:cNvPr id="4" name="Content Placeholder 3" descr="toshiba rice cooker advert.jpeg"/>
          <p:cNvPicPr>
            <a:picLocks noGrp="1" noChangeAspect="1"/>
          </p:cNvPicPr>
          <p:nvPr>
            <p:ph idx="1"/>
          </p:nvPr>
        </p:nvPicPr>
        <p:blipFill>
          <a:blip r:embed="rId2">
            <a:extLst>
              <a:ext uri="{28A0092B-C50C-407E-A947-70E740481C1C}">
                <a14:useLocalDpi xmlns:a14="http://schemas.microsoft.com/office/drawing/2010/main" val="0"/>
              </a:ext>
            </a:extLst>
          </a:blip>
          <a:srcRect l="-77282" r="-77282"/>
          <a:stretch>
            <a:fillRect/>
          </a:stretch>
        </p:blipFill>
        <p:spPr/>
      </p:pic>
    </p:spTree>
    <p:extLst>
      <p:ext uri="{BB962C8B-B14F-4D97-AF65-F5344CB8AC3E}">
        <p14:creationId xmlns:p14="http://schemas.microsoft.com/office/powerpoint/2010/main" val="97765362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rice cooker advert.jpeg"/>
          <p:cNvPicPr>
            <a:picLocks noGrp="1" noChangeAspect="1"/>
          </p:cNvPicPr>
          <p:nvPr>
            <p:ph idx="1"/>
          </p:nvPr>
        </p:nvPicPr>
        <p:blipFill>
          <a:blip r:embed="rId2">
            <a:extLst>
              <a:ext uri="{28A0092B-C50C-407E-A947-70E740481C1C}">
                <a14:useLocalDpi xmlns:a14="http://schemas.microsoft.com/office/drawing/2010/main" val="0"/>
              </a:ext>
            </a:extLst>
          </a:blip>
          <a:srcRect l="-90996" r="-90996"/>
          <a:stretch>
            <a:fillRect/>
          </a:stretch>
        </p:blipFill>
        <p:spPr>
          <a:xfrm>
            <a:off x="-1969482" y="1600200"/>
            <a:ext cx="8229600" cy="4525963"/>
          </a:xfrm>
        </p:spPr>
      </p:pic>
      <p:pic>
        <p:nvPicPr>
          <p:cNvPr id="5" name="Picture 4" descr="rice cookers taiwan.jpe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68153" y="1600200"/>
            <a:ext cx="3535680" cy="2340864"/>
          </a:xfrm>
          <a:prstGeom prst="rect">
            <a:avLst/>
          </a:prstGeom>
        </p:spPr>
      </p:pic>
      <p:sp>
        <p:nvSpPr>
          <p:cNvPr id="6" name="TextBox 5"/>
          <p:cNvSpPr txBox="1"/>
          <p:nvPr/>
        </p:nvSpPr>
        <p:spPr>
          <a:xfrm>
            <a:off x="4268153" y="4611756"/>
            <a:ext cx="4617430" cy="1569660"/>
          </a:xfrm>
          <a:prstGeom prst="rect">
            <a:avLst/>
          </a:prstGeom>
          <a:noFill/>
        </p:spPr>
        <p:txBody>
          <a:bodyPr wrap="square" rtlCol="0">
            <a:spAutoFit/>
          </a:bodyPr>
          <a:lstStyle/>
          <a:p>
            <a:r>
              <a:rPr lang="en-GB" sz="2400" dirty="0"/>
              <a:t>By 1960 over half of all Japanese households possessed a rice cooker. </a:t>
            </a:r>
          </a:p>
          <a:p>
            <a:r>
              <a:rPr lang="en-GB" sz="2400" dirty="0"/>
              <a:t>Now fairly universal</a:t>
            </a:r>
          </a:p>
        </p:txBody>
      </p:sp>
    </p:spTree>
    <p:extLst>
      <p:ext uri="{BB962C8B-B14F-4D97-AF65-F5344CB8AC3E}">
        <p14:creationId xmlns:p14="http://schemas.microsoft.com/office/powerpoint/2010/main" val="51634590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The rice cooker’s success</a:t>
            </a:r>
          </a:p>
        </p:txBody>
      </p:sp>
      <p:sp>
        <p:nvSpPr>
          <p:cNvPr id="3" name="Content Placeholder 2"/>
          <p:cNvSpPr>
            <a:spLocks noGrp="1"/>
          </p:cNvSpPr>
          <p:nvPr>
            <p:ph idx="1"/>
          </p:nvPr>
        </p:nvSpPr>
        <p:spPr>
          <a:xfrm>
            <a:off x="457200" y="1600200"/>
            <a:ext cx="8229600" cy="5257800"/>
          </a:xfrm>
        </p:spPr>
        <p:txBody>
          <a:bodyPr>
            <a:normAutofit fontScale="92500" lnSpcReduction="10000"/>
          </a:bodyPr>
          <a:lstStyle/>
          <a:p>
            <a:pPr marL="0" indent="0">
              <a:buNone/>
            </a:pPr>
            <a:r>
              <a:rPr lang="en-GB" dirty="0"/>
              <a:t>reflects:</a:t>
            </a:r>
          </a:p>
          <a:p>
            <a:pPr marL="0" indent="0">
              <a:buNone/>
            </a:pPr>
            <a:endParaRPr lang="en-GB" dirty="0"/>
          </a:p>
          <a:p>
            <a:pPr marL="0" indent="0">
              <a:buNone/>
            </a:pPr>
            <a:r>
              <a:rPr lang="en-GB" dirty="0"/>
              <a:t>‘the importance of rice in Japanese daily meals, the centrality of rice-cooking to the (real or symbolic) role of the Japanese housewife, and . . . [the] technologically driven growth in Japanese manufacturing.’ </a:t>
            </a:r>
          </a:p>
          <a:p>
            <a:pPr marL="0" indent="0">
              <a:buNone/>
            </a:pPr>
            <a:endParaRPr lang="en-GB" dirty="0"/>
          </a:p>
          <a:p>
            <a:pPr marL="0" indent="0">
              <a:buNone/>
            </a:pPr>
            <a:r>
              <a:rPr lang="en-US" sz="2400" dirty="0"/>
              <a:t>Helen </a:t>
            </a:r>
            <a:r>
              <a:rPr lang="en-US" sz="2400" dirty="0" err="1"/>
              <a:t>Macnaughtan</a:t>
            </a:r>
            <a:r>
              <a:rPr lang="en-US" sz="2400" dirty="0"/>
              <a:t>, ‘Building up Steam as Consumers: Women, Rice Cookers and the Consumption of Everyday Household Goods in Japan’, </a:t>
            </a:r>
            <a:r>
              <a:rPr lang="en-US" sz="2400" i="1" dirty="0"/>
              <a:t>The Historical Consumer. Consumption and Everyday Life in Japan, 1850-2000</a:t>
            </a:r>
            <a:r>
              <a:rPr lang="en-US" sz="2400" dirty="0"/>
              <a:t>, eds. Penelope Franks and Janet Hunter (2012).</a:t>
            </a:r>
            <a:endParaRPr lang="en-GB" sz="2400" dirty="0"/>
          </a:p>
          <a:p>
            <a:pPr marL="0" indent="0">
              <a:buNone/>
            </a:pPr>
            <a:endParaRPr lang="en-GB" sz="2400" dirty="0"/>
          </a:p>
        </p:txBody>
      </p:sp>
    </p:spTree>
    <p:extLst>
      <p:ext uri="{BB962C8B-B14F-4D97-AF65-F5344CB8AC3E}">
        <p14:creationId xmlns:p14="http://schemas.microsoft.com/office/powerpoint/2010/main" val="188100467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97540"/>
            <a:ext cx="8229600" cy="704523"/>
          </a:xfrm>
        </p:spPr>
        <p:txBody>
          <a:bodyPr>
            <a:normAutofit fontScale="90000"/>
          </a:bodyPr>
          <a:lstStyle/>
          <a:p>
            <a:r>
              <a:rPr lang="en-GB" dirty="0"/>
              <a:t>Do tools shape us or vice versa?</a:t>
            </a:r>
            <a:br>
              <a:rPr lang="en-GB" dirty="0"/>
            </a:br>
            <a:endParaRPr lang="en-GB" dirty="0"/>
          </a:p>
        </p:txBody>
      </p:sp>
      <p:sp>
        <p:nvSpPr>
          <p:cNvPr id="3" name="Content Placeholder 2"/>
          <p:cNvSpPr>
            <a:spLocks noGrp="1"/>
          </p:cNvSpPr>
          <p:nvPr>
            <p:ph idx="1"/>
          </p:nvPr>
        </p:nvSpPr>
        <p:spPr>
          <a:xfrm>
            <a:off x="457200" y="952580"/>
            <a:ext cx="8229600" cy="5173584"/>
          </a:xfrm>
        </p:spPr>
        <p:txBody>
          <a:bodyPr>
            <a:normAutofit/>
          </a:bodyPr>
          <a:lstStyle/>
          <a:p>
            <a:endParaRPr lang="en-GB" dirty="0"/>
          </a:p>
          <a:p>
            <a:r>
              <a:rPr lang="en-GB" dirty="0"/>
              <a:t>Technological determinism: objects shape events.</a:t>
            </a:r>
          </a:p>
          <a:p>
            <a:endParaRPr lang="en-GB" dirty="0"/>
          </a:p>
          <a:p>
            <a:r>
              <a:rPr lang="en-GB" dirty="0"/>
              <a:t>Social construction of technology (SCOT): technology is not the main driver of social change. Rather technologies are themselves socially and culturally embedded. </a:t>
            </a:r>
          </a:p>
          <a:p>
            <a:endParaRPr lang="en-GB" dirty="0"/>
          </a:p>
        </p:txBody>
      </p:sp>
    </p:spTree>
    <p:extLst>
      <p:ext uri="{BB962C8B-B14F-4D97-AF65-F5344CB8AC3E}">
        <p14:creationId xmlns:p14="http://schemas.microsoft.com/office/powerpoint/2010/main" val="264151371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a:t>The freezer as an historical actor</a:t>
            </a:r>
          </a:p>
        </p:txBody>
      </p:sp>
      <p:sp>
        <p:nvSpPr>
          <p:cNvPr id="3" name="Content Placeholder 2"/>
          <p:cNvSpPr>
            <a:spLocks noGrp="1"/>
          </p:cNvSpPr>
          <p:nvPr>
            <p:ph idx="1"/>
          </p:nvPr>
        </p:nvSpPr>
        <p:spPr>
          <a:xfrm>
            <a:off x="457200" y="1600200"/>
            <a:ext cx="8229600" cy="5257800"/>
          </a:xfrm>
        </p:spPr>
        <p:txBody>
          <a:bodyPr>
            <a:normAutofit fontScale="85000" lnSpcReduction="10000"/>
          </a:bodyPr>
          <a:lstStyle/>
          <a:p>
            <a:pPr marL="0" indent="0">
              <a:buNone/>
            </a:pPr>
            <a:r>
              <a:rPr lang="en-GB" dirty="0"/>
              <a:t>‘From the moment of its purchase on, freezer owners are obliged to behave in certain ways: they have to learn the likes and dislikes of their new acquisition (it likes ice cream, it doesn’t like potatoes); they have to take special steps to prepare food for freezing; they have no option but to wait, sometimes for hours, before they can make proper use of deep-frozen foods; and so on. Although the freezer does allow its users to re-order shopping, cooking and eating practices, freezing, thawing and defrosting impose demands of their own.’ </a:t>
            </a:r>
          </a:p>
          <a:p>
            <a:pPr marL="0" indent="0">
              <a:buNone/>
            </a:pPr>
            <a:endParaRPr lang="en-GB" sz="2600" dirty="0"/>
          </a:p>
          <a:p>
            <a:pPr marL="0" indent="0">
              <a:buNone/>
            </a:pPr>
            <a:r>
              <a:rPr lang="en-US" sz="2600" dirty="0"/>
              <a:t>Elizabeth Shove and Dale </a:t>
            </a:r>
            <a:r>
              <a:rPr lang="en-US" sz="2600" dirty="0" err="1"/>
              <a:t>Southerton</a:t>
            </a:r>
            <a:r>
              <a:rPr lang="en-US" sz="2600" dirty="0"/>
              <a:t>, ‘Defrosting the Freezer: From Novelty to Convenience: A Narrative of Normalization’, </a:t>
            </a:r>
            <a:r>
              <a:rPr lang="en-US" sz="2600" i="1" dirty="0"/>
              <a:t>Journal of Material Culture</a:t>
            </a:r>
            <a:r>
              <a:rPr lang="en-US" sz="2600" dirty="0"/>
              <a:t> 5:3 (2000).</a:t>
            </a:r>
            <a:endParaRPr lang="en-GB" sz="2600" dirty="0"/>
          </a:p>
          <a:p>
            <a:endParaRPr lang="en-GB" dirty="0"/>
          </a:p>
        </p:txBody>
      </p:sp>
    </p:spTree>
    <p:extLst>
      <p:ext uri="{BB962C8B-B14F-4D97-AF65-F5344CB8AC3E}">
        <p14:creationId xmlns:p14="http://schemas.microsoft.com/office/powerpoint/2010/main" val="202375916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Actor-Network Theory</a:t>
            </a:r>
          </a:p>
        </p:txBody>
      </p:sp>
      <p:sp>
        <p:nvSpPr>
          <p:cNvPr id="3" name="Content Placeholder 2"/>
          <p:cNvSpPr>
            <a:spLocks noGrp="1"/>
          </p:cNvSpPr>
          <p:nvPr>
            <p:ph sz="half" idx="1"/>
          </p:nvPr>
        </p:nvSpPr>
        <p:spPr/>
        <p:txBody>
          <a:bodyPr>
            <a:normAutofit fontScale="92500" lnSpcReduction="20000"/>
          </a:bodyPr>
          <a:lstStyle/>
          <a:p>
            <a:r>
              <a:rPr lang="en-GB" dirty="0"/>
              <a:t>Society consists of the set of connections and associations between different things or ‘</a:t>
            </a:r>
            <a:r>
              <a:rPr lang="en-GB" i="1" dirty="0"/>
              <a:t>actants</a:t>
            </a:r>
            <a:r>
              <a:rPr lang="en-GB" dirty="0"/>
              <a:t>’.</a:t>
            </a:r>
          </a:p>
          <a:p>
            <a:r>
              <a:rPr lang="en-GB" dirty="0"/>
              <a:t>These actants therefore have some agency: they shape and affect human society. </a:t>
            </a:r>
          </a:p>
          <a:p>
            <a:r>
              <a:rPr lang="en-GB" dirty="0"/>
              <a:t>Actants are not necessarily living things. They can be refrigerators.</a:t>
            </a:r>
          </a:p>
        </p:txBody>
      </p:sp>
      <p:pic>
        <p:nvPicPr>
          <p:cNvPr id="5" name="Content Placeholder 4">
            <a:extLst>
              <a:ext uri="{FF2B5EF4-FFF2-40B4-BE49-F238E27FC236}">
                <a16:creationId xmlns:a16="http://schemas.microsoft.com/office/drawing/2014/main" id="{FFBC7711-E39C-CA4E-929B-F584A8479D26}"/>
              </a:ext>
            </a:extLst>
          </p:cNvPr>
          <p:cNvPicPr>
            <a:picLocks noGrp="1" noChangeAspect="1"/>
          </p:cNvPicPr>
          <p:nvPr>
            <p:ph sz="half" idx="2"/>
          </p:nvPr>
        </p:nvPicPr>
        <p:blipFill>
          <a:blip r:embed="rId2"/>
          <a:stretch>
            <a:fillRect/>
          </a:stretch>
        </p:blipFill>
        <p:spPr>
          <a:xfrm>
            <a:off x="4648200" y="1720911"/>
            <a:ext cx="4038600" cy="4284540"/>
          </a:xfrm>
          <a:prstGeom prst="rect">
            <a:avLst/>
          </a:prstGeom>
        </p:spPr>
      </p:pic>
      <p:sp>
        <p:nvSpPr>
          <p:cNvPr id="6" name="TextBox 5">
            <a:extLst>
              <a:ext uri="{FF2B5EF4-FFF2-40B4-BE49-F238E27FC236}">
                <a16:creationId xmlns:a16="http://schemas.microsoft.com/office/drawing/2014/main" id="{FC27D825-ED8F-1F42-AA9D-487FF0D63C96}"/>
              </a:ext>
            </a:extLst>
          </p:cNvPr>
          <p:cNvSpPr txBox="1"/>
          <p:nvPr/>
        </p:nvSpPr>
        <p:spPr>
          <a:xfrm>
            <a:off x="4867836" y="6308724"/>
            <a:ext cx="3724836" cy="369332"/>
          </a:xfrm>
          <a:prstGeom prst="rect">
            <a:avLst/>
          </a:prstGeom>
          <a:noFill/>
        </p:spPr>
        <p:txBody>
          <a:bodyPr wrap="square" rtlCol="0">
            <a:spAutoFit/>
          </a:bodyPr>
          <a:lstStyle/>
          <a:p>
            <a:r>
              <a:rPr lang="en-GB" b="1" dirty="0"/>
              <a:t>Bruno Latour (1947-)</a:t>
            </a:r>
          </a:p>
        </p:txBody>
      </p:sp>
    </p:spTree>
    <p:extLst>
      <p:ext uri="{BB962C8B-B14F-4D97-AF65-F5344CB8AC3E}">
        <p14:creationId xmlns:p14="http://schemas.microsoft.com/office/powerpoint/2010/main" val="135474007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2528869"/>
          </a:xfrm>
        </p:spPr>
        <p:txBody>
          <a:bodyPr>
            <a:noAutofit/>
          </a:bodyPr>
          <a:lstStyle/>
          <a:p>
            <a:br>
              <a:rPr lang="en-GB" sz="2800" dirty="0"/>
            </a:br>
            <a:r>
              <a:rPr lang="en-GB" sz="2800" b="1" dirty="0"/>
              <a:t>The microwave-freezer alliance</a:t>
            </a:r>
            <a:br>
              <a:rPr lang="en-GB" sz="2800" dirty="0"/>
            </a:br>
            <a:r>
              <a:rPr lang="en-GB" sz="2800" dirty="0"/>
              <a:t>Is the microwave-freezer a ‘time machine’ that saves time?</a:t>
            </a:r>
            <a:br>
              <a:rPr lang="en-GB" sz="2800" dirty="0"/>
            </a:br>
            <a:r>
              <a:rPr lang="en-GB" sz="2800" dirty="0"/>
              <a:t>Or is it a solution to a problem (the social fragmentation of modern life) that it is partially responsible for creating? </a:t>
            </a:r>
            <a:br>
              <a:rPr lang="en-GB" sz="2800" dirty="0"/>
            </a:br>
            <a:endParaRPr lang="en-GB" sz="2800" dirty="0"/>
          </a:p>
        </p:txBody>
      </p:sp>
      <p:sp>
        <p:nvSpPr>
          <p:cNvPr id="3" name="Content Placeholder 2"/>
          <p:cNvSpPr>
            <a:spLocks noGrp="1"/>
          </p:cNvSpPr>
          <p:nvPr>
            <p:ph idx="1"/>
          </p:nvPr>
        </p:nvSpPr>
        <p:spPr>
          <a:xfrm>
            <a:off x="457200" y="2438147"/>
            <a:ext cx="8229600" cy="4419851"/>
          </a:xfrm>
        </p:spPr>
        <p:txBody>
          <a:bodyPr>
            <a:normAutofit fontScale="70000" lnSpcReduction="20000"/>
          </a:bodyPr>
          <a:lstStyle/>
          <a:p>
            <a:pPr marL="0" indent="0">
              <a:buNone/>
            </a:pPr>
            <a:endParaRPr lang="en-GB" dirty="0"/>
          </a:p>
          <a:p>
            <a:pPr marL="0" indent="0">
              <a:buNone/>
            </a:pPr>
            <a:r>
              <a:rPr lang="en-GB" sz="3400" dirty="0"/>
              <a:t>The use of the freezer and microwave offers a particular form of convenience not about saving time but about ‘ordering, scheduling, co-ordination and timing’. </a:t>
            </a:r>
          </a:p>
          <a:p>
            <a:pPr marL="0" indent="0">
              <a:buNone/>
            </a:pPr>
            <a:endParaRPr lang="en-GB" sz="3400" dirty="0"/>
          </a:p>
          <a:p>
            <a:pPr marL="0" indent="0">
              <a:buNone/>
            </a:pPr>
            <a:r>
              <a:rPr lang="en-GB" sz="3400" dirty="0"/>
              <a:t>They allow us to re-sequence and re-order our eating practices to fit our ever more individualised schedules. </a:t>
            </a:r>
          </a:p>
          <a:p>
            <a:pPr marL="0" indent="0">
              <a:buNone/>
            </a:pPr>
            <a:endParaRPr lang="en-GB" sz="3400" dirty="0"/>
          </a:p>
          <a:p>
            <a:pPr marL="0" indent="0">
              <a:buNone/>
            </a:pPr>
            <a:r>
              <a:rPr lang="en-GB" sz="3400" dirty="0"/>
              <a:t>Do they therefore alleviate or do they instead exacerbate social fragmentation and the pressures of time that afflict modern society?</a:t>
            </a:r>
          </a:p>
          <a:p>
            <a:pPr marL="0" indent="0">
              <a:buNone/>
            </a:pPr>
            <a:endParaRPr lang="en-US" sz="2400" dirty="0"/>
          </a:p>
          <a:p>
            <a:pPr marL="0" indent="0">
              <a:buNone/>
            </a:pPr>
            <a:r>
              <a:rPr lang="en-US" sz="2300" dirty="0"/>
              <a:t>Elizabeth Shove and Dale </a:t>
            </a:r>
            <a:r>
              <a:rPr lang="en-US" sz="2300" dirty="0" err="1"/>
              <a:t>Southerton</a:t>
            </a:r>
            <a:r>
              <a:rPr lang="en-US" sz="2300" dirty="0"/>
              <a:t>, ‘Defrosting the Freezer: From Novelty to Convenience: A Narrative of Normalization’, </a:t>
            </a:r>
            <a:r>
              <a:rPr lang="en-US" sz="2300" i="1" u="sng" dirty="0"/>
              <a:t>Journal of Material Culture</a:t>
            </a:r>
            <a:r>
              <a:rPr lang="en-US" sz="2300" dirty="0"/>
              <a:t> 5:3 (2000).</a:t>
            </a:r>
            <a:endParaRPr lang="en-GB" sz="2300" dirty="0"/>
          </a:p>
          <a:p>
            <a:endParaRPr lang="en-GB" dirty="0"/>
          </a:p>
        </p:txBody>
      </p:sp>
    </p:spTree>
    <p:extLst>
      <p:ext uri="{BB962C8B-B14F-4D97-AF65-F5344CB8AC3E}">
        <p14:creationId xmlns:p14="http://schemas.microsoft.com/office/powerpoint/2010/main" val="190980894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dirty="0"/>
              <a:t>Susanne Friedberg, </a:t>
            </a:r>
            <a:r>
              <a:rPr lang="en-GB" sz="2800" i="1" dirty="0"/>
              <a:t>Fresh. A Perishable History</a:t>
            </a:r>
            <a:r>
              <a:rPr lang="en-GB" sz="2800" dirty="0"/>
              <a:t> (2010).</a:t>
            </a:r>
          </a:p>
        </p:txBody>
      </p:sp>
      <p:sp>
        <p:nvSpPr>
          <p:cNvPr id="3" name="Content Placeholder 2"/>
          <p:cNvSpPr>
            <a:spLocks noGrp="1"/>
          </p:cNvSpPr>
          <p:nvPr>
            <p:ph idx="1"/>
          </p:nvPr>
        </p:nvSpPr>
        <p:spPr>
          <a:xfrm>
            <a:off x="457200" y="1600200"/>
            <a:ext cx="8229600" cy="5135893"/>
          </a:xfrm>
        </p:spPr>
        <p:txBody>
          <a:bodyPr>
            <a:normAutofit/>
          </a:bodyPr>
          <a:lstStyle/>
          <a:p>
            <a:pPr marL="0" indent="0">
              <a:buNone/>
            </a:pPr>
            <a:r>
              <a:rPr lang="en-GB" sz="3600" dirty="0"/>
              <a:t>‘In practice, refrigeration undermined not just farmers’ and merchants’ local markets but also traditional understandings of how food quality related to time, season, and place. It threw into question the known physics of freshness. Refrigeration’s conserving powers, in other words, threatened radical changes all across the food chain.’</a:t>
            </a:r>
          </a:p>
          <a:p>
            <a:pPr marL="0" indent="0">
              <a:buNone/>
            </a:pPr>
            <a:endParaRPr lang="en-GB" sz="3600" dirty="0"/>
          </a:p>
        </p:txBody>
      </p:sp>
    </p:spTree>
    <p:extLst>
      <p:ext uri="{BB962C8B-B14F-4D97-AF65-F5344CB8AC3E}">
        <p14:creationId xmlns:p14="http://schemas.microsoft.com/office/powerpoint/2010/main" val="15148547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Save time; save money; be healthy.</a:t>
            </a:r>
            <a:br>
              <a:rPr lang="en-GB" dirty="0"/>
            </a:br>
            <a:endParaRPr lang="en-GB" dirty="0"/>
          </a:p>
        </p:txBody>
      </p:sp>
      <p:sp>
        <p:nvSpPr>
          <p:cNvPr id="3" name="Content Placeholder 2"/>
          <p:cNvSpPr>
            <a:spLocks noGrp="1"/>
          </p:cNvSpPr>
          <p:nvPr>
            <p:ph idx="1"/>
          </p:nvPr>
        </p:nvSpPr>
        <p:spPr>
          <a:xfrm>
            <a:off x="457200" y="1600200"/>
            <a:ext cx="8229600" cy="5169913"/>
          </a:xfrm>
        </p:spPr>
        <p:txBody>
          <a:bodyPr>
            <a:normAutofit lnSpcReduction="10000"/>
          </a:bodyPr>
          <a:lstStyle/>
          <a:p>
            <a:pPr marL="0" indent="0">
              <a:buNone/>
            </a:pPr>
            <a:endParaRPr lang="en-GB" dirty="0"/>
          </a:p>
          <a:p>
            <a:pPr marL="0" indent="0">
              <a:buNone/>
            </a:pPr>
            <a:r>
              <a:rPr lang="en-GB" dirty="0"/>
              <a:t>Men in Finland say that microwaves  ‘diminished their eating of cold sandwiches. . . The opinion of the ordinary men was that the microwave allowed them to eat more versatile and </a:t>
            </a:r>
            <a:r>
              <a:rPr lang="en-GB" i="1" dirty="0"/>
              <a:t>healthier</a:t>
            </a:r>
            <a:r>
              <a:rPr lang="en-GB" dirty="0"/>
              <a:t> food’.</a:t>
            </a:r>
          </a:p>
          <a:p>
            <a:pPr marL="0" indent="0">
              <a:buNone/>
            </a:pPr>
            <a:endParaRPr lang="en-GB" dirty="0"/>
          </a:p>
          <a:p>
            <a:pPr marL="0" indent="0">
              <a:buNone/>
            </a:pPr>
            <a:endParaRPr lang="en-GB" dirty="0"/>
          </a:p>
          <a:p>
            <a:pPr marL="0" indent="0">
              <a:buNone/>
            </a:pPr>
            <a:r>
              <a:rPr lang="en-US" sz="2400" dirty="0" err="1"/>
              <a:t>Timo</a:t>
            </a:r>
            <a:r>
              <a:rPr lang="en-US" sz="2400" dirty="0"/>
              <a:t> </a:t>
            </a:r>
            <a:r>
              <a:rPr lang="en-US" sz="2400" dirty="0" err="1"/>
              <a:t>Myllyntaus</a:t>
            </a:r>
            <a:r>
              <a:rPr lang="en-US" sz="2400" dirty="0"/>
              <a:t>, ‘The Entry of Males and Machines in the Kitchen: A Social History of the Microwave Oven in Finland’, </a:t>
            </a:r>
            <a:r>
              <a:rPr lang="en-US" sz="2400" i="1" dirty="0"/>
              <a:t>Icon</a:t>
            </a:r>
            <a:r>
              <a:rPr lang="en-US" sz="2400" dirty="0"/>
              <a:t> 16 (2010).</a:t>
            </a:r>
            <a:endParaRPr lang="en-GB" sz="2400" dirty="0"/>
          </a:p>
          <a:p>
            <a:pPr marL="0" indent="0">
              <a:buNone/>
            </a:pPr>
            <a:endParaRPr lang="en-GB" dirty="0"/>
          </a:p>
        </p:txBody>
      </p:sp>
    </p:spTree>
    <p:extLst>
      <p:ext uri="{BB962C8B-B14F-4D97-AF65-F5344CB8AC3E}">
        <p14:creationId xmlns:p14="http://schemas.microsoft.com/office/powerpoint/2010/main" val="259383811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968150" cy="655260"/>
          </a:xfrm>
        </p:spPr>
        <p:txBody>
          <a:bodyPr>
            <a:normAutofit fontScale="90000"/>
          </a:bodyPr>
          <a:lstStyle/>
          <a:p>
            <a:r>
              <a:rPr lang="en-GB" dirty="0"/>
              <a:t>Nutrition, hygiene and the housewife</a:t>
            </a:r>
          </a:p>
        </p:txBody>
      </p:sp>
      <p:sp>
        <p:nvSpPr>
          <p:cNvPr id="3" name="Content Placeholder 2"/>
          <p:cNvSpPr>
            <a:spLocks noGrp="1"/>
          </p:cNvSpPr>
          <p:nvPr>
            <p:ph idx="1"/>
          </p:nvPr>
        </p:nvSpPr>
        <p:spPr>
          <a:xfrm>
            <a:off x="457200" y="1122682"/>
            <a:ext cx="8229600" cy="5735318"/>
          </a:xfrm>
        </p:spPr>
        <p:txBody>
          <a:bodyPr>
            <a:normAutofit fontScale="85000" lnSpcReduction="10000"/>
          </a:bodyPr>
          <a:lstStyle/>
          <a:p>
            <a:pPr marL="0" indent="0">
              <a:buNone/>
            </a:pPr>
            <a:r>
              <a:rPr lang="en-GB" dirty="0"/>
              <a:t>‘The “industrialization” of the domestic sphere was not only enacted by the increasing material presence of processed foods and domestic appliances but also by conventions of propriety on body care and hygiene, nutrition, and health circulated by new professionals . . . The functionalist-rationalist movement of the early twentieth century portrayed the ‘</a:t>
            </a:r>
            <a:r>
              <a:rPr lang="en-GB" dirty="0" err="1"/>
              <a:t>servantless</a:t>
            </a:r>
            <a:r>
              <a:rPr lang="en-GB" dirty="0"/>
              <a:t> housewife’ as an efficient and scientific manager of housework, duly performing her roles as mother and spouse but also, importantly, as a modern consumer of domestic technologies, industrialized and processed foods.’ </a:t>
            </a:r>
          </a:p>
          <a:p>
            <a:pPr marL="0" indent="0">
              <a:buNone/>
            </a:pPr>
            <a:endParaRPr lang="en-GB" dirty="0"/>
          </a:p>
          <a:p>
            <a:pPr marL="0" indent="0">
              <a:buNone/>
            </a:pPr>
            <a:r>
              <a:rPr lang="en-US" sz="2400" dirty="0"/>
              <a:t>Mónica Truninger, 'The Historical Development of Industrial and Domestic Food Technologies', </a:t>
            </a:r>
            <a:r>
              <a:rPr lang="en-US" sz="2400" i="1" dirty="0"/>
              <a:t>The Handbook of Food Research</a:t>
            </a:r>
            <a:r>
              <a:rPr lang="en-US" sz="2400" dirty="0"/>
              <a:t>, eds. Anne Murcott, Warren Belasco and Peter Johnson (2013).</a:t>
            </a:r>
            <a:endParaRPr lang="en-GB" sz="2400" dirty="0"/>
          </a:p>
          <a:p>
            <a:pPr marL="0" indent="0">
              <a:buNone/>
            </a:pPr>
            <a:endParaRPr lang="en-GB" dirty="0"/>
          </a:p>
        </p:txBody>
      </p:sp>
    </p:spTree>
    <p:extLst>
      <p:ext uri="{BB962C8B-B14F-4D97-AF65-F5344CB8AC3E}">
        <p14:creationId xmlns:p14="http://schemas.microsoft.com/office/powerpoint/2010/main" val="256490709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000" dirty="0"/>
              <a:t>Sue Bowden and Avner Offer, ‘Household Appliances and the Use of Time: The United States and Britain since the 1920s’, </a:t>
            </a:r>
            <a:r>
              <a:rPr lang="en-GB" sz="2000" i="1" dirty="0"/>
              <a:t>Economic History Review</a:t>
            </a:r>
            <a:r>
              <a:rPr lang="en-GB" sz="2000" dirty="0"/>
              <a:t> 47:4 (1994).</a:t>
            </a:r>
          </a:p>
        </p:txBody>
      </p:sp>
      <p:sp>
        <p:nvSpPr>
          <p:cNvPr id="3" name="Content Placeholder 2"/>
          <p:cNvSpPr>
            <a:spLocks noGrp="1"/>
          </p:cNvSpPr>
          <p:nvPr>
            <p:ph idx="1"/>
          </p:nvPr>
        </p:nvSpPr>
        <p:spPr>
          <a:xfrm>
            <a:off x="283491" y="1417638"/>
            <a:ext cx="8640804" cy="5440362"/>
          </a:xfrm>
        </p:spPr>
        <p:txBody>
          <a:bodyPr>
            <a:normAutofit fontScale="77500" lnSpcReduction="20000"/>
          </a:bodyPr>
          <a:lstStyle/>
          <a:p>
            <a:pPr marL="0" indent="0">
              <a:buNone/>
            </a:pPr>
            <a:r>
              <a:rPr lang="en-GB" dirty="0"/>
              <a:t>‘</a:t>
            </a:r>
            <a:r>
              <a:rPr lang="en-GB" b="1" dirty="0"/>
              <a:t>There is evidence that household appliances had little effect on the time spent in housework. </a:t>
            </a:r>
            <a:r>
              <a:rPr lang="en-GB" dirty="0"/>
              <a:t>In 1960 American women were spending about as much time in housework as they were in the 1920s. To some observers the explanation lies not in the technology itself but in cultural and social norms which identified women with housework and specified rising standards of house care. Washing machines did not save time since clothes were washed more often. Vacuum cleaners were used to clean the floors more frequently. In any instances, the introduction of technology acted to reallocate work back from the market to the housewives. Washing machines restored the washing of clothes and bed linen to the home: tasks previously performed by other household members, be they servants, husbands or children were gradually devolved back to the housewives. </a:t>
            </a:r>
            <a:r>
              <a:rPr lang="en-GB" b="1" dirty="0"/>
              <a:t>Technology has not saved women’s time because it has not been accompanied by any substantial rearrangement of the gender division of labour at home</a:t>
            </a:r>
            <a:r>
              <a:rPr lang="en-GB" dirty="0"/>
              <a:t>.’ </a:t>
            </a:r>
          </a:p>
        </p:txBody>
      </p:sp>
    </p:spTree>
    <p:extLst>
      <p:ext uri="{BB962C8B-B14F-4D97-AF65-F5344CB8AC3E}">
        <p14:creationId xmlns:p14="http://schemas.microsoft.com/office/powerpoint/2010/main" val="184710124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043301"/>
            <a:ext cx="8229600" cy="5814699"/>
          </a:xfrm>
        </p:spPr>
        <p:txBody>
          <a:bodyPr>
            <a:normAutofit/>
          </a:bodyPr>
          <a:lstStyle/>
          <a:p>
            <a:pPr marL="0" indent="0">
              <a:buNone/>
            </a:pPr>
            <a:r>
              <a:rPr lang="en-GB" i="1" dirty="0"/>
              <a:t>Judy </a:t>
            </a:r>
            <a:r>
              <a:rPr lang="en-GB" i="1" dirty="0" err="1"/>
              <a:t>Wajcman</a:t>
            </a:r>
            <a:r>
              <a:rPr lang="en-GB" dirty="0"/>
              <a:t>:</a:t>
            </a:r>
          </a:p>
          <a:p>
            <a:pPr marL="0" indent="0">
              <a:buNone/>
            </a:pPr>
            <a:r>
              <a:rPr lang="en-GB" dirty="0"/>
              <a:t>‘The mechanization of the home has not substantially decreased the amount of time women spend on household tasks.’</a:t>
            </a:r>
          </a:p>
          <a:p>
            <a:pPr marL="0" indent="0">
              <a:buNone/>
            </a:pPr>
            <a:endParaRPr lang="en-GB" dirty="0"/>
          </a:p>
          <a:p>
            <a:pPr marL="0" indent="0">
              <a:buNone/>
            </a:pPr>
            <a:r>
              <a:rPr lang="en-GB" i="1" dirty="0"/>
              <a:t>Michael </a:t>
            </a:r>
            <a:r>
              <a:rPr lang="en-GB" i="1" dirty="0" err="1"/>
              <a:t>Bittman</a:t>
            </a:r>
            <a:r>
              <a:rPr lang="en-GB" i="1" dirty="0"/>
              <a:t>, James Mahmud Rice and Judy </a:t>
            </a:r>
            <a:r>
              <a:rPr lang="en-GB" i="1" dirty="0" err="1"/>
              <a:t>Wajcman</a:t>
            </a:r>
            <a:r>
              <a:rPr lang="en-GB" dirty="0"/>
              <a:t>: </a:t>
            </a:r>
          </a:p>
          <a:p>
            <a:pPr marL="0" indent="0">
              <a:buNone/>
            </a:pPr>
            <a:r>
              <a:rPr lang="en-GB" dirty="0"/>
              <a:t>‘The domestic division of labour by gender remains remarkably resistant to technological innovation.’ </a:t>
            </a:r>
          </a:p>
        </p:txBody>
      </p:sp>
    </p:spTree>
    <p:extLst>
      <p:ext uri="{BB962C8B-B14F-4D97-AF65-F5344CB8AC3E}">
        <p14:creationId xmlns:p14="http://schemas.microsoft.com/office/powerpoint/2010/main" val="127260208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52157"/>
          </a:xfrm>
        </p:spPr>
        <p:txBody>
          <a:bodyPr>
            <a:normAutofit fontScale="90000"/>
          </a:bodyPr>
          <a:lstStyle/>
          <a:p>
            <a:r>
              <a:rPr lang="en-GB" sz="3200" dirty="0"/>
              <a:t>The ‘moral economy’ of the cold chain</a:t>
            </a:r>
            <a:br>
              <a:rPr lang="en-GB" sz="3200" dirty="0"/>
            </a:br>
            <a:endParaRPr lang="en-GB" sz="3200" dirty="0"/>
          </a:p>
        </p:txBody>
      </p:sp>
      <p:sp>
        <p:nvSpPr>
          <p:cNvPr id="3" name="Content Placeholder 2"/>
          <p:cNvSpPr>
            <a:spLocks noGrp="1"/>
          </p:cNvSpPr>
          <p:nvPr>
            <p:ph idx="1"/>
          </p:nvPr>
        </p:nvSpPr>
        <p:spPr>
          <a:xfrm>
            <a:off x="160170" y="926796"/>
            <a:ext cx="8526630" cy="5732402"/>
          </a:xfrm>
        </p:spPr>
        <p:txBody>
          <a:bodyPr/>
          <a:lstStyle/>
          <a:p>
            <a:r>
              <a:rPr lang="en-GB" sz="2800" dirty="0"/>
              <a:t>Omer </a:t>
            </a:r>
            <a:r>
              <a:rPr lang="en-GB" sz="2800" dirty="0" err="1"/>
              <a:t>Décugis</a:t>
            </a:r>
            <a:r>
              <a:rPr lang="en-GB" sz="2800" dirty="0"/>
              <a:t> and his </a:t>
            </a:r>
            <a:r>
              <a:rPr lang="en-GB" sz="2800" i="1" dirty="0" err="1"/>
              <a:t>frigo</a:t>
            </a:r>
            <a:r>
              <a:rPr lang="en-GB" sz="2800" i="1" dirty="0"/>
              <a:t> </a:t>
            </a:r>
            <a:r>
              <a:rPr lang="en-GB" sz="2800" dirty="0"/>
              <a:t>at Les Halles (Paris)</a:t>
            </a:r>
          </a:p>
          <a:p>
            <a:r>
              <a:rPr lang="en-GB" sz="2800" dirty="0"/>
              <a:t>Refrigeration was controversial ‘because of how fundamentally it challenged the everyday power relations and knowledge that governed commerce in perishable food’.</a:t>
            </a:r>
          </a:p>
          <a:p>
            <a:pPr marL="0" indent="0">
              <a:buNone/>
            </a:pPr>
            <a:r>
              <a:rPr lang="en-GB" sz="1800" dirty="0"/>
              <a:t>Susanne </a:t>
            </a:r>
            <a:r>
              <a:rPr lang="en-GB" sz="1800" dirty="0" err="1"/>
              <a:t>Freidberg</a:t>
            </a:r>
            <a:r>
              <a:rPr lang="en-GB" sz="1800" dirty="0"/>
              <a:t>, ‘Moral Economies and the Cold Chain’, </a:t>
            </a:r>
            <a:r>
              <a:rPr lang="en-GB" sz="1800" i="1" dirty="0"/>
              <a:t>Historical Research</a:t>
            </a:r>
            <a:r>
              <a:rPr lang="en-GB" sz="1800" dirty="0"/>
              <a:t> 88:239 (2015).</a:t>
            </a:r>
          </a:p>
          <a:p>
            <a:pPr marL="0" indent="0" algn="r">
              <a:buNone/>
            </a:pPr>
            <a:endParaRPr lang="en-GB" dirty="0"/>
          </a:p>
          <a:p>
            <a:pPr marL="0" indent="0" algn="ctr">
              <a:buNone/>
            </a:pPr>
            <a:r>
              <a:rPr lang="en-GB" dirty="0"/>
              <a:t>  </a:t>
            </a:r>
            <a:r>
              <a:rPr lang="en-GB"/>
              <a:t>                                  </a:t>
            </a:r>
            <a:r>
              <a:rPr lang="en-GB" dirty="0"/>
              <a:t>‘</a:t>
            </a:r>
            <a:r>
              <a:rPr lang="en-GB" i="1" dirty="0" err="1"/>
              <a:t>frigoriphobie</a:t>
            </a:r>
            <a:r>
              <a:rPr lang="en-GB" dirty="0"/>
              <a:t>’  </a:t>
            </a:r>
          </a:p>
          <a:p>
            <a:pPr marL="0" indent="0" algn="r">
              <a:buNone/>
            </a:pPr>
            <a:endParaRPr lang="en-GB" dirty="0"/>
          </a:p>
        </p:txBody>
      </p:sp>
      <p:pic>
        <p:nvPicPr>
          <p:cNvPr id="4" name="Picture 3" descr="les halles.jpe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8794" y="3994674"/>
            <a:ext cx="4004254" cy="2588688"/>
          </a:xfrm>
          <a:prstGeom prst="rect">
            <a:avLst/>
          </a:prstGeom>
        </p:spPr>
      </p:pic>
      <p:sp>
        <p:nvSpPr>
          <p:cNvPr id="7" name="TextBox 6"/>
          <p:cNvSpPr txBox="1"/>
          <p:nvPr/>
        </p:nvSpPr>
        <p:spPr>
          <a:xfrm>
            <a:off x="4930953" y="6029891"/>
            <a:ext cx="3580947" cy="923330"/>
          </a:xfrm>
          <a:prstGeom prst="rect">
            <a:avLst/>
          </a:prstGeom>
          <a:noFill/>
        </p:spPr>
        <p:txBody>
          <a:bodyPr wrap="square" rtlCol="0">
            <a:spAutoFit/>
          </a:bodyPr>
          <a:lstStyle/>
          <a:p>
            <a:r>
              <a:rPr lang="en-GB" dirty="0"/>
              <a:t>Les Halles—the old Parisian food market</a:t>
            </a:r>
          </a:p>
          <a:p>
            <a:endParaRPr lang="en-GB" dirty="0"/>
          </a:p>
        </p:txBody>
      </p:sp>
    </p:spTree>
    <p:extLst>
      <p:ext uri="{BB962C8B-B14F-4D97-AF65-F5344CB8AC3E}">
        <p14:creationId xmlns:p14="http://schemas.microsoft.com/office/powerpoint/2010/main" val="36311095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A modern device: the icebox</a:t>
            </a:r>
          </a:p>
        </p:txBody>
      </p:sp>
      <p:pic>
        <p:nvPicPr>
          <p:cNvPr id="4" name="Content Placeholder 3" descr="icebox advert.jpeg"/>
          <p:cNvPicPr>
            <a:picLocks noGrp="1" noChangeAspect="1"/>
          </p:cNvPicPr>
          <p:nvPr>
            <p:ph idx="1"/>
          </p:nvPr>
        </p:nvPicPr>
        <p:blipFill>
          <a:blip r:embed="rId2">
            <a:extLst>
              <a:ext uri="{28A0092B-C50C-407E-A947-70E740481C1C}">
                <a14:useLocalDpi xmlns:a14="http://schemas.microsoft.com/office/drawing/2010/main" val="0"/>
              </a:ext>
            </a:extLst>
          </a:blip>
          <a:srcRect l="-864" r="-864"/>
          <a:stretch>
            <a:fillRect/>
          </a:stretch>
        </p:blipFill>
        <p:spPr/>
      </p:pic>
    </p:spTree>
    <p:extLst>
      <p:ext uri="{BB962C8B-B14F-4D97-AF65-F5344CB8AC3E}">
        <p14:creationId xmlns:p14="http://schemas.microsoft.com/office/powerpoint/2010/main" val="119627891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pic>
        <p:nvPicPr>
          <p:cNvPr id="4" name="Content Placeholder 3" descr="frigidaire icebox ad.jpeg"/>
          <p:cNvPicPr>
            <a:picLocks noGrp="1" noChangeAspect="1"/>
          </p:cNvPicPr>
          <p:nvPr>
            <p:ph idx="1"/>
          </p:nvPr>
        </p:nvPicPr>
        <p:blipFill>
          <a:blip r:embed="rId2">
            <a:extLst>
              <a:ext uri="{28A0092B-C50C-407E-A947-70E740481C1C}">
                <a14:useLocalDpi xmlns:a14="http://schemas.microsoft.com/office/drawing/2010/main" val="0"/>
              </a:ext>
            </a:extLst>
          </a:blip>
          <a:srcRect l="-39461" r="-39461"/>
          <a:stretch>
            <a:fillRect/>
          </a:stretch>
        </p:blipFill>
        <p:spPr/>
      </p:pic>
    </p:spTree>
    <p:extLst>
      <p:ext uri="{BB962C8B-B14F-4D97-AF65-F5344CB8AC3E}">
        <p14:creationId xmlns:p14="http://schemas.microsoft.com/office/powerpoint/2010/main" val="409082362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The domestic refrigerator</a:t>
            </a:r>
          </a:p>
        </p:txBody>
      </p:sp>
      <p:sp>
        <p:nvSpPr>
          <p:cNvPr id="3" name="Content Placeholder 2"/>
          <p:cNvSpPr>
            <a:spLocks noGrp="1"/>
          </p:cNvSpPr>
          <p:nvPr>
            <p:ph idx="1"/>
          </p:nvPr>
        </p:nvSpPr>
        <p:spPr/>
        <p:txBody>
          <a:bodyPr>
            <a:normAutofit/>
          </a:bodyPr>
          <a:lstStyle/>
          <a:p>
            <a:pPr marL="0" indent="0">
              <a:buNone/>
            </a:pPr>
            <a:r>
              <a:rPr lang="en-GB" sz="2800" dirty="0"/>
              <a:t>Developed 1890s-1910</a:t>
            </a:r>
          </a:p>
          <a:p>
            <a:pPr marL="0" indent="0">
              <a:buNone/>
            </a:pPr>
            <a:r>
              <a:rPr lang="en-GB" sz="2800" dirty="0"/>
              <a:t>Early models:</a:t>
            </a:r>
          </a:p>
          <a:p>
            <a:r>
              <a:rPr lang="en-GB" sz="2800" dirty="0"/>
              <a:t>Kelvinator (1916)</a:t>
            </a:r>
          </a:p>
          <a:p>
            <a:r>
              <a:rPr lang="en-GB" sz="2800" dirty="0"/>
              <a:t>Frigidaire (1916)</a:t>
            </a:r>
          </a:p>
          <a:p>
            <a:r>
              <a:rPr lang="en-GB" sz="2800" dirty="0"/>
              <a:t>General Electric Monitor Top (1927)</a:t>
            </a:r>
          </a:p>
          <a:p>
            <a:endParaRPr lang="en-GB" sz="2800" dirty="0"/>
          </a:p>
          <a:p>
            <a:pPr marL="0" indent="0">
              <a:buNone/>
            </a:pPr>
            <a:endParaRPr lang="en-GB" sz="2800" dirty="0"/>
          </a:p>
          <a:p>
            <a:pPr marL="0" indent="0">
              <a:buNone/>
            </a:pPr>
            <a:endParaRPr lang="en-GB" sz="2800" dirty="0"/>
          </a:p>
        </p:txBody>
      </p:sp>
      <p:pic>
        <p:nvPicPr>
          <p:cNvPr id="4" name="Picture 3" descr="monitor top.jpe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59045" y="3002687"/>
            <a:ext cx="2874283" cy="3580675"/>
          </a:xfrm>
          <a:prstGeom prst="rect">
            <a:avLst/>
          </a:prstGeom>
        </p:spPr>
      </p:pic>
    </p:spTree>
    <p:extLst>
      <p:ext uri="{BB962C8B-B14F-4D97-AF65-F5344CB8AC3E}">
        <p14:creationId xmlns:p14="http://schemas.microsoft.com/office/powerpoint/2010/main" val="197850158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The Kelvinator</a:t>
            </a:r>
          </a:p>
        </p:txBody>
      </p:sp>
      <p:pic>
        <p:nvPicPr>
          <p:cNvPr id="4" name="Content Placeholder 3" descr="kelvinator ad.jpeg"/>
          <p:cNvPicPr>
            <a:picLocks noGrp="1" noChangeAspect="1"/>
          </p:cNvPicPr>
          <p:nvPr>
            <p:ph idx="1"/>
          </p:nvPr>
        </p:nvPicPr>
        <p:blipFill>
          <a:blip r:embed="rId2">
            <a:extLst>
              <a:ext uri="{28A0092B-C50C-407E-A947-70E740481C1C}">
                <a14:useLocalDpi xmlns:a14="http://schemas.microsoft.com/office/drawing/2010/main" val="0"/>
              </a:ext>
            </a:extLst>
          </a:blip>
          <a:srcRect l="-58636" r="-58636"/>
          <a:stretch>
            <a:fillRect/>
          </a:stretch>
        </p:blipFill>
        <p:spPr>
          <a:xfrm>
            <a:off x="-1833407" y="1600200"/>
            <a:ext cx="8229600" cy="4525963"/>
          </a:xfrm>
        </p:spPr>
      </p:pic>
      <p:pic>
        <p:nvPicPr>
          <p:cNvPr id="5" name="Content Placeholder 3" descr="kelvinator cookook.jpeg"/>
          <p:cNvPicPr>
            <a:picLocks noChangeAspect="1"/>
          </p:cNvPicPr>
          <p:nvPr/>
        </p:nvPicPr>
        <p:blipFill>
          <a:blip r:embed="rId3">
            <a:extLst>
              <a:ext uri="{28A0092B-C50C-407E-A947-70E740481C1C}">
                <a14:useLocalDpi xmlns:a14="http://schemas.microsoft.com/office/drawing/2010/main" val="0"/>
              </a:ext>
            </a:extLst>
          </a:blip>
          <a:srcRect l="-86373" r="-86373"/>
          <a:stretch>
            <a:fillRect/>
          </a:stretch>
        </p:blipFill>
        <p:spPr>
          <a:xfrm>
            <a:off x="2857537" y="1740011"/>
            <a:ext cx="8229600" cy="4525963"/>
          </a:xfrm>
          <a:prstGeom prst="rect">
            <a:avLst/>
          </a:prstGeom>
        </p:spPr>
      </p:pic>
    </p:spTree>
    <p:extLst>
      <p:ext uri="{BB962C8B-B14F-4D97-AF65-F5344CB8AC3E}">
        <p14:creationId xmlns:p14="http://schemas.microsoft.com/office/powerpoint/2010/main" val="265513720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4721</TotalTime>
  <Words>1706</Words>
  <Application>Microsoft Macintosh PowerPoint</Application>
  <PresentationFormat>On-screen Show (4:3)</PresentationFormat>
  <Paragraphs>128</Paragraphs>
  <Slides>43</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43</vt:i4>
      </vt:variant>
    </vt:vector>
  </HeadingPairs>
  <TitlesOfParts>
    <vt:vector size="46" baseType="lpstr">
      <vt:lpstr>Arial</vt:lpstr>
      <vt:lpstr>Calibri</vt:lpstr>
      <vt:lpstr>Office Theme</vt:lpstr>
      <vt:lpstr>Cooking at Home:  Kitchen Technologies</vt:lpstr>
      <vt:lpstr>Histories of Technology &amp; Object Biographies</vt:lpstr>
      <vt:lpstr>The refrigerator</vt:lpstr>
      <vt:lpstr>Susanne Friedberg, Fresh. A Perishable History (2010).</vt:lpstr>
      <vt:lpstr>The ‘moral economy’ of the cold chain </vt:lpstr>
      <vt:lpstr>A modern device: the icebox</vt:lpstr>
      <vt:lpstr>PowerPoint Presentation</vt:lpstr>
      <vt:lpstr>The domestic refrigerator</vt:lpstr>
      <vt:lpstr>The Kelvinator</vt:lpstr>
      <vt:lpstr>1927 Frigidaire advert</vt:lpstr>
      <vt:lpstr>The refrigerator triumphs</vt:lpstr>
      <vt:lpstr>1957 frigidaire advert</vt:lpstr>
      <vt:lpstr>1959 frigidaire advert</vt:lpstr>
      <vt:lpstr>PowerPoint Presentation</vt:lpstr>
      <vt:lpstr>The loss of seasonality</vt:lpstr>
      <vt:lpstr>Changing concepts of freshness</vt:lpstr>
      <vt:lpstr>Mortar and pestle</vt:lpstr>
      <vt:lpstr>Metate and mano</vt:lpstr>
      <vt:lpstr>Maya bowl, circa 600-900 AD</vt:lpstr>
      <vt:lpstr>PowerPoint Presentation</vt:lpstr>
      <vt:lpstr>Florentine Codex, circa 1570</vt:lpstr>
      <vt:lpstr>PowerPoint Presentation</vt:lpstr>
      <vt:lpstr>Thomas Brocklehurst, Mexico Today: A Country with a Great Future (1883).</vt:lpstr>
      <vt:lpstr>An early mechanised maize mill (molino de nixtamal)</vt:lpstr>
      <vt:lpstr>women making tortillas Claudio Linati, Trajes civiles, militares y religiosos de México (1828)</vt:lpstr>
      <vt:lpstr>Jean-Frédéric Waldeck, Mexican Women Making Tortillas, c. 1834</vt:lpstr>
      <vt:lpstr>Diego Rivera</vt:lpstr>
      <vt:lpstr>The reception of molinos de nixtamal</vt:lpstr>
      <vt:lpstr>Kitchen technology and social class</vt:lpstr>
      <vt:lpstr>‘cocina típica’</vt:lpstr>
      <vt:lpstr>Rice cookers</vt:lpstr>
      <vt:lpstr>Before the rice cooker: the kamado</vt:lpstr>
      <vt:lpstr>1955 advert for the first Toshiba rice cooker</vt:lpstr>
      <vt:lpstr>PowerPoint Presentation</vt:lpstr>
      <vt:lpstr>The rice cooker’s success</vt:lpstr>
      <vt:lpstr>Do tools shape us or vice versa? </vt:lpstr>
      <vt:lpstr>The freezer as an historical actor</vt:lpstr>
      <vt:lpstr>Actor-Network Theory</vt:lpstr>
      <vt:lpstr> The microwave-freezer alliance Is the microwave-freezer a ‘time machine’ that saves time? Or is it a solution to a problem (the social fragmentation of modern life) that it is partially responsible for creating?  </vt:lpstr>
      <vt:lpstr>Save time; save money; be healthy. </vt:lpstr>
      <vt:lpstr>Nutrition, hygiene and the housewife</vt:lpstr>
      <vt:lpstr>Sue Bowden and Avner Offer, ‘Household Appliances and the Use of Time: The United States and Britain since the 1920s’, Economic History Review 47:4 (1994).</vt:lpstr>
      <vt:lpstr>PowerPoint Presentation</vt:lpstr>
    </vt:vector>
  </TitlesOfParts>
  <Company>University of Warwick</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Rebecca Earle</dc:creator>
  <cp:lastModifiedBy>Earle, Rebecca</cp:lastModifiedBy>
  <cp:revision>300</cp:revision>
  <dcterms:created xsi:type="dcterms:W3CDTF">2011-11-23T08:45:18Z</dcterms:created>
  <dcterms:modified xsi:type="dcterms:W3CDTF">2023-01-15T10:55:26Z</dcterms:modified>
</cp:coreProperties>
</file>