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00" r:id="rId2"/>
    <p:sldId id="284" r:id="rId3"/>
    <p:sldId id="464" r:id="rId4"/>
    <p:sldId id="455" r:id="rId5"/>
    <p:sldId id="456" r:id="rId6"/>
    <p:sldId id="446" r:id="rId7"/>
    <p:sldId id="447" r:id="rId8"/>
    <p:sldId id="266" r:id="rId9"/>
    <p:sldId id="267" r:id="rId10"/>
    <p:sldId id="448" r:id="rId11"/>
    <p:sldId id="260" r:id="rId12"/>
    <p:sldId id="457" r:id="rId13"/>
    <p:sldId id="458" r:id="rId14"/>
    <p:sldId id="271" r:id="rId15"/>
    <p:sldId id="259" r:id="rId16"/>
    <p:sldId id="439" r:id="rId17"/>
    <p:sldId id="269" r:id="rId18"/>
    <p:sldId id="459" r:id="rId19"/>
    <p:sldId id="460" r:id="rId20"/>
    <p:sldId id="450" r:id="rId21"/>
    <p:sldId id="454" r:id="rId22"/>
    <p:sldId id="299" r:id="rId23"/>
    <p:sldId id="268" r:id="rId24"/>
    <p:sldId id="461" r:id="rId25"/>
    <p:sldId id="462" r:id="rId26"/>
    <p:sldId id="451" r:id="rId27"/>
    <p:sldId id="465" r:id="rId28"/>
    <p:sldId id="304" r:id="rId29"/>
    <p:sldId id="437" r:id="rId30"/>
    <p:sldId id="435" r:id="rId31"/>
    <p:sldId id="406" r:id="rId32"/>
    <p:sldId id="453" r:id="rId33"/>
    <p:sldId id="443" r:id="rId34"/>
    <p:sldId id="303" r:id="rId35"/>
    <p:sldId id="463" r:id="rId36"/>
    <p:sldId id="432"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41"/>
    <p:restoredTop sz="94490"/>
  </p:normalViewPr>
  <p:slideViewPr>
    <p:cSldViewPr snapToGrid="0" snapToObjects="1">
      <p:cViewPr varScale="1">
        <p:scale>
          <a:sx n="121" d="100"/>
          <a:sy n="121" d="100"/>
        </p:scale>
        <p:origin x="1440" y="16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p>
        </p:txBody>
      </p:sp>
      <p:sp>
        <p:nvSpPr>
          <p:cNvPr id="4" name="Date Placeholder 3"/>
          <p:cNvSpPr>
            <a:spLocks noGrp="1"/>
          </p:cNvSpPr>
          <p:nvPr>
            <p:ph type="dt" sz="half" idx="10"/>
          </p:nvPr>
        </p:nvSpPr>
        <p:spPr/>
        <p:txBody>
          <a:bodyPr/>
          <a:lstStyle/>
          <a:p>
            <a:fld id="{0F269169-61CF-5849-ADBB-EA3A707896BD}" type="datetimeFigureOut">
              <a:rPr lang="en-US" smtClean="0"/>
              <a:t>1/21/24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550779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0F269169-61CF-5849-ADBB-EA3A707896BD}" type="datetimeFigureOut">
              <a:rPr lang="en-US" smtClean="0"/>
              <a:t>1/21/24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2739196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0F269169-61CF-5849-ADBB-EA3A707896BD}" type="datetimeFigureOut">
              <a:rPr lang="en-US" smtClean="0"/>
              <a:t>1/21/24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1102615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0F269169-61CF-5849-ADBB-EA3A707896BD}" type="datetimeFigureOut">
              <a:rPr lang="en-US" smtClean="0"/>
              <a:t>1/21/24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3097598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F269169-61CF-5849-ADBB-EA3A707896BD}" type="datetimeFigureOut">
              <a:rPr lang="en-US" smtClean="0"/>
              <a:t>1/21/24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3463416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0F269169-61CF-5849-ADBB-EA3A707896BD}" type="datetimeFigureOut">
              <a:rPr lang="en-US" smtClean="0"/>
              <a:t>1/21/24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1957039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0F269169-61CF-5849-ADBB-EA3A707896BD}" type="datetimeFigureOut">
              <a:rPr lang="en-US" smtClean="0"/>
              <a:t>1/21/24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3356058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0F269169-61CF-5849-ADBB-EA3A707896BD}" type="datetimeFigureOut">
              <a:rPr lang="en-US" smtClean="0"/>
              <a:t>1/21/24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84637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269169-61CF-5849-ADBB-EA3A707896BD}" type="datetimeFigureOut">
              <a:rPr lang="en-US" smtClean="0"/>
              <a:t>1/21/24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3688444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F269169-61CF-5849-ADBB-EA3A707896BD}" type="datetimeFigureOut">
              <a:rPr lang="en-US" smtClean="0"/>
              <a:t>1/21/24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275925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F269169-61CF-5849-ADBB-EA3A707896BD}" type="datetimeFigureOut">
              <a:rPr lang="en-US" smtClean="0"/>
              <a:t>1/21/24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ECF0B0-BC42-9A4C-91ED-8438E854DF7A}" type="slidenum">
              <a:rPr lang="en-GB" smtClean="0"/>
              <a:t>‹#›</a:t>
            </a:fld>
            <a:endParaRPr lang="en-GB"/>
          </a:p>
        </p:txBody>
      </p:sp>
    </p:spTree>
    <p:extLst>
      <p:ext uri="{BB962C8B-B14F-4D97-AF65-F5344CB8AC3E}">
        <p14:creationId xmlns:p14="http://schemas.microsoft.com/office/powerpoint/2010/main" val="623091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269169-61CF-5849-ADBB-EA3A707896BD}" type="datetimeFigureOut">
              <a:rPr lang="en-US" smtClean="0"/>
              <a:t>1/21/24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ECF0B0-BC42-9A4C-91ED-8438E854DF7A}" type="slidenum">
              <a:rPr lang="en-GB" smtClean="0"/>
              <a:t>‹#›</a:t>
            </a:fld>
            <a:endParaRPr lang="en-GB"/>
          </a:p>
        </p:txBody>
      </p:sp>
    </p:spTree>
    <p:extLst>
      <p:ext uri="{BB962C8B-B14F-4D97-AF65-F5344CB8AC3E}">
        <p14:creationId xmlns:p14="http://schemas.microsoft.com/office/powerpoint/2010/main" val="7226696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www.ipcinfo.org/ipcinfo-website/alerts-archive/issue-94/en/"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A4FBB0-AEB0-BAE0-8D40-C65CF7BC3FC9}"/>
              </a:ext>
            </a:extLst>
          </p:cNvPr>
          <p:cNvSpPr>
            <a:spLocks noGrp="1"/>
          </p:cNvSpPr>
          <p:nvPr>
            <p:ph type="ctrTitle"/>
          </p:nvPr>
        </p:nvSpPr>
        <p:spPr/>
        <p:txBody>
          <a:bodyPr>
            <a:normAutofit/>
          </a:bodyPr>
          <a:lstStyle/>
          <a:p>
            <a:r>
              <a:rPr lang="en-GB" b="1" dirty="0"/>
              <a:t>Developmentalism and the Green Revolution</a:t>
            </a:r>
            <a:endParaRPr lang="en-GB" dirty="0"/>
          </a:p>
        </p:txBody>
      </p:sp>
    </p:spTree>
    <p:extLst>
      <p:ext uri="{BB962C8B-B14F-4D97-AF65-F5344CB8AC3E}">
        <p14:creationId xmlns:p14="http://schemas.microsoft.com/office/powerpoint/2010/main" val="2947707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9D295-7916-5816-C247-8D51B170DC59}"/>
              </a:ext>
            </a:extLst>
          </p:cNvPr>
          <p:cNvSpPr>
            <a:spLocks noGrp="1"/>
          </p:cNvSpPr>
          <p:nvPr>
            <p:ph type="title"/>
          </p:nvPr>
        </p:nvSpPr>
        <p:spPr>
          <a:xfrm>
            <a:off x="457200" y="274638"/>
            <a:ext cx="8229600" cy="1748126"/>
          </a:xfrm>
        </p:spPr>
        <p:txBody>
          <a:bodyPr>
            <a:normAutofit/>
          </a:bodyPr>
          <a:lstStyle/>
          <a:p>
            <a:r>
              <a:rPr lang="en-GB" dirty="0"/>
              <a:t>Nationalist Movements: a threat to the global order?</a:t>
            </a:r>
          </a:p>
        </p:txBody>
      </p:sp>
      <p:pic>
        <p:nvPicPr>
          <p:cNvPr id="6" name="Picture 5">
            <a:extLst>
              <a:ext uri="{FF2B5EF4-FFF2-40B4-BE49-F238E27FC236}">
                <a16:creationId xmlns:a16="http://schemas.microsoft.com/office/drawing/2014/main" id="{6034564E-79DD-7631-586A-587B70D90A68}"/>
              </a:ext>
            </a:extLst>
          </p:cNvPr>
          <p:cNvPicPr>
            <a:picLocks noChangeAspect="1"/>
          </p:cNvPicPr>
          <p:nvPr/>
        </p:nvPicPr>
        <p:blipFill>
          <a:blip r:embed="rId2"/>
          <a:stretch>
            <a:fillRect/>
          </a:stretch>
        </p:blipFill>
        <p:spPr>
          <a:xfrm>
            <a:off x="332748" y="2022764"/>
            <a:ext cx="3886199" cy="2138559"/>
          </a:xfrm>
          <a:prstGeom prst="rect">
            <a:avLst/>
          </a:prstGeom>
        </p:spPr>
      </p:pic>
      <p:pic>
        <p:nvPicPr>
          <p:cNvPr id="7" name="Picture 6">
            <a:extLst>
              <a:ext uri="{FF2B5EF4-FFF2-40B4-BE49-F238E27FC236}">
                <a16:creationId xmlns:a16="http://schemas.microsoft.com/office/drawing/2014/main" id="{6890FB9E-7D4A-9CF5-9BB8-7CFF63AC2DD1}"/>
              </a:ext>
            </a:extLst>
          </p:cNvPr>
          <p:cNvPicPr>
            <a:picLocks noChangeAspect="1"/>
          </p:cNvPicPr>
          <p:nvPr/>
        </p:nvPicPr>
        <p:blipFill>
          <a:blip r:embed="rId3"/>
          <a:stretch>
            <a:fillRect/>
          </a:stretch>
        </p:blipFill>
        <p:spPr>
          <a:xfrm>
            <a:off x="4163291" y="4056351"/>
            <a:ext cx="4980709" cy="2801649"/>
          </a:xfrm>
          <a:prstGeom prst="rect">
            <a:avLst/>
          </a:prstGeom>
        </p:spPr>
      </p:pic>
      <p:pic>
        <p:nvPicPr>
          <p:cNvPr id="8" name="Picture 7">
            <a:extLst>
              <a:ext uri="{FF2B5EF4-FFF2-40B4-BE49-F238E27FC236}">
                <a16:creationId xmlns:a16="http://schemas.microsoft.com/office/drawing/2014/main" id="{77EF9035-E9BF-D60A-AD1B-98BD22A89055}"/>
              </a:ext>
            </a:extLst>
          </p:cNvPr>
          <p:cNvPicPr>
            <a:picLocks noChangeAspect="1"/>
          </p:cNvPicPr>
          <p:nvPr/>
        </p:nvPicPr>
        <p:blipFill>
          <a:blip r:embed="rId4"/>
          <a:stretch>
            <a:fillRect/>
          </a:stretch>
        </p:blipFill>
        <p:spPr>
          <a:xfrm>
            <a:off x="619413" y="4237388"/>
            <a:ext cx="2567132" cy="2544547"/>
          </a:xfrm>
          <a:prstGeom prst="rect">
            <a:avLst/>
          </a:prstGeom>
        </p:spPr>
      </p:pic>
      <p:pic>
        <p:nvPicPr>
          <p:cNvPr id="11" name="Picture 10">
            <a:extLst>
              <a:ext uri="{FF2B5EF4-FFF2-40B4-BE49-F238E27FC236}">
                <a16:creationId xmlns:a16="http://schemas.microsoft.com/office/drawing/2014/main" id="{9DA36B34-848B-F7E1-B571-46C1854D2F46}"/>
              </a:ext>
            </a:extLst>
          </p:cNvPr>
          <p:cNvPicPr>
            <a:picLocks noChangeAspect="1"/>
          </p:cNvPicPr>
          <p:nvPr/>
        </p:nvPicPr>
        <p:blipFill>
          <a:blip r:embed="rId5"/>
          <a:stretch>
            <a:fillRect/>
          </a:stretch>
        </p:blipFill>
        <p:spPr>
          <a:xfrm>
            <a:off x="4946075" y="1803823"/>
            <a:ext cx="3374080" cy="2252528"/>
          </a:xfrm>
          <a:prstGeom prst="rect">
            <a:avLst/>
          </a:prstGeom>
        </p:spPr>
      </p:pic>
    </p:spTree>
    <p:extLst>
      <p:ext uri="{BB962C8B-B14F-4D97-AF65-F5344CB8AC3E}">
        <p14:creationId xmlns:p14="http://schemas.microsoft.com/office/powerpoint/2010/main" val="2994185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ace.jpg"/>
          <p:cNvPicPr>
            <a:picLocks noGrp="1" noChangeAspect="1"/>
          </p:cNvPicPr>
          <p:nvPr>
            <p:ph idx="1"/>
          </p:nvPr>
        </p:nvPicPr>
        <p:blipFill>
          <a:blip r:embed="rId2">
            <a:extLst>
              <a:ext uri="{28A0092B-C50C-407E-A947-70E740481C1C}">
                <a14:useLocalDpi xmlns:a14="http://schemas.microsoft.com/office/drawing/2010/main" val="0"/>
              </a:ext>
            </a:extLst>
          </a:blip>
          <a:srcRect l="-14224" r="-14224"/>
          <a:stretch>
            <a:fillRect/>
          </a:stretch>
        </p:blipFill>
        <p:spPr/>
      </p:pic>
      <p:sp>
        <p:nvSpPr>
          <p:cNvPr id="3" name="Text Placeholder 2"/>
          <p:cNvSpPr>
            <a:spLocks noGrp="1"/>
          </p:cNvSpPr>
          <p:nvPr>
            <p:ph type="body" sz="half" idx="2"/>
          </p:nvPr>
        </p:nvSpPr>
        <p:spPr>
          <a:xfrm>
            <a:off x="457200" y="2290161"/>
            <a:ext cx="3008313" cy="4691063"/>
          </a:xfrm>
        </p:spPr>
        <p:txBody>
          <a:bodyPr>
            <a:normAutofit/>
          </a:bodyPr>
          <a:lstStyle/>
          <a:p>
            <a:endParaRPr lang="en-US" sz="4000" dirty="0"/>
          </a:p>
          <a:p>
            <a:endParaRPr lang="en-US" sz="4000" dirty="0"/>
          </a:p>
          <a:p>
            <a:r>
              <a:rPr lang="en-US" sz="4000" dirty="0"/>
              <a:t>‘The Race to the Rancho’</a:t>
            </a:r>
            <a:br>
              <a:rPr lang="en-US" sz="4000" dirty="0"/>
            </a:br>
            <a:r>
              <a:rPr lang="en-US" sz="4000" dirty="0"/>
              <a:t>(1962)</a:t>
            </a:r>
            <a:endParaRPr lang="en-GB" sz="4000" dirty="0"/>
          </a:p>
        </p:txBody>
      </p:sp>
    </p:spTree>
    <p:extLst>
      <p:ext uri="{BB962C8B-B14F-4D97-AF65-F5344CB8AC3E}">
        <p14:creationId xmlns:p14="http://schemas.microsoft.com/office/powerpoint/2010/main" val="1827583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F75FF-14C9-E947-BEDD-ABBD16A9F955}"/>
              </a:ext>
            </a:extLst>
          </p:cNvPr>
          <p:cNvSpPr>
            <a:spLocks noGrp="1"/>
          </p:cNvSpPr>
          <p:nvPr>
            <p:ph type="title"/>
          </p:nvPr>
        </p:nvSpPr>
        <p:spPr>
          <a:xfrm>
            <a:off x="457200" y="274638"/>
            <a:ext cx="8229600" cy="777985"/>
          </a:xfrm>
        </p:spPr>
        <p:txBody>
          <a:bodyPr>
            <a:normAutofit/>
          </a:bodyPr>
          <a:lstStyle/>
          <a:p>
            <a:r>
              <a:rPr lang="en-US" sz="2800" b="1"/>
              <a:t>Food security as a problem of global governance</a:t>
            </a:r>
          </a:p>
        </p:txBody>
      </p:sp>
      <p:sp>
        <p:nvSpPr>
          <p:cNvPr id="3" name="Content Placeholder 2">
            <a:extLst>
              <a:ext uri="{FF2B5EF4-FFF2-40B4-BE49-F238E27FC236}">
                <a16:creationId xmlns:a16="http://schemas.microsoft.com/office/drawing/2014/main" id="{586A325F-96C3-084F-AE4F-BED53D3E6835}"/>
              </a:ext>
            </a:extLst>
          </p:cNvPr>
          <p:cNvSpPr>
            <a:spLocks noGrp="1"/>
          </p:cNvSpPr>
          <p:nvPr>
            <p:ph idx="1"/>
          </p:nvPr>
        </p:nvSpPr>
        <p:spPr>
          <a:xfrm>
            <a:off x="457200" y="1238693"/>
            <a:ext cx="8229600" cy="5512981"/>
          </a:xfrm>
        </p:spPr>
        <p:txBody>
          <a:bodyPr>
            <a:normAutofit/>
          </a:bodyPr>
          <a:lstStyle/>
          <a:p>
            <a:pPr>
              <a:buFont typeface="Arial" panose="020B0604020202020204" pitchFamily="34" charset="0"/>
              <a:buChar char="•"/>
            </a:pPr>
            <a:r>
              <a:rPr lang="en-GB"/>
              <a:t>Concerns about ‘overpopulation’, which was thought to fuel nationalist and socialist movements in the developing world.</a:t>
            </a:r>
          </a:p>
          <a:p>
            <a:pPr>
              <a:buFont typeface="Arial" panose="020B0604020202020204" pitchFamily="34" charset="0"/>
              <a:buChar char="•"/>
            </a:pPr>
            <a:r>
              <a:rPr lang="en-GB"/>
              <a:t>Hope was that a reduction in poverty combined with aggressive programmes of modernisation would dampen the allure of socialism. </a:t>
            </a:r>
          </a:p>
        </p:txBody>
      </p:sp>
    </p:spTree>
    <p:extLst>
      <p:ext uri="{BB962C8B-B14F-4D97-AF65-F5344CB8AC3E}">
        <p14:creationId xmlns:p14="http://schemas.microsoft.com/office/powerpoint/2010/main" val="1657683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F75FF-14C9-E947-BEDD-ABBD16A9F955}"/>
              </a:ext>
            </a:extLst>
          </p:cNvPr>
          <p:cNvSpPr>
            <a:spLocks noGrp="1"/>
          </p:cNvSpPr>
          <p:nvPr>
            <p:ph type="title"/>
          </p:nvPr>
        </p:nvSpPr>
        <p:spPr>
          <a:xfrm>
            <a:off x="457200" y="274638"/>
            <a:ext cx="8229600" cy="777985"/>
          </a:xfrm>
        </p:spPr>
        <p:txBody>
          <a:bodyPr>
            <a:normAutofit/>
          </a:bodyPr>
          <a:lstStyle/>
          <a:p>
            <a:r>
              <a:rPr lang="en-US" sz="2800" b="1"/>
              <a:t>Food security as a problem of global governance</a:t>
            </a:r>
          </a:p>
        </p:txBody>
      </p:sp>
      <p:sp>
        <p:nvSpPr>
          <p:cNvPr id="3" name="Content Placeholder 2">
            <a:extLst>
              <a:ext uri="{FF2B5EF4-FFF2-40B4-BE49-F238E27FC236}">
                <a16:creationId xmlns:a16="http://schemas.microsoft.com/office/drawing/2014/main" id="{586A325F-96C3-084F-AE4F-BED53D3E6835}"/>
              </a:ext>
            </a:extLst>
          </p:cNvPr>
          <p:cNvSpPr>
            <a:spLocks noGrp="1"/>
          </p:cNvSpPr>
          <p:nvPr>
            <p:ph idx="1"/>
          </p:nvPr>
        </p:nvSpPr>
        <p:spPr>
          <a:xfrm>
            <a:off x="457200" y="1238693"/>
            <a:ext cx="8229600" cy="5512981"/>
          </a:xfrm>
        </p:spPr>
        <p:txBody>
          <a:bodyPr>
            <a:normAutofit fontScale="92500"/>
          </a:bodyPr>
          <a:lstStyle/>
          <a:p>
            <a:pPr>
              <a:buFont typeface="Arial" panose="020B0604020202020204" pitchFamily="34" charset="0"/>
              <a:buChar char="•"/>
            </a:pPr>
            <a:r>
              <a:rPr lang="en-GB"/>
              <a:t>Concerns about ‘overpopulation’, which was thought to fuel nationalist and socialist movements in the developing world.</a:t>
            </a:r>
          </a:p>
          <a:p>
            <a:pPr>
              <a:buFont typeface="Arial" panose="020B0604020202020204" pitchFamily="34" charset="0"/>
              <a:buChar char="•"/>
            </a:pPr>
            <a:r>
              <a:rPr lang="en-GB"/>
              <a:t>Hope was that a reduction in poverty combined with aggressive programmes of modernisation would dampen the allure of socialism. </a:t>
            </a:r>
          </a:p>
          <a:p>
            <a:pPr>
              <a:buFont typeface="Arial" panose="020B0604020202020204" pitchFamily="34" charset="0"/>
              <a:buChar char="•"/>
            </a:pPr>
            <a:r>
              <a:rPr lang="en-GB"/>
              <a:t>Better-fed populations, in turn, would provide more effective workers, further facilitating economic take-off.</a:t>
            </a:r>
          </a:p>
          <a:p>
            <a:pPr>
              <a:buFont typeface="Arial" panose="020B0604020202020204" pitchFamily="34" charset="0"/>
              <a:buChar char="•"/>
            </a:pPr>
            <a:r>
              <a:rPr lang="en-GB" b="1"/>
              <a:t>Modernised agriculture was thus key to economic development and stability. </a:t>
            </a:r>
          </a:p>
          <a:p>
            <a:pPr marL="0" indent="0">
              <a:buNone/>
            </a:pPr>
            <a:endParaRPr lang="en-US"/>
          </a:p>
        </p:txBody>
      </p:sp>
    </p:spTree>
    <p:extLst>
      <p:ext uri="{BB962C8B-B14F-4D97-AF65-F5344CB8AC3E}">
        <p14:creationId xmlns:p14="http://schemas.microsoft.com/office/powerpoint/2010/main" val="2055158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D9B0A-A1A6-8949-ACEC-68724DBED1F6}"/>
              </a:ext>
            </a:extLst>
          </p:cNvPr>
          <p:cNvSpPr>
            <a:spLocks noGrp="1"/>
          </p:cNvSpPr>
          <p:nvPr>
            <p:ph type="title"/>
          </p:nvPr>
        </p:nvSpPr>
        <p:spPr/>
        <p:txBody>
          <a:bodyPr/>
          <a:lstStyle/>
          <a:p>
            <a:r>
              <a:rPr lang="en-US" b="1"/>
              <a:t>‘Food Security’</a:t>
            </a:r>
          </a:p>
        </p:txBody>
      </p:sp>
      <p:sp>
        <p:nvSpPr>
          <p:cNvPr id="3" name="Content Placeholder 2">
            <a:extLst>
              <a:ext uri="{FF2B5EF4-FFF2-40B4-BE49-F238E27FC236}">
                <a16:creationId xmlns:a16="http://schemas.microsoft.com/office/drawing/2014/main" id="{BAC2ABA7-EF2B-364E-A0EE-B98519319A7C}"/>
              </a:ext>
            </a:extLst>
          </p:cNvPr>
          <p:cNvSpPr>
            <a:spLocks noGrp="1"/>
          </p:cNvSpPr>
          <p:nvPr>
            <p:ph idx="1"/>
          </p:nvPr>
        </p:nvSpPr>
        <p:spPr>
          <a:xfrm>
            <a:off x="457200" y="1600200"/>
            <a:ext cx="8229600" cy="5087679"/>
          </a:xfrm>
        </p:spPr>
        <p:txBody>
          <a:bodyPr>
            <a:normAutofit/>
          </a:bodyPr>
          <a:lstStyle/>
          <a:p>
            <a:pPr marL="0" indent="0">
              <a:buNone/>
            </a:pPr>
            <a:r>
              <a:rPr lang="en-GB" dirty="0"/>
              <a:t>Term began to appear in United Nations documents in 1974, referring to the threat of food shortages caused by poor grain harvests. </a:t>
            </a:r>
          </a:p>
          <a:p>
            <a:pPr marL="0" indent="0">
              <a:buNone/>
            </a:pPr>
            <a:endParaRPr lang="en-GB" dirty="0"/>
          </a:p>
          <a:p>
            <a:pPr marL="0" indent="0">
              <a:buNone/>
            </a:pPr>
            <a:r>
              <a:rPr lang="en-GB" dirty="0"/>
              <a:t>Food security exists when there is ‘availability at all times of adequate world food supplies of basic foodstuffs to sustain a steady expansion of food consumption and to offset fluctuations in production and prices.’</a:t>
            </a:r>
          </a:p>
          <a:p>
            <a:pPr marL="0" indent="0">
              <a:buNone/>
            </a:pPr>
            <a:r>
              <a:rPr lang="en-GB" sz="2200" dirty="0"/>
              <a:t>United Nations, </a:t>
            </a:r>
            <a:r>
              <a:rPr lang="en-GB" sz="2200" i="1" dirty="0"/>
              <a:t>Report of the World Food Conference </a:t>
            </a:r>
            <a:r>
              <a:rPr lang="en-GB" sz="2200" dirty="0"/>
              <a:t>(1975).</a:t>
            </a:r>
            <a:endParaRPr lang="en-GB" dirty="0"/>
          </a:p>
          <a:p>
            <a:pPr marL="0" indent="0">
              <a:buNone/>
            </a:pPr>
            <a:endParaRPr lang="en-US" dirty="0"/>
          </a:p>
        </p:txBody>
      </p:sp>
    </p:spTree>
    <p:extLst>
      <p:ext uri="{BB962C8B-B14F-4D97-AF65-F5344CB8AC3E}">
        <p14:creationId xmlns:p14="http://schemas.microsoft.com/office/powerpoint/2010/main" val="3530189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F58160-DFE5-EF49-8B87-7C3F0FCC3295}"/>
              </a:ext>
            </a:extLst>
          </p:cNvPr>
          <p:cNvSpPr>
            <a:spLocks noGrp="1"/>
          </p:cNvSpPr>
          <p:nvPr>
            <p:ph idx="1"/>
          </p:nvPr>
        </p:nvSpPr>
        <p:spPr>
          <a:xfrm>
            <a:off x="424543" y="816428"/>
            <a:ext cx="8262257" cy="5682343"/>
          </a:xfrm>
        </p:spPr>
        <p:txBody>
          <a:bodyPr>
            <a:normAutofit/>
          </a:bodyPr>
          <a:lstStyle/>
          <a:p>
            <a:pPr marL="0" indent="0">
              <a:buNone/>
            </a:pPr>
            <a:endParaRPr lang="en-GB"/>
          </a:p>
          <a:p>
            <a:pPr marL="0" indent="0">
              <a:buNone/>
            </a:pPr>
            <a:r>
              <a:rPr lang="en-GB"/>
              <a:t>‘</a:t>
            </a:r>
            <a:r>
              <a:rPr lang="en-GB">
                <a:effectLst/>
                <a:latin typeface="Arial" panose="020B0604020202020204" pitchFamily="34" charset="0"/>
              </a:rPr>
              <a:t>We express our deep concern over the persistence of hunger, which, on such a scale, constitutes a threat both to national societies and, through a variety of ways, to </a:t>
            </a:r>
            <a:r>
              <a:rPr lang="en-GB" b="1">
                <a:effectLst/>
                <a:latin typeface="Arial" panose="020B0604020202020204" pitchFamily="34" charset="0"/>
              </a:rPr>
              <a:t>the stability of the international community itself</a:t>
            </a:r>
            <a:r>
              <a:rPr lang="en-GB">
                <a:effectLst/>
                <a:latin typeface="Arial" panose="020B0604020202020204" pitchFamily="34" charset="0"/>
              </a:rPr>
              <a:t>.’</a:t>
            </a:r>
            <a:endParaRPr lang="en-GB"/>
          </a:p>
          <a:p>
            <a:pPr marL="0" indent="0">
              <a:buNone/>
            </a:pPr>
            <a:endParaRPr lang="en-GB"/>
          </a:p>
          <a:p>
            <a:pPr marL="0" indent="0">
              <a:buNone/>
            </a:pPr>
            <a:r>
              <a:rPr lang="en-US" sz="2000"/>
              <a:t>United Nations, </a:t>
            </a:r>
            <a:r>
              <a:rPr lang="en-US" sz="2000" i="1"/>
              <a:t>Rome Declaration on World Food Security</a:t>
            </a:r>
            <a:r>
              <a:rPr lang="en-US" sz="2000"/>
              <a:t>, Rome, 13 Nov. 1996.</a:t>
            </a:r>
            <a:endParaRPr lang="en-GB" sz="2000"/>
          </a:p>
        </p:txBody>
      </p:sp>
    </p:spTree>
    <p:extLst>
      <p:ext uri="{BB962C8B-B14F-4D97-AF65-F5344CB8AC3E}">
        <p14:creationId xmlns:p14="http://schemas.microsoft.com/office/powerpoint/2010/main" val="2139924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580A4-3591-D7B6-828D-87542A5F3EFE}"/>
              </a:ext>
            </a:extLst>
          </p:cNvPr>
          <p:cNvSpPr>
            <a:spLocks noGrp="1"/>
          </p:cNvSpPr>
          <p:nvPr>
            <p:ph type="title"/>
          </p:nvPr>
        </p:nvSpPr>
        <p:spPr/>
        <p:txBody>
          <a:bodyPr>
            <a:noAutofit/>
          </a:bodyPr>
          <a:lstStyle/>
          <a:p>
            <a:r>
              <a:rPr lang="en-GB" sz="3600">
                <a:effectLst/>
                <a:latin typeface="Baskerville" panose="02020502070401020303" pitchFamily="18" charset="0"/>
                <a:ea typeface="Times" pitchFamily="2" charset="0"/>
                <a:cs typeface="Times New Roman" panose="02020603050405020304" pitchFamily="18" charset="0"/>
              </a:rPr>
              <a:t>Harry S. Truman, Inaugural Address, 20 Jan. 1949 </a:t>
            </a:r>
            <a:endParaRPr lang="en-GB" sz="3600"/>
          </a:p>
        </p:txBody>
      </p:sp>
      <p:sp>
        <p:nvSpPr>
          <p:cNvPr id="3" name="Content Placeholder 2">
            <a:extLst>
              <a:ext uri="{FF2B5EF4-FFF2-40B4-BE49-F238E27FC236}">
                <a16:creationId xmlns:a16="http://schemas.microsoft.com/office/drawing/2014/main" id="{4439CF54-8B21-4015-25A1-F20F85BAE795}"/>
              </a:ext>
            </a:extLst>
          </p:cNvPr>
          <p:cNvSpPr>
            <a:spLocks noGrp="1"/>
          </p:cNvSpPr>
          <p:nvPr>
            <p:ph idx="1"/>
          </p:nvPr>
        </p:nvSpPr>
        <p:spPr>
          <a:xfrm>
            <a:off x="457200" y="1600200"/>
            <a:ext cx="8229600" cy="5128146"/>
          </a:xfrm>
        </p:spPr>
        <p:txBody>
          <a:bodyPr>
            <a:noAutofit/>
          </a:bodyPr>
          <a:lstStyle/>
          <a:p>
            <a:pPr marL="0" indent="0">
              <a:buNone/>
            </a:pPr>
            <a:r>
              <a:rPr lang="en-GB" sz="2400" dirty="0">
                <a:effectLst/>
                <a:latin typeface="Baskerville" panose="02020502070401020303" pitchFamily="18" charset="0"/>
                <a:ea typeface="Times" pitchFamily="2" charset="0"/>
                <a:cs typeface="Times New Roman" panose="02020603050405020304" pitchFamily="18" charset="0"/>
              </a:rPr>
              <a:t>‘A bold new program for making the benefits of our scientific advances and industrial progress available for the improvement and growth of </a:t>
            </a:r>
            <a:r>
              <a:rPr lang="en-GB" sz="2400" b="1" dirty="0">
                <a:effectLst/>
                <a:latin typeface="Baskerville" panose="02020502070401020303" pitchFamily="18" charset="0"/>
                <a:ea typeface="Times" pitchFamily="2" charset="0"/>
                <a:cs typeface="Times New Roman" panose="02020603050405020304" pitchFamily="18" charset="0"/>
              </a:rPr>
              <a:t>underdeveloped areas</a:t>
            </a:r>
            <a:r>
              <a:rPr lang="en-GB" sz="2400" dirty="0">
                <a:effectLst/>
                <a:latin typeface="Baskerville" panose="02020502070401020303" pitchFamily="18" charset="0"/>
                <a:ea typeface="Times" pitchFamily="2" charset="0"/>
                <a:cs typeface="Times New Roman" panose="02020603050405020304" pitchFamily="18" charset="0"/>
              </a:rPr>
              <a:t>. More than half the people of the world are living in conditions approaching misery. Their food is inadequate. They are victims of disease. Their economic life is primitive and stagnant. Their poverty is a handicap and a threat both to them and to more prosperous areas. For the first time in history, humanity possessed the knowledge and skill to relieve the suffering of these people’. </a:t>
            </a:r>
          </a:p>
          <a:p>
            <a:pPr marL="0" indent="0">
              <a:buNone/>
            </a:pPr>
            <a:endParaRPr lang="en-GB" sz="2400" dirty="0">
              <a:effectLst/>
              <a:latin typeface="Baskerville" panose="02020502070401020303" pitchFamily="18" charset="0"/>
              <a:ea typeface="Times" pitchFamily="2" charset="0"/>
              <a:cs typeface="Times New Roman" panose="02020603050405020304" pitchFamily="18" charset="0"/>
            </a:endParaRPr>
          </a:p>
          <a:p>
            <a:pPr marL="0" indent="0">
              <a:buNone/>
            </a:pPr>
            <a:r>
              <a:rPr lang="en-GB" sz="2400" dirty="0">
                <a:effectLst/>
                <a:latin typeface="Baskerville" panose="02020502070401020303" pitchFamily="18" charset="0"/>
                <a:ea typeface="Times" pitchFamily="2" charset="0"/>
                <a:cs typeface="Times New Roman" panose="02020603050405020304" pitchFamily="18" charset="0"/>
              </a:rPr>
              <a:t>‘Slowly but surely we are weaving a world fabric of international security and growing prosperity.’ </a:t>
            </a:r>
          </a:p>
        </p:txBody>
      </p:sp>
    </p:spTree>
    <p:extLst>
      <p:ext uri="{BB962C8B-B14F-4D97-AF65-F5344CB8AC3E}">
        <p14:creationId xmlns:p14="http://schemas.microsoft.com/office/powerpoint/2010/main" val="1304109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5C4FC-F211-2542-8640-E38C93D0E209}"/>
              </a:ext>
            </a:extLst>
          </p:cNvPr>
          <p:cNvSpPr>
            <a:spLocks noGrp="1"/>
          </p:cNvSpPr>
          <p:nvPr>
            <p:ph type="title"/>
          </p:nvPr>
        </p:nvSpPr>
        <p:spPr/>
        <p:txBody>
          <a:bodyPr/>
          <a:lstStyle/>
          <a:p>
            <a:r>
              <a:rPr lang="en-US" b="1"/>
              <a:t>'Development’</a:t>
            </a:r>
          </a:p>
        </p:txBody>
      </p:sp>
      <p:sp>
        <p:nvSpPr>
          <p:cNvPr id="3" name="Content Placeholder 2">
            <a:extLst>
              <a:ext uri="{FF2B5EF4-FFF2-40B4-BE49-F238E27FC236}">
                <a16:creationId xmlns:a16="http://schemas.microsoft.com/office/drawing/2014/main" id="{9A4E4E73-9C0E-D74B-AB74-665E9CA8E865}"/>
              </a:ext>
            </a:extLst>
          </p:cNvPr>
          <p:cNvSpPr>
            <a:spLocks noGrp="1"/>
          </p:cNvSpPr>
          <p:nvPr>
            <p:ph idx="1"/>
          </p:nvPr>
        </p:nvSpPr>
        <p:spPr>
          <a:xfrm>
            <a:off x="457200" y="1600200"/>
            <a:ext cx="8229600" cy="5023884"/>
          </a:xfrm>
        </p:spPr>
        <p:txBody>
          <a:bodyPr>
            <a:normAutofit fontScale="85000" lnSpcReduction="20000"/>
          </a:bodyPr>
          <a:lstStyle/>
          <a:p>
            <a:r>
              <a:rPr lang="en-GB"/>
              <a:t>A </a:t>
            </a:r>
            <a:r>
              <a:rPr lang="en-GB" err="1"/>
              <a:t>postwar</a:t>
            </a:r>
            <a:r>
              <a:rPr lang="en-GB"/>
              <a:t> international strategy aimed at fostering industrialisation and economic growth in poorer countries. </a:t>
            </a:r>
          </a:p>
          <a:p>
            <a:r>
              <a:rPr lang="en-GB"/>
              <a:t>Aim was to convert supposedly backward and overly-large agrarian populations into an industrial workforce through directed programmes of investment and intervention. </a:t>
            </a:r>
          </a:p>
          <a:p>
            <a:r>
              <a:rPr lang="en-GB"/>
              <a:t>Ambitious development schemes supported by western governments, international bodies (e.g. World Bank), and private organisations (e.g. Rockefeller Foundation) were introduced from the 1950s. </a:t>
            </a:r>
          </a:p>
          <a:p>
            <a:r>
              <a:rPr lang="en-GB"/>
              <a:t>Idea was that technical and scientific intervention by appropriately trained advisors would stimulate the necessary changes. </a:t>
            </a:r>
          </a:p>
        </p:txBody>
      </p:sp>
    </p:spTree>
    <p:extLst>
      <p:ext uri="{BB962C8B-B14F-4D97-AF65-F5344CB8AC3E}">
        <p14:creationId xmlns:p14="http://schemas.microsoft.com/office/powerpoint/2010/main" val="1399064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9A01E-36A4-D2A6-3C72-E69F1808AF88}"/>
              </a:ext>
            </a:extLst>
          </p:cNvPr>
          <p:cNvSpPr>
            <a:spLocks noGrp="1"/>
          </p:cNvSpPr>
          <p:nvPr>
            <p:ph type="title"/>
          </p:nvPr>
        </p:nvSpPr>
        <p:spPr>
          <a:xfrm>
            <a:off x="148947" y="2527980"/>
            <a:ext cx="3102429" cy="901020"/>
          </a:xfrm>
        </p:spPr>
        <p:txBody>
          <a:bodyPr>
            <a:normAutofit/>
          </a:bodyPr>
          <a:lstStyle/>
          <a:p>
            <a:r>
              <a:rPr lang="en-GB" sz="2000" dirty="0"/>
              <a:t>Rockefeller Foundation-funded scientists at work</a:t>
            </a:r>
          </a:p>
        </p:txBody>
      </p:sp>
      <p:pic>
        <p:nvPicPr>
          <p:cNvPr id="4" name="Content Placeholder 3">
            <a:extLst>
              <a:ext uri="{FF2B5EF4-FFF2-40B4-BE49-F238E27FC236}">
                <a16:creationId xmlns:a16="http://schemas.microsoft.com/office/drawing/2014/main" id="{CC06F6D0-EECE-E96A-07BD-F0BEBB0CDFF7}"/>
              </a:ext>
            </a:extLst>
          </p:cNvPr>
          <p:cNvPicPr>
            <a:picLocks noGrp="1" noChangeAspect="1"/>
          </p:cNvPicPr>
          <p:nvPr>
            <p:ph idx="1"/>
          </p:nvPr>
        </p:nvPicPr>
        <p:blipFill>
          <a:blip r:embed="rId2"/>
          <a:stretch>
            <a:fillRect/>
          </a:stretch>
        </p:blipFill>
        <p:spPr>
          <a:xfrm>
            <a:off x="148948" y="3744142"/>
            <a:ext cx="3410682" cy="2643278"/>
          </a:xfrm>
          <a:prstGeom prst="rect">
            <a:avLst/>
          </a:prstGeom>
        </p:spPr>
      </p:pic>
      <p:pic>
        <p:nvPicPr>
          <p:cNvPr id="5" name="Picture 4">
            <a:extLst>
              <a:ext uri="{FF2B5EF4-FFF2-40B4-BE49-F238E27FC236}">
                <a16:creationId xmlns:a16="http://schemas.microsoft.com/office/drawing/2014/main" id="{A3547167-2A61-A2EC-C1DA-001247048A0D}"/>
              </a:ext>
            </a:extLst>
          </p:cNvPr>
          <p:cNvPicPr>
            <a:picLocks noChangeAspect="1"/>
          </p:cNvPicPr>
          <p:nvPr/>
        </p:nvPicPr>
        <p:blipFill>
          <a:blip r:embed="rId3"/>
          <a:stretch>
            <a:fillRect/>
          </a:stretch>
        </p:blipFill>
        <p:spPr>
          <a:xfrm>
            <a:off x="3701143" y="25627"/>
            <a:ext cx="5442857" cy="4671786"/>
          </a:xfrm>
          <a:prstGeom prst="rect">
            <a:avLst/>
          </a:prstGeom>
        </p:spPr>
      </p:pic>
    </p:spTree>
    <p:extLst>
      <p:ext uri="{BB962C8B-B14F-4D97-AF65-F5344CB8AC3E}">
        <p14:creationId xmlns:p14="http://schemas.microsoft.com/office/powerpoint/2010/main" val="2768021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48FD5-86CD-3FD1-BACD-692CE6D7051A}"/>
              </a:ext>
            </a:extLst>
          </p:cNvPr>
          <p:cNvSpPr>
            <a:spLocks noGrp="1"/>
          </p:cNvSpPr>
          <p:nvPr>
            <p:ph type="title"/>
          </p:nvPr>
        </p:nvSpPr>
        <p:spPr/>
        <p:txBody>
          <a:bodyPr/>
          <a:lstStyle/>
          <a:p>
            <a:r>
              <a:rPr lang="en-GB"/>
              <a:t>New seed varieties</a:t>
            </a:r>
          </a:p>
        </p:txBody>
      </p:sp>
      <p:pic>
        <p:nvPicPr>
          <p:cNvPr id="4" name="Content Placeholder 3">
            <a:extLst>
              <a:ext uri="{FF2B5EF4-FFF2-40B4-BE49-F238E27FC236}">
                <a16:creationId xmlns:a16="http://schemas.microsoft.com/office/drawing/2014/main" id="{B8DF42AD-14B4-550D-8C21-B2C7A5E53D9E}"/>
              </a:ext>
            </a:extLst>
          </p:cNvPr>
          <p:cNvPicPr>
            <a:picLocks noGrp="1" noChangeAspect="1"/>
          </p:cNvPicPr>
          <p:nvPr>
            <p:ph idx="1"/>
          </p:nvPr>
        </p:nvPicPr>
        <p:blipFill>
          <a:blip r:embed="rId2"/>
          <a:stretch>
            <a:fillRect/>
          </a:stretch>
        </p:blipFill>
        <p:spPr>
          <a:xfrm>
            <a:off x="457198" y="1515609"/>
            <a:ext cx="4205158" cy="2533877"/>
          </a:xfrm>
          <a:prstGeom prst="rect">
            <a:avLst/>
          </a:prstGeom>
        </p:spPr>
      </p:pic>
      <p:sp>
        <p:nvSpPr>
          <p:cNvPr id="6" name="TextBox 5">
            <a:extLst>
              <a:ext uri="{FF2B5EF4-FFF2-40B4-BE49-F238E27FC236}">
                <a16:creationId xmlns:a16="http://schemas.microsoft.com/office/drawing/2014/main" id="{D03144E7-EDC8-B788-5502-3916F42C8E3F}"/>
              </a:ext>
            </a:extLst>
          </p:cNvPr>
          <p:cNvSpPr txBox="1"/>
          <p:nvPr/>
        </p:nvSpPr>
        <p:spPr>
          <a:xfrm>
            <a:off x="127355" y="4555342"/>
            <a:ext cx="5116285" cy="369332"/>
          </a:xfrm>
          <a:prstGeom prst="rect">
            <a:avLst/>
          </a:prstGeom>
          <a:noFill/>
        </p:spPr>
        <p:txBody>
          <a:bodyPr wrap="square">
            <a:spAutoFit/>
          </a:bodyPr>
          <a:lstStyle/>
          <a:p>
            <a:r>
              <a:rPr lang="en-US"/>
              <a:t>IR8 variety of dwarf hybrid rice</a:t>
            </a:r>
          </a:p>
        </p:txBody>
      </p:sp>
      <p:pic>
        <p:nvPicPr>
          <p:cNvPr id="7" name="Picture 6">
            <a:extLst>
              <a:ext uri="{FF2B5EF4-FFF2-40B4-BE49-F238E27FC236}">
                <a16:creationId xmlns:a16="http://schemas.microsoft.com/office/drawing/2014/main" id="{B2719728-61AC-A47B-5835-E316D8BE5F14}"/>
              </a:ext>
            </a:extLst>
          </p:cNvPr>
          <p:cNvPicPr>
            <a:picLocks noChangeAspect="1"/>
          </p:cNvPicPr>
          <p:nvPr/>
        </p:nvPicPr>
        <p:blipFill>
          <a:blip r:embed="rId3"/>
          <a:stretch>
            <a:fillRect/>
          </a:stretch>
        </p:blipFill>
        <p:spPr>
          <a:xfrm>
            <a:off x="4931229" y="3692880"/>
            <a:ext cx="3755571" cy="2655306"/>
          </a:xfrm>
          <a:prstGeom prst="rect">
            <a:avLst/>
          </a:prstGeom>
        </p:spPr>
      </p:pic>
      <p:sp>
        <p:nvSpPr>
          <p:cNvPr id="8" name="TextBox 7">
            <a:extLst>
              <a:ext uri="{FF2B5EF4-FFF2-40B4-BE49-F238E27FC236}">
                <a16:creationId xmlns:a16="http://schemas.microsoft.com/office/drawing/2014/main" id="{C1D4B1BD-3C85-8264-4E04-C671E827A42F}"/>
              </a:ext>
            </a:extLst>
          </p:cNvPr>
          <p:cNvSpPr txBox="1"/>
          <p:nvPr/>
        </p:nvSpPr>
        <p:spPr>
          <a:xfrm>
            <a:off x="5243640" y="1959429"/>
            <a:ext cx="3443160" cy="923330"/>
          </a:xfrm>
          <a:prstGeom prst="rect">
            <a:avLst/>
          </a:prstGeom>
          <a:noFill/>
        </p:spPr>
        <p:txBody>
          <a:bodyPr wrap="square" rtlCol="0">
            <a:spAutoFit/>
          </a:bodyPr>
          <a:lstStyle/>
          <a:p>
            <a:r>
              <a:rPr lang="en-GB" dirty="0"/>
              <a:t>Norman Borlaug  (1914-2009)</a:t>
            </a:r>
          </a:p>
          <a:p>
            <a:endParaRPr lang="en-GB" dirty="0"/>
          </a:p>
          <a:p>
            <a:r>
              <a:rPr lang="en-GB" dirty="0"/>
              <a:t>‘Father of the Green Revolution’</a:t>
            </a:r>
          </a:p>
        </p:txBody>
      </p:sp>
    </p:spTree>
    <p:extLst>
      <p:ext uri="{BB962C8B-B14F-4D97-AF65-F5344CB8AC3E}">
        <p14:creationId xmlns:p14="http://schemas.microsoft.com/office/powerpoint/2010/main" val="2720876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A943066-FCF8-4115-B870-E89D149F25C8}"/>
              </a:ext>
            </a:extLst>
          </p:cNvPr>
          <p:cNvPicPr>
            <a:picLocks noGrp="1" noChangeAspect="1"/>
          </p:cNvPicPr>
          <p:nvPr>
            <p:ph idx="1"/>
          </p:nvPr>
        </p:nvPicPr>
        <p:blipFill>
          <a:blip r:embed="rId2"/>
          <a:stretch>
            <a:fillRect/>
          </a:stretch>
        </p:blipFill>
        <p:spPr>
          <a:xfrm>
            <a:off x="0" y="3082549"/>
            <a:ext cx="5499867" cy="3149047"/>
          </a:xfrm>
          <a:prstGeom prst="rect">
            <a:avLst/>
          </a:prstGeom>
        </p:spPr>
      </p:pic>
      <p:pic>
        <p:nvPicPr>
          <p:cNvPr id="7" name="Picture 6">
            <a:extLst>
              <a:ext uri="{FF2B5EF4-FFF2-40B4-BE49-F238E27FC236}">
                <a16:creationId xmlns:a16="http://schemas.microsoft.com/office/drawing/2014/main" id="{061D90C8-3FE9-1DA4-A559-B7DF2EDE425A}"/>
              </a:ext>
            </a:extLst>
          </p:cNvPr>
          <p:cNvPicPr>
            <a:picLocks noChangeAspect="1"/>
          </p:cNvPicPr>
          <p:nvPr/>
        </p:nvPicPr>
        <p:blipFill>
          <a:blip r:embed="rId3"/>
          <a:stretch>
            <a:fillRect/>
          </a:stretch>
        </p:blipFill>
        <p:spPr>
          <a:xfrm>
            <a:off x="0" y="308260"/>
            <a:ext cx="4149095" cy="1173700"/>
          </a:xfrm>
          <a:prstGeom prst="rect">
            <a:avLst/>
          </a:prstGeom>
        </p:spPr>
      </p:pic>
      <p:pic>
        <p:nvPicPr>
          <p:cNvPr id="9" name="Picture 8">
            <a:extLst>
              <a:ext uri="{FF2B5EF4-FFF2-40B4-BE49-F238E27FC236}">
                <a16:creationId xmlns:a16="http://schemas.microsoft.com/office/drawing/2014/main" id="{5F462456-A79E-B681-CCA3-8B19DBACD9C6}"/>
              </a:ext>
            </a:extLst>
          </p:cNvPr>
          <p:cNvPicPr>
            <a:picLocks noChangeAspect="1"/>
          </p:cNvPicPr>
          <p:nvPr/>
        </p:nvPicPr>
        <p:blipFill>
          <a:blip r:embed="rId4"/>
          <a:stretch>
            <a:fillRect/>
          </a:stretch>
        </p:blipFill>
        <p:spPr>
          <a:xfrm>
            <a:off x="4026048" y="5605192"/>
            <a:ext cx="5117952" cy="1252808"/>
          </a:xfrm>
          <a:prstGeom prst="rect">
            <a:avLst/>
          </a:prstGeom>
        </p:spPr>
      </p:pic>
      <p:pic>
        <p:nvPicPr>
          <p:cNvPr id="10" name="Picture 9">
            <a:extLst>
              <a:ext uri="{FF2B5EF4-FFF2-40B4-BE49-F238E27FC236}">
                <a16:creationId xmlns:a16="http://schemas.microsoft.com/office/drawing/2014/main" id="{04A519A5-BE1F-C6F8-3A0A-E1F3A7B81B21}"/>
              </a:ext>
            </a:extLst>
          </p:cNvPr>
          <p:cNvPicPr>
            <a:picLocks noChangeAspect="1"/>
          </p:cNvPicPr>
          <p:nvPr/>
        </p:nvPicPr>
        <p:blipFill>
          <a:blip r:embed="rId5"/>
          <a:stretch>
            <a:fillRect/>
          </a:stretch>
        </p:blipFill>
        <p:spPr>
          <a:xfrm>
            <a:off x="0" y="1838644"/>
            <a:ext cx="4813738" cy="1051741"/>
          </a:xfrm>
          <a:prstGeom prst="rect">
            <a:avLst/>
          </a:prstGeom>
        </p:spPr>
      </p:pic>
      <p:sp>
        <p:nvSpPr>
          <p:cNvPr id="3" name="TextBox 2">
            <a:extLst>
              <a:ext uri="{FF2B5EF4-FFF2-40B4-BE49-F238E27FC236}">
                <a16:creationId xmlns:a16="http://schemas.microsoft.com/office/drawing/2014/main" id="{51D86CAF-3DE1-72A6-E778-23C9F21FA5FC}"/>
              </a:ext>
            </a:extLst>
          </p:cNvPr>
          <p:cNvSpPr txBox="1"/>
          <p:nvPr/>
        </p:nvSpPr>
        <p:spPr>
          <a:xfrm>
            <a:off x="5117952" y="146646"/>
            <a:ext cx="3873648" cy="2862322"/>
          </a:xfrm>
          <a:prstGeom prst="rect">
            <a:avLst/>
          </a:prstGeom>
          <a:noFill/>
        </p:spPr>
        <p:txBody>
          <a:bodyPr wrap="square">
            <a:spAutoFit/>
          </a:bodyPr>
          <a:lstStyle/>
          <a:p>
            <a:endParaRPr lang="en-GB" dirty="0"/>
          </a:p>
          <a:p>
            <a:r>
              <a:rPr lang="en-GB" dirty="0"/>
              <a:t>‘The risk of famine is increasing every day, according to the Integrated Food Security Phase Classification (IPC), which said this week that Gaza’s entire population is suffering </a:t>
            </a:r>
            <a:r>
              <a:rPr lang="en-GB" dirty="0">
                <a:hlinkClick r:id="rId6">
                  <a:extLst>
                    <a:ext uri="{A12FA001-AC4F-418D-AE19-62706E023703}">
                      <ahyp:hlinkClr xmlns:ahyp="http://schemas.microsoft.com/office/drawing/2018/hyperlinkcolor" val="tx"/>
                    </a:ext>
                  </a:extLst>
                </a:hlinkClick>
              </a:rPr>
              <a:t>“catastrophic levels of acute food insecurity”</a:t>
            </a:r>
            <a:r>
              <a:rPr lang="en-GB" dirty="0"/>
              <a:t>, the highest proportion of a population with acute food insecurity the monitor has ever recorded.’ </a:t>
            </a:r>
            <a:r>
              <a:rPr lang="en-GB" i="1" dirty="0"/>
              <a:t>Guardian </a:t>
            </a:r>
            <a:r>
              <a:rPr lang="en-GB" dirty="0"/>
              <a:t>23 Dec 2023</a:t>
            </a:r>
          </a:p>
        </p:txBody>
      </p:sp>
    </p:spTree>
    <p:extLst>
      <p:ext uri="{BB962C8B-B14F-4D97-AF65-F5344CB8AC3E}">
        <p14:creationId xmlns:p14="http://schemas.microsoft.com/office/powerpoint/2010/main" val="30369559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C26784-1662-CE08-CEC5-E5B78447132F}"/>
              </a:ext>
            </a:extLst>
          </p:cNvPr>
          <p:cNvSpPr>
            <a:spLocks noGrp="1"/>
          </p:cNvSpPr>
          <p:nvPr>
            <p:ph idx="1"/>
          </p:nvPr>
        </p:nvSpPr>
        <p:spPr/>
        <p:txBody>
          <a:bodyPr>
            <a:normAutofit/>
          </a:bodyPr>
          <a:lstStyle/>
          <a:p>
            <a:pPr marL="0" indent="0">
              <a:buNone/>
            </a:pPr>
            <a:r>
              <a:rPr lang="en-GB" sz="3200">
                <a:effectLst/>
                <a:latin typeface="Baskerville" panose="02020502070401020303" pitchFamily="18" charset="0"/>
                <a:ea typeface="Calibri" panose="020F0502020204030204" pitchFamily="34" charset="0"/>
                <a:cs typeface="Times New Roman" panose="02020603050405020304" pitchFamily="18" charset="0"/>
              </a:rPr>
              <a:t>We need to study ‘which nations get credit for transferring knowledge, and how we tell histories of science’. </a:t>
            </a:r>
          </a:p>
          <a:p>
            <a:pPr marL="0" indent="0">
              <a:buNone/>
            </a:pPr>
            <a:endParaRPr lang="en-GB"/>
          </a:p>
          <a:p>
            <a:pPr marL="0" indent="0">
              <a:buNone/>
            </a:pPr>
            <a:endParaRPr lang="en-GB"/>
          </a:p>
          <a:p>
            <a:pPr marL="0" indent="0">
              <a:buNone/>
            </a:pPr>
            <a:r>
              <a:rPr lang="en-GB" sz="2400">
                <a:effectLst/>
                <a:latin typeface="Baskerville" panose="02020502070401020303" pitchFamily="18" charset="0"/>
                <a:ea typeface="Times New Roman" panose="02020603050405020304" pitchFamily="18" charset="0"/>
                <a:cs typeface="Times New Roman" panose="02020603050405020304" pitchFamily="18" charset="0"/>
              </a:rPr>
              <a:t>Gabriela Soto </a:t>
            </a:r>
            <a:r>
              <a:rPr lang="en-GB" sz="2400" err="1">
                <a:effectLst/>
                <a:latin typeface="Baskerville" panose="02020502070401020303" pitchFamily="18" charset="0"/>
                <a:ea typeface="Times New Roman" panose="02020603050405020304" pitchFamily="18" charset="0"/>
                <a:cs typeface="Times New Roman" panose="02020603050405020304" pitchFamily="18" charset="0"/>
              </a:rPr>
              <a:t>Laveaga</a:t>
            </a:r>
            <a:r>
              <a:rPr lang="en-GB" sz="2400">
                <a:effectLst/>
                <a:latin typeface="Baskerville" panose="02020502070401020303" pitchFamily="18" charset="0"/>
                <a:ea typeface="Times New Roman" panose="02020603050405020304" pitchFamily="18" charset="0"/>
                <a:cs typeface="Times New Roman" panose="02020603050405020304" pitchFamily="18" charset="0"/>
              </a:rPr>
              <a:t>, 'Beyond Borlaug's Shadow: Octavio Paz, Indian Farmers, and the Challenge of Narrating the Green Revolution', </a:t>
            </a:r>
            <a:r>
              <a:rPr lang="en-GB" sz="2400" i="1">
                <a:effectLst/>
                <a:latin typeface="Baskerville" panose="02020502070401020303" pitchFamily="18" charset="0"/>
                <a:ea typeface="Times New Roman" panose="02020603050405020304" pitchFamily="18" charset="0"/>
                <a:cs typeface="Times New Roman" panose="02020603050405020304" pitchFamily="18" charset="0"/>
              </a:rPr>
              <a:t>Agricultural History</a:t>
            </a:r>
            <a:r>
              <a:rPr lang="en-GB" sz="2400">
                <a:effectLst/>
                <a:latin typeface="Baskerville" panose="02020502070401020303" pitchFamily="18" charset="0"/>
                <a:ea typeface="Times New Roman" panose="02020603050405020304" pitchFamily="18" charset="0"/>
                <a:cs typeface="Times New Roman" panose="02020603050405020304" pitchFamily="18" charset="0"/>
              </a:rPr>
              <a:t> 95:4 (2021).</a:t>
            </a:r>
            <a:endParaRPr lang="en-GB">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endParaRPr lang="en-GB" sz="3200">
              <a:effectLst/>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endParaRPr lang="en-GB"/>
          </a:p>
          <a:p>
            <a:pPr marL="0" indent="0">
              <a:buNone/>
            </a:pPr>
            <a:endParaRPr lang="en-GB"/>
          </a:p>
        </p:txBody>
      </p:sp>
    </p:spTree>
    <p:extLst>
      <p:ext uri="{BB962C8B-B14F-4D97-AF65-F5344CB8AC3E}">
        <p14:creationId xmlns:p14="http://schemas.microsoft.com/office/powerpoint/2010/main" val="3635665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90052-1D3F-C69A-77B3-D56A00E77563}"/>
              </a:ext>
            </a:extLst>
          </p:cNvPr>
          <p:cNvSpPr>
            <a:spLocks noGrp="1"/>
          </p:cNvSpPr>
          <p:nvPr>
            <p:ph type="title"/>
          </p:nvPr>
        </p:nvSpPr>
        <p:spPr/>
        <p:txBody>
          <a:bodyPr>
            <a:normAutofit/>
          </a:bodyPr>
          <a:lstStyle/>
          <a:p>
            <a:r>
              <a:rPr lang="en-GB" sz="4400" dirty="0">
                <a:effectLst/>
                <a:latin typeface="Baskerville" panose="02020502070401020303" pitchFamily="18" charset="0"/>
                <a:ea typeface="Calibri" panose="020F0502020204030204" pitchFamily="34" charset="0"/>
                <a:cs typeface="Times New Roman" panose="02020603050405020304" pitchFamily="18" charset="0"/>
              </a:rPr>
              <a:t>Dr MS </a:t>
            </a:r>
            <a:r>
              <a:rPr lang="en-GB" sz="4400" dirty="0" err="1">
                <a:effectLst/>
                <a:latin typeface="Baskerville" panose="02020502070401020303" pitchFamily="18" charset="0"/>
                <a:ea typeface="Calibri" panose="020F0502020204030204" pitchFamily="34" charset="0"/>
                <a:cs typeface="Times New Roman" panose="02020603050405020304" pitchFamily="18" charset="0"/>
              </a:rPr>
              <a:t>Scaminathan</a:t>
            </a:r>
            <a:r>
              <a:rPr lang="en-GB" sz="4400" dirty="0">
                <a:effectLst/>
                <a:latin typeface="Baskerville" panose="02020502070401020303" pitchFamily="18" charset="0"/>
                <a:ea typeface="Calibri" panose="020F0502020204030204" pitchFamily="34" charset="0"/>
                <a:cs typeface="Times New Roman" panose="02020603050405020304" pitchFamily="18" charset="0"/>
              </a:rPr>
              <a:t> (1925-2023)</a:t>
            </a:r>
            <a:endParaRPr lang="en-GB" dirty="0"/>
          </a:p>
        </p:txBody>
      </p:sp>
      <p:pic>
        <p:nvPicPr>
          <p:cNvPr id="4" name="Content Placeholder 3">
            <a:extLst>
              <a:ext uri="{FF2B5EF4-FFF2-40B4-BE49-F238E27FC236}">
                <a16:creationId xmlns:a16="http://schemas.microsoft.com/office/drawing/2014/main" id="{1E7B760C-7282-320D-3A0A-9DD19F637E51}"/>
              </a:ext>
            </a:extLst>
          </p:cNvPr>
          <p:cNvPicPr>
            <a:picLocks noGrp="1" noChangeAspect="1"/>
          </p:cNvPicPr>
          <p:nvPr>
            <p:ph idx="1"/>
          </p:nvPr>
        </p:nvPicPr>
        <p:blipFill>
          <a:blip r:embed="rId2"/>
          <a:stretch>
            <a:fillRect/>
          </a:stretch>
        </p:blipFill>
        <p:spPr>
          <a:xfrm>
            <a:off x="729284" y="1600200"/>
            <a:ext cx="5022818" cy="2957945"/>
          </a:xfrm>
          <a:prstGeom prst="rect">
            <a:avLst/>
          </a:prstGeom>
        </p:spPr>
      </p:pic>
      <p:pic>
        <p:nvPicPr>
          <p:cNvPr id="5" name="Picture 4">
            <a:extLst>
              <a:ext uri="{FF2B5EF4-FFF2-40B4-BE49-F238E27FC236}">
                <a16:creationId xmlns:a16="http://schemas.microsoft.com/office/drawing/2014/main" id="{8BB47094-422C-6470-C455-D434A2B7B672}"/>
              </a:ext>
            </a:extLst>
          </p:cNvPr>
          <p:cNvPicPr>
            <a:picLocks noChangeAspect="1"/>
          </p:cNvPicPr>
          <p:nvPr/>
        </p:nvPicPr>
        <p:blipFill>
          <a:blip r:embed="rId3"/>
          <a:stretch>
            <a:fillRect/>
          </a:stretch>
        </p:blipFill>
        <p:spPr>
          <a:xfrm>
            <a:off x="5840236" y="4216977"/>
            <a:ext cx="3162300" cy="2247900"/>
          </a:xfrm>
          <a:prstGeom prst="rect">
            <a:avLst/>
          </a:prstGeom>
        </p:spPr>
      </p:pic>
    </p:spTree>
    <p:extLst>
      <p:ext uri="{BB962C8B-B14F-4D97-AF65-F5344CB8AC3E}">
        <p14:creationId xmlns:p14="http://schemas.microsoft.com/office/powerpoint/2010/main" val="5737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B6F31-5A83-D945-9BF2-4A8978AB9E26}"/>
              </a:ext>
            </a:extLst>
          </p:cNvPr>
          <p:cNvSpPr>
            <a:spLocks noGrp="1"/>
          </p:cNvSpPr>
          <p:nvPr>
            <p:ph type="title"/>
          </p:nvPr>
        </p:nvSpPr>
        <p:spPr/>
        <p:txBody>
          <a:bodyPr>
            <a:normAutofit/>
          </a:bodyPr>
          <a:lstStyle/>
          <a:p>
            <a:r>
              <a:rPr lang="en-US" sz="3600" b="1"/>
              <a:t>Green Revolution (1950s-70s)</a:t>
            </a:r>
          </a:p>
        </p:txBody>
      </p:sp>
      <p:sp>
        <p:nvSpPr>
          <p:cNvPr id="3" name="Content Placeholder 2">
            <a:extLst>
              <a:ext uri="{FF2B5EF4-FFF2-40B4-BE49-F238E27FC236}">
                <a16:creationId xmlns:a16="http://schemas.microsoft.com/office/drawing/2014/main" id="{7517B29A-EBC4-3D43-966A-B04529981092}"/>
              </a:ext>
            </a:extLst>
          </p:cNvPr>
          <p:cNvSpPr>
            <a:spLocks noGrp="1"/>
          </p:cNvSpPr>
          <p:nvPr>
            <p:ph idx="1"/>
          </p:nvPr>
        </p:nvSpPr>
        <p:spPr>
          <a:xfrm>
            <a:off x="457200" y="1600200"/>
            <a:ext cx="8229600" cy="5034516"/>
          </a:xfrm>
        </p:spPr>
        <p:txBody>
          <a:bodyPr/>
          <a:lstStyle/>
          <a:p>
            <a:r>
              <a:rPr lang="en-US"/>
              <a:t>Aimed to increase agricultural productivity through the breeding of new hybrids, particularly of maize, wheat and rice.</a:t>
            </a:r>
          </a:p>
          <a:p>
            <a:pPr marL="0" indent="0">
              <a:buNone/>
            </a:pPr>
            <a:endParaRPr lang="en-US"/>
          </a:p>
          <a:p>
            <a:r>
              <a:rPr lang="en-US"/>
              <a:t> Focus on technical expertise and the dissemination of ‘best practice’ from experts to farmers in the developing world.</a:t>
            </a:r>
          </a:p>
        </p:txBody>
      </p:sp>
    </p:spTree>
    <p:extLst>
      <p:ext uri="{BB962C8B-B14F-4D97-AF65-F5344CB8AC3E}">
        <p14:creationId xmlns:p14="http://schemas.microsoft.com/office/powerpoint/2010/main" val="9741989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FBC1D-014C-5542-BA16-E0ED8B7F05EB}"/>
              </a:ext>
            </a:extLst>
          </p:cNvPr>
          <p:cNvSpPr>
            <a:spLocks noGrp="1"/>
          </p:cNvSpPr>
          <p:nvPr>
            <p:ph type="title"/>
          </p:nvPr>
        </p:nvSpPr>
        <p:spPr>
          <a:xfrm>
            <a:off x="4125432" y="274638"/>
            <a:ext cx="4561367" cy="682292"/>
          </a:xfrm>
        </p:spPr>
        <p:txBody>
          <a:bodyPr>
            <a:normAutofit fontScale="90000"/>
          </a:bodyPr>
          <a:lstStyle/>
          <a:p>
            <a:pPr algn="r"/>
            <a:r>
              <a:rPr lang="en-US" b="1"/>
              <a:t>Green Revolution</a:t>
            </a:r>
          </a:p>
        </p:txBody>
      </p:sp>
      <p:pic>
        <p:nvPicPr>
          <p:cNvPr id="1026" name="Picture 2" descr="https://rockfound.rockarch.org/documents/20181/35634/maize.jpg/c86864c6-4775-402e-9323-8a8f59b62eb8?t=1488384444615">
            <a:extLst>
              <a:ext uri="{FF2B5EF4-FFF2-40B4-BE49-F238E27FC236}">
                <a16:creationId xmlns:a16="http://schemas.microsoft.com/office/drawing/2014/main" id="{B033E78B-0FCD-C642-B124-17DA566F0A9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8977" y="274638"/>
            <a:ext cx="2438400" cy="1981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419D7D8-D1F6-154E-8644-66348B36E284}"/>
              </a:ext>
            </a:extLst>
          </p:cNvPr>
          <p:cNvSpPr txBox="1"/>
          <p:nvPr/>
        </p:nvSpPr>
        <p:spPr>
          <a:xfrm>
            <a:off x="102008" y="2255837"/>
            <a:ext cx="3529488" cy="1477328"/>
          </a:xfrm>
          <a:prstGeom prst="rect">
            <a:avLst/>
          </a:prstGeom>
          <a:noFill/>
        </p:spPr>
        <p:txBody>
          <a:bodyPr wrap="square" rtlCol="0">
            <a:spAutoFit/>
          </a:bodyPr>
          <a:lstStyle/>
          <a:p>
            <a:r>
              <a:rPr lang="en-GB" dirty="0"/>
              <a:t>Rockefeller Foundation scientists and Mexican farmers study maize collections from the Caribbean, and visit a test field of hybrid rice in the Philippines</a:t>
            </a:r>
            <a:endParaRPr lang="en-US" dirty="0"/>
          </a:p>
        </p:txBody>
      </p:sp>
      <p:pic>
        <p:nvPicPr>
          <p:cNvPr id="1028" name="Picture 4" descr="https://rockfound.rockarch.org/documents/20181/35634/IAP.jpg/5b1ebfc8-d6b1-49ed-b95f-595fbec77d64?t=1488311893976">
            <a:extLst>
              <a:ext uri="{FF2B5EF4-FFF2-40B4-BE49-F238E27FC236}">
                <a16:creationId xmlns:a16="http://schemas.microsoft.com/office/drawing/2014/main" id="{269BDD77-5027-8D47-8C28-5C423990F8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6864" y="2903734"/>
            <a:ext cx="4159935" cy="34010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EAA8B2E-2F74-094D-ADD5-460165E69EAF}"/>
              </a:ext>
            </a:extLst>
          </p:cNvPr>
          <p:cNvSpPr txBox="1"/>
          <p:nvPr/>
        </p:nvSpPr>
        <p:spPr>
          <a:xfrm>
            <a:off x="5426916" y="1932671"/>
            <a:ext cx="3259883" cy="646331"/>
          </a:xfrm>
          <a:prstGeom prst="rect">
            <a:avLst/>
          </a:prstGeom>
          <a:noFill/>
        </p:spPr>
        <p:txBody>
          <a:bodyPr wrap="square" rtlCol="0">
            <a:spAutoFit/>
          </a:bodyPr>
          <a:lstStyle/>
          <a:p>
            <a:pPr algn="r"/>
            <a:r>
              <a:rPr lang="en-US"/>
              <a:t>Indian agricultural </a:t>
            </a:r>
            <a:r>
              <a:rPr lang="en-US" err="1"/>
              <a:t>programme</a:t>
            </a:r>
            <a:r>
              <a:rPr lang="en-US"/>
              <a:t> (1966)</a:t>
            </a:r>
          </a:p>
        </p:txBody>
      </p:sp>
      <p:pic>
        <p:nvPicPr>
          <p:cNvPr id="1030" name="Picture 6" descr="https://rockfound.rockarch.org/documents/20181/35634/IRRI-visit-2.jpg/8a87c747-d441-4189-8ffe-66a2cfb643d2?t=1488388069488">
            <a:extLst>
              <a:ext uri="{FF2B5EF4-FFF2-40B4-BE49-F238E27FC236}">
                <a16:creationId xmlns:a16="http://schemas.microsoft.com/office/drawing/2014/main" id="{9C9A0CD3-51E0-8541-95FE-FB1E51A53A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08" y="3742062"/>
            <a:ext cx="3711684" cy="3020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74434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D014E-BA9C-E348-295D-091E1A012C09}"/>
              </a:ext>
            </a:extLst>
          </p:cNvPr>
          <p:cNvSpPr>
            <a:spLocks noGrp="1"/>
          </p:cNvSpPr>
          <p:nvPr>
            <p:ph type="title"/>
          </p:nvPr>
        </p:nvSpPr>
        <p:spPr>
          <a:xfrm>
            <a:off x="4907099" y="3876562"/>
            <a:ext cx="2188029" cy="868362"/>
          </a:xfrm>
        </p:spPr>
        <p:txBody>
          <a:bodyPr>
            <a:normAutofit/>
          </a:bodyPr>
          <a:lstStyle/>
          <a:p>
            <a:r>
              <a:rPr lang="en-GB" sz="2400">
                <a:latin typeface="Baskerville" panose="02020502070401020303" pitchFamily="18" charset="0"/>
                <a:ea typeface="Baskerville" panose="02020502070401020303" pitchFamily="18" charset="0"/>
              </a:rPr>
              <a:t>2016</a:t>
            </a:r>
          </a:p>
        </p:txBody>
      </p:sp>
      <p:pic>
        <p:nvPicPr>
          <p:cNvPr id="4" name="Content Placeholder 3">
            <a:extLst>
              <a:ext uri="{FF2B5EF4-FFF2-40B4-BE49-F238E27FC236}">
                <a16:creationId xmlns:a16="http://schemas.microsoft.com/office/drawing/2014/main" id="{A292ABE0-9228-361B-EC77-67C4DA6BD77B}"/>
              </a:ext>
            </a:extLst>
          </p:cNvPr>
          <p:cNvPicPr>
            <a:picLocks noGrp="1" noChangeAspect="1"/>
          </p:cNvPicPr>
          <p:nvPr>
            <p:ph idx="1"/>
          </p:nvPr>
        </p:nvPicPr>
        <p:blipFill>
          <a:blip r:embed="rId2"/>
          <a:stretch>
            <a:fillRect/>
          </a:stretch>
        </p:blipFill>
        <p:spPr>
          <a:xfrm>
            <a:off x="522510" y="797153"/>
            <a:ext cx="3714392" cy="5506953"/>
          </a:xfrm>
          <a:prstGeom prst="rect">
            <a:avLst/>
          </a:prstGeom>
        </p:spPr>
      </p:pic>
    </p:spTree>
    <p:extLst>
      <p:ext uri="{BB962C8B-B14F-4D97-AF65-F5344CB8AC3E}">
        <p14:creationId xmlns:p14="http://schemas.microsoft.com/office/powerpoint/2010/main" val="3174254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B6F31-5A83-D945-9BF2-4A8978AB9E26}"/>
              </a:ext>
            </a:extLst>
          </p:cNvPr>
          <p:cNvSpPr>
            <a:spLocks noGrp="1"/>
          </p:cNvSpPr>
          <p:nvPr>
            <p:ph type="title"/>
          </p:nvPr>
        </p:nvSpPr>
        <p:spPr/>
        <p:txBody>
          <a:bodyPr>
            <a:normAutofit/>
          </a:bodyPr>
          <a:lstStyle/>
          <a:p>
            <a:r>
              <a:rPr lang="en-US" sz="3600" b="1"/>
              <a:t>Green Revolution (1950s-70s)</a:t>
            </a:r>
          </a:p>
        </p:txBody>
      </p:sp>
      <p:sp>
        <p:nvSpPr>
          <p:cNvPr id="3" name="Content Placeholder 2">
            <a:extLst>
              <a:ext uri="{FF2B5EF4-FFF2-40B4-BE49-F238E27FC236}">
                <a16:creationId xmlns:a16="http://schemas.microsoft.com/office/drawing/2014/main" id="{7517B29A-EBC4-3D43-966A-B04529981092}"/>
              </a:ext>
            </a:extLst>
          </p:cNvPr>
          <p:cNvSpPr>
            <a:spLocks noGrp="1"/>
          </p:cNvSpPr>
          <p:nvPr>
            <p:ph idx="1"/>
          </p:nvPr>
        </p:nvSpPr>
        <p:spPr>
          <a:xfrm>
            <a:off x="457200" y="1600200"/>
            <a:ext cx="8229600" cy="5034516"/>
          </a:xfrm>
        </p:spPr>
        <p:txBody>
          <a:bodyPr/>
          <a:lstStyle/>
          <a:p>
            <a:r>
              <a:rPr lang="en-US"/>
              <a:t>Aimed to increase agricultural productivity through the breeding of new hybrids, particularly of maize, wheat and rice.</a:t>
            </a:r>
          </a:p>
          <a:p>
            <a:r>
              <a:rPr lang="en-US"/>
              <a:t> Focus on technical expertise and the dissemination of ‘best practice’ from experts to farmers in the developing world.</a:t>
            </a:r>
          </a:p>
          <a:p>
            <a:r>
              <a:rPr lang="en-US"/>
              <a:t>Increased production but led to many criticisms about its environmental and social impact.</a:t>
            </a:r>
          </a:p>
        </p:txBody>
      </p:sp>
    </p:spTree>
    <p:extLst>
      <p:ext uri="{BB962C8B-B14F-4D97-AF65-F5344CB8AC3E}">
        <p14:creationId xmlns:p14="http://schemas.microsoft.com/office/powerpoint/2010/main" val="3511867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538BB-CB6D-E692-4D88-C108D000BAF8}"/>
              </a:ext>
            </a:extLst>
          </p:cNvPr>
          <p:cNvSpPr>
            <a:spLocks noGrp="1"/>
          </p:cNvSpPr>
          <p:nvPr>
            <p:ph type="title"/>
          </p:nvPr>
        </p:nvSpPr>
        <p:spPr>
          <a:xfrm>
            <a:off x="457200" y="274637"/>
            <a:ext cx="8229600" cy="1830609"/>
          </a:xfrm>
        </p:spPr>
        <p:txBody>
          <a:bodyPr>
            <a:normAutofit fontScale="90000"/>
          </a:bodyPr>
          <a:lstStyle/>
          <a:p>
            <a:r>
              <a:rPr lang="en-GB" dirty="0"/>
              <a:t>Focus on internationally-traded crops and commercial agriculture—not local staples</a:t>
            </a:r>
          </a:p>
        </p:txBody>
      </p:sp>
      <p:sp>
        <p:nvSpPr>
          <p:cNvPr id="3" name="Content Placeholder 2">
            <a:extLst>
              <a:ext uri="{FF2B5EF4-FFF2-40B4-BE49-F238E27FC236}">
                <a16:creationId xmlns:a16="http://schemas.microsoft.com/office/drawing/2014/main" id="{D8DE8CAD-710C-55A9-2A75-39D2284AE60F}"/>
              </a:ext>
            </a:extLst>
          </p:cNvPr>
          <p:cNvSpPr>
            <a:spLocks noGrp="1"/>
          </p:cNvSpPr>
          <p:nvPr>
            <p:ph idx="1"/>
          </p:nvPr>
        </p:nvSpPr>
        <p:spPr>
          <a:xfrm>
            <a:off x="346364" y="2332037"/>
            <a:ext cx="8229600" cy="4525963"/>
          </a:xfrm>
        </p:spPr>
        <p:txBody>
          <a:bodyPr>
            <a:normAutofit/>
          </a:bodyPr>
          <a:lstStyle/>
          <a:p>
            <a:pPr marL="0" indent="0">
              <a:buNone/>
            </a:pPr>
            <a:r>
              <a:rPr lang="en-GB" sz="2400">
                <a:latin typeface="Baskerville" panose="02020502070401020303" pitchFamily="18" charset="0"/>
                <a:ea typeface="Times New Roman" panose="02020603050405020304" pitchFamily="18" charset="0"/>
                <a:cs typeface="Times New Roman" panose="02020603050405020304" pitchFamily="18" charset="0"/>
              </a:rPr>
              <a:t>In 1971 the FAO acknowledged that its programmes tended to ignore </a:t>
            </a:r>
            <a:r>
              <a:rPr lang="en-GB" sz="2400">
                <a:effectLst/>
                <a:latin typeface="Baskerville" panose="02020502070401020303" pitchFamily="18" charset="0"/>
                <a:ea typeface="Times New Roman" panose="02020603050405020304" pitchFamily="18" charset="0"/>
                <a:cs typeface="Times New Roman" panose="02020603050405020304" pitchFamily="18" charset="0"/>
              </a:rPr>
              <a:t>crops that were </a:t>
            </a:r>
            <a:r>
              <a:rPr lang="en-GB" sz="2400">
                <a:latin typeface="Baskerville" panose="02020502070401020303" pitchFamily="18" charset="0"/>
                <a:ea typeface="Times New Roman" panose="02020603050405020304" pitchFamily="18" charset="0"/>
                <a:cs typeface="Times New Roman" panose="02020603050405020304" pitchFamily="18" charset="0"/>
              </a:rPr>
              <a:t>‘</a:t>
            </a:r>
            <a:r>
              <a:rPr lang="en-GB" sz="2400">
                <a:effectLst/>
                <a:latin typeface="Baskerville" panose="02020502070401020303" pitchFamily="18" charset="0"/>
                <a:ea typeface="Times New Roman" panose="02020603050405020304" pitchFamily="18" charset="0"/>
                <a:cs typeface="Times New Roman" panose="02020603050405020304" pitchFamily="18" charset="0"/>
              </a:rPr>
              <a:t>grown and consumed almost entirely in developing countries, and hardly enter into world trade’. </a:t>
            </a:r>
          </a:p>
          <a:p>
            <a:pPr marL="0" indent="0">
              <a:buNone/>
            </a:pPr>
            <a:endParaRPr lang="en-GB" sz="2400">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r>
              <a:rPr lang="en-GB" sz="2400">
                <a:effectLst/>
                <a:latin typeface="Baskerville" panose="02020502070401020303" pitchFamily="18" charset="0"/>
                <a:ea typeface="Times New Roman" panose="02020603050405020304" pitchFamily="18" charset="0"/>
                <a:cs typeface="Times New Roman" panose="02020603050405020304" pitchFamily="18" charset="0"/>
              </a:rPr>
              <a:t>In India, the ‘chapati quality’ of wheat was dismissed by green revolution scientists as unimportant.</a:t>
            </a:r>
          </a:p>
          <a:p>
            <a:pPr marL="0" indent="0">
              <a:buNone/>
            </a:pPr>
            <a:endParaRPr lang="en-GB" sz="2400">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r>
              <a:rPr lang="en-GB" sz="2400">
                <a:effectLst/>
                <a:latin typeface="Baskerville" panose="02020502070401020303" pitchFamily="18" charset="0"/>
                <a:ea typeface="Times New Roman" panose="02020603050405020304" pitchFamily="18" charset="0"/>
                <a:cs typeface="Times New Roman" panose="02020603050405020304" pitchFamily="18" charset="0"/>
              </a:rPr>
              <a:t>Yams were not a ‘priority crop’ for research in 1960s Kenya, despite being a major source of food for the population.</a:t>
            </a:r>
          </a:p>
        </p:txBody>
      </p:sp>
    </p:spTree>
    <p:extLst>
      <p:ext uri="{BB962C8B-B14F-4D97-AF65-F5344CB8AC3E}">
        <p14:creationId xmlns:p14="http://schemas.microsoft.com/office/powerpoint/2010/main" val="4012220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D0532-67F8-6474-8D0B-526AB91E20EF}"/>
              </a:ext>
            </a:extLst>
          </p:cNvPr>
          <p:cNvSpPr>
            <a:spLocks noGrp="1"/>
          </p:cNvSpPr>
          <p:nvPr>
            <p:ph type="title"/>
          </p:nvPr>
        </p:nvSpPr>
        <p:spPr>
          <a:xfrm>
            <a:off x="457200" y="274637"/>
            <a:ext cx="8229600" cy="4265831"/>
          </a:xfrm>
        </p:spPr>
        <p:txBody>
          <a:bodyPr/>
          <a:lstStyle/>
          <a:p>
            <a:r>
              <a:rPr lang="en-US" dirty="0"/>
              <a:t>Critiques and Analyses of ‘Development’ as </a:t>
            </a:r>
            <a:r>
              <a:rPr lang="en-US"/>
              <a:t>a Concept and as a Political Tool</a:t>
            </a:r>
            <a:endParaRPr lang="en-US" dirty="0"/>
          </a:p>
        </p:txBody>
      </p:sp>
    </p:spTree>
    <p:extLst>
      <p:ext uri="{BB962C8B-B14F-4D97-AF65-F5344CB8AC3E}">
        <p14:creationId xmlns:p14="http://schemas.microsoft.com/office/powerpoint/2010/main" val="24874523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3E58C-3218-16D1-C6E2-30EE2D5BBD8C}"/>
              </a:ext>
            </a:extLst>
          </p:cNvPr>
          <p:cNvSpPr>
            <a:spLocks noGrp="1"/>
          </p:cNvSpPr>
          <p:nvPr>
            <p:ph type="title"/>
          </p:nvPr>
        </p:nvSpPr>
        <p:spPr/>
        <p:txBody>
          <a:bodyPr/>
          <a:lstStyle/>
          <a:p>
            <a:r>
              <a:rPr lang="en-GB"/>
              <a:t>Benefits of the Green Revolution</a:t>
            </a:r>
          </a:p>
        </p:txBody>
      </p:sp>
      <p:sp>
        <p:nvSpPr>
          <p:cNvPr id="3" name="Content Placeholder 2">
            <a:extLst>
              <a:ext uri="{FF2B5EF4-FFF2-40B4-BE49-F238E27FC236}">
                <a16:creationId xmlns:a16="http://schemas.microsoft.com/office/drawing/2014/main" id="{C8959F8D-BE1E-3677-329E-58B8D1DD989F}"/>
              </a:ext>
            </a:extLst>
          </p:cNvPr>
          <p:cNvSpPr>
            <a:spLocks noGrp="1"/>
          </p:cNvSpPr>
          <p:nvPr>
            <p:ph idx="1"/>
          </p:nvPr>
        </p:nvSpPr>
        <p:spPr>
          <a:xfrm>
            <a:off x="457200" y="1600200"/>
            <a:ext cx="8229600" cy="4983162"/>
          </a:xfrm>
        </p:spPr>
        <p:txBody>
          <a:bodyPr>
            <a:noAutofit/>
          </a:bodyPr>
          <a:lstStyle/>
          <a:p>
            <a:pPr marL="0" indent="0">
              <a:buNone/>
            </a:pPr>
            <a:r>
              <a:rPr lang="en-GB" sz="2000">
                <a:effectLst/>
                <a:latin typeface="Baskerville" panose="02020502070401020303" pitchFamily="18" charset="0"/>
                <a:ea typeface="Baskerville" panose="02020502070401020303" pitchFamily="18" charset="0"/>
                <a:cs typeface="Times New Roman" panose="02020603050405020304" pitchFamily="18" charset="0"/>
              </a:rPr>
              <a:t>‘Between 1960 and 1990, food supply in developing countries increased 12-13%. Estimates suggest that, without [the Green Revolution], food production in developing countries would have been almost 20% lower (requiring another 20-25 million hectares of land under cultivation worldwide). World food and feed prices would have been 35-65% higher, and average caloric availability would have declined by 11-13%. Overall, these efforts benefitted virtually all consumers in the world and the poor relatively more so, because they spend a greater share of their income on food.’</a:t>
            </a:r>
          </a:p>
          <a:p>
            <a:pPr marL="0" indent="0">
              <a:buNone/>
            </a:pPr>
            <a:endParaRPr lang="en-US" sz="2400">
              <a:effectLst/>
              <a:latin typeface="Baskerville" panose="02020502070401020303" pitchFamily="18" charset="0"/>
              <a:ea typeface="Baskerville" panose="02020502070401020303" pitchFamily="18" charset="0"/>
              <a:cs typeface="Times New Roman" panose="02020603050405020304" pitchFamily="18" charset="0"/>
            </a:endParaRPr>
          </a:p>
          <a:p>
            <a:pPr marL="0" indent="0">
              <a:buNone/>
            </a:pPr>
            <a:r>
              <a:rPr lang="en-US" sz="1600">
                <a:effectLst/>
                <a:latin typeface="Baskerville" panose="02020502070401020303" pitchFamily="18" charset="0"/>
                <a:ea typeface="Baskerville" panose="02020502070401020303" pitchFamily="18" charset="0"/>
                <a:cs typeface="Times New Roman" panose="02020603050405020304" pitchFamily="18" charset="0"/>
              </a:rPr>
              <a:t>P.L. </a:t>
            </a:r>
            <a:r>
              <a:rPr lang="en-US" sz="1600" err="1">
                <a:effectLst/>
                <a:latin typeface="Baskerville" panose="02020502070401020303" pitchFamily="18" charset="0"/>
                <a:ea typeface="Baskerville" panose="02020502070401020303" pitchFamily="18" charset="0"/>
                <a:cs typeface="Times New Roman" panose="02020603050405020304" pitchFamily="18" charset="0"/>
              </a:rPr>
              <a:t>Pingali</a:t>
            </a:r>
            <a:r>
              <a:rPr lang="en-US" sz="1600">
                <a:effectLst/>
                <a:latin typeface="Baskerville" panose="02020502070401020303" pitchFamily="18" charset="0"/>
                <a:ea typeface="Baskerville" panose="02020502070401020303" pitchFamily="18" charset="0"/>
                <a:cs typeface="Times New Roman" panose="02020603050405020304" pitchFamily="18" charset="0"/>
              </a:rPr>
              <a:t>, ‘Green Revolution: Impacts, Limits, and the Path Ahead’, </a:t>
            </a:r>
            <a:r>
              <a:rPr lang="en-US" sz="1600" i="1">
                <a:effectLst/>
                <a:latin typeface="Baskerville" panose="02020502070401020303" pitchFamily="18" charset="0"/>
                <a:ea typeface="Baskerville" panose="02020502070401020303" pitchFamily="18" charset="0"/>
                <a:cs typeface="Times New Roman" panose="02020603050405020304" pitchFamily="18" charset="0"/>
              </a:rPr>
              <a:t>Proceedings of the National Academy of Sciences of the United States of America</a:t>
            </a:r>
            <a:r>
              <a:rPr lang="en-US" sz="1600">
                <a:effectLst/>
                <a:latin typeface="Baskerville" panose="02020502070401020303" pitchFamily="18" charset="0"/>
                <a:ea typeface="Baskerville" panose="02020502070401020303" pitchFamily="18" charset="0"/>
                <a:cs typeface="Times New Roman" panose="02020603050405020304" pitchFamily="18" charset="0"/>
              </a:rPr>
              <a:t> 109:31 (2012).</a:t>
            </a:r>
          </a:p>
          <a:p>
            <a:pPr marL="0" indent="0">
              <a:buNone/>
            </a:pPr>
            <a:endParaRPr lang="en-US" sz="2400">
              <a:latin typeface="Baskerville" panose="02020502070401020303" pitchFamily="18" charset="0"/>
              <a:ea typeface="Baskerville" panose="02020502070401020303" pitchFamily="18" charset="0"/>
              <a:cs typeface="Times New Roman" panose="02020603050405020304" pitchFamily="18" charset="0"/>
            </a:endParaRPr>
          </a:p>
          <a:p>
            <a:pPr marL="0" indent="0">
              <a:buNone/>
            </a:pPr>
            <a:r>
              <a:rPr lang="en-GB" sz="2000">
                <a:latin typeface="Baskerville" panose="02020502070401020303" pitchFamily="18" charset="0"/>
                <a:ea typeface="Baskerville" panose="02020502070401020303" pitchFamily="18" charset="0"/>
              </a:rPr>
              <a:t>In India </a:t>
            </a:r>
            <a:r>
              <a:rPr lang="en-GB" sz="2000">
                <a:latin typeface="Baskerville" panose="02020502070401020303" pitchFamily="18" charset="0"/>
                <a:ea typeface="Baskerville" panose="02020502070401020303" pitchFamily="18" charset="0"/>
                <a:cs typeface="Times New Roman" panose="02020603050405020304" pitchFamily="18" charset="0"/>
              </a:rPr>
              <a:t>w</a:t>
            </a:r>
            <a:r>
              <a:rPr lang="en-GB" sz="2000">
                <a:effectLst/>
                <a:latin typeface="Baskerville" panose="02020502070401020303" pitchFamily="18" charset="0"/>
                <a:ea typeface="Baskerville" panose="02020502070401020303" pitchFamily="18" charset="0"/>
                <a:cs typeface="Times New Roman" panose="02020603050405020304" pitchFamily="18" charset="0"/>
              </a:rPr>
              <a:t>heat production increased from 7 million tons in 1947 to 17 million in 1968. </a:t>
            </a:r>
            <a:endParaRPr lang="en-GB" sz="200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10967958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656B6-32CF-263A-5F44-A10C0C34FB7B}"/>
              </a:ext>
            </a:extLst>
          </p:cNvPr>
          <p:cNvSpPr>
            <a:spLocks noGrp="1"/>
          </p:cNvSpPr>
          <p:nvPr>
            <p:ph type="title"/>
          </p:nvPr>
        </p:nvSpPr>
        <p:spPr/>
        <p:txBody>
          <a:bodyPr>
            <a:normAutofit fontScale="90000"/>
          </a:bodyPr>
          <a:lstStyle/>
          <a:p>
            <a:r>
              <a:rPr lang="en-GB"/>
              <a:t>Development as a Form of Western Control</a:t>
            </a:r>
          </a:p>
        </p:txBody>
      </p:sp>
      <p:sp>
        <p:nvSpPr>
          <p:cNvPr id="3" name="Content Placeholder 2">
            <a:extLst>
              <a:ext uri="{FF2B5EF4-FFF2-40B4-BE49-F238E27FC236}">
                <a16:creationId xmlns:a16="http://schemas.microsoft.com/office/drawing/2014/main" id="{C6BEE04A-EB07-DE65-83C7-D0E9CB84EAB8}"/>
              </a:ext>
            </a:extLst>
          </p:cNvPr>
          <p:cNvSpPr>
            <a:spLocks noGrp="1"/>
          </p:cNvSpPr>
          <p:nvPr>
            <p:ph idx="1"/>
          </p:nvPr>
        </p:nvSpPr>
        <p:spPr>
          <a:xfrm>
            <a:off x="2507673" y="2223006"/>
            <a:ext cx="6179127" cy="5017798"/>
          </a:xfrm>
        </p:spPr>
        <p:txBody>
          <a:bodyPr>
            <a:normAutofit/>
          </a:bodyPr>
          <a:lstStyle/>
          <a:p>
            <a:pPr marL="0" indent="0">
              <a:buNone/>
            </a:pPr>
            <a:r>
              <a:rPr lang="en-GB" sz="2000">
                <a:effectLst/>
                <a:latin typeface="Baskerville" panose="02020502070401020303" pitchFamily="18" charset="0"/>
                <a:ea typeface="Times" pitchFamily="2" charset="0"/>
                <a:cs typeface="Times New Roman" panose="02020603050405020304" pitchFamily="18" charset="0"/>
              </a:rPr>
              <a:t>Development radically altered ‘the </a:t>
            </a:r>
            <a:r>
              <a:rPr lang="en-GB" sz="2000">
                <a:effectLst/>
                <a:latin typeface="Baskerville" panose="02020502070401020303" pitchFamily="18" charset="0"/>
                <a:ea typeface="Times New Roman" panose="02020603050405020304" pitchFamily="18" charset="0"/>
                <a:cs typeface="Times New Roman" panose="02020603050405020304" pitchFamily="18" charset="0"/>
              </a:rPr>
              <a:t>character and scope of the relations between rich and poor countries, and, in general, the very perception of what governments and societies were to do’.</a:t>
            </a:r>
          </a:p>
          <a:p>
            <a:pPr marL="0" indent="0">
              <a:buNone/>
            </a:pPr>
            <a:endParaRPr lang="en-GB" sz="2000">
              <a:latin typeface="Baskerville" panose="02020502070401020303" pitchFamily="18" charset="0"/>
              <a:ea typeface="Times" pitchFamily="2" charset="0"/>
              <a:cs typeface="Times New Roman" panose="02020603050405020304" pitchFamily="18" charset="0"/>
            </a:endParaRPr>
          </a:p>
          <a:p>
            <a:pPr marL="0" indent="0">
              <a:buNone/>
            </a:pPr>
            <a:r>
              <a:rPr lang="en-GB" sz="2000">
                <a:latin typeface="Baskerville" panose="02020502070401020303" pitchFamily="18" charset="0"/>
                <a:ea typeface="Times New Roman" panose="02020603050405020304" pitchFamily="18" charset="0"/>
                <a:cs typeface="Times New Roman" panose="02020603050405020304" pitchFamily="18" charset="0"/>
              </a:rPr>
              <a:t>‘</a:t>
            </a:r>
            <a:r>
              <a:rPr lang="en-GB" sz="2000">
                <a:effectLst/>
                <a:latin typeface="Baskerville" panose="02020502070401020303" pitchFamily="18" charset="0"/>
                <a:ea typeface="Times New Roman" panose="02020603050405020304" pitchFamily="18" charset="0"/>
                <a:cs typeface="Times New Roman" panose="02020603050405020304" pitchFamily="18" charset="0"/>
              </a:rPr>
              <a:t>“Development,” as a mode of thinking and as a course of practices, soon became an omnipresent reality. The poor countries became the target of an endless number of programs and interventions that seemed to be inescapable and that ensured their control.’</a:t>
            </a:r>
          </a:p>
          <a:p>
            <a:pPr marL="0" indent="0">
              <a:buNone/>
            </a:pPr>
            <a:endParaRPr lang="en-GB" sz="2000">
              <a:latin typeface="Baskerville" panose="02020502070401020303" pitchFamily="18" charset="0"/>
              <a:ea typeface="Times" pitchFamily="2" charset="0"/>
              <a:cs typeface="Times New Roman" panose="02020603050405020304" pitchFamily="18" charset="0"/>
            </a:endParaRPr>
          </a:p>
          <a:p>
            <a:pPr marL="0" indent="0">
              <a:buNone/>
            </a:pPr>
            <a:r>
              <a:rPr lang="en-GB" sz="1800">
                <a:effectLst/>
                <a:latin typeface="Baskerville" panose="02020502070401020303" pitchFamily="18" charset="0"/>
                <a:ea typeface="Times" pitchFamily="2" charset="0"/>
                <a:cs typeface="Times New Roman" panose="02020603050405020304" pitchFamily="18" charset="0"/>
              </a:rPr>
              <a:t>Arturo Escobar, ‘Power and Visibility: Development and the Invention and Management of the Third World’, </a:t>
            </a:r>
            <a:r>
              <a:rPr lang="en-GB" sz="1800" i="1">
                <a:effectLst/>
                <a:latin typeface="Baskerville" panose="02020502070401020303" pitchFamily="18" charset="0"/>
                <a:ea typeface="Times" pitchFamily="2" charset="0"/>
                <a:cs typeface="Times New Roman" panose="02020603050405020304" pitchFamily="18" charset="0"/>
              </a:rPr>
              <a:t>Cultural Anthropology</a:t>
            </a:r>
            <a:r>
              <a:rPr lang="en-GB" sz="1800">
                <a:effectLst/>
                <a:latin typeface="Baskerville" panose="02020502070401020303" pitchFamily="18" charset="0"/>
                <a:ea typeface="Times" pitchFamily="2" charset="0"/>
                <a:cs typeface="Times New Roman" panose="02020603050405020304" pitchFamily="18" charset="0"/>
              </a:rPr>
              <a:t> 3 (1988).</a:t>
            </a:r>
          </a:p>
        </p:txBody>
      </p:sp>
      <p:pic>
        <p:nvPicPr>
          <p:cNvPr id="4" name="Picture 3">
            <a:extLst>
              <a:ext uri="{FF2B5EF4-FFF2-40B4-BE49-F238E27FC236}">
                <a16:creationId xmlns:a16="http://schemas.microsoft.com/office/drawing/2014/main" id="{847438F8-2920-51DE-45F9-A63EFAA908DB}"/>
              </a:ext>
            </a:extLst>
          </p:cNvPr>
          <p:cNvPicPr>
            <a:picLocks noChangeAspect="1"/>
          </p:cNvPicPr>
          <p:nvPr/>
        </p:nvPicPr>
        <p:blipFill>
          <a:blip r:embed="rId2"/>
          <a:stretch>
            <a:fillRect/>
          </a:stretch>
        </p:blipFill>
        <p:spPr>
          <a:xfrm>
            <a:off x="457200" y="2458605"/>
            <a:ext cx="1854200" cy="2273300"/>
          </a:xfrm>
          <a:prstGeom prst="rect">
            <a:avLst/>
          </a:prstGeom>
        </p:spPr>
      </p:pic>
      <p:sp>
        <p:nvSpPr>
          <p:cNvPr id="5" name="TextBox 4">
            <a:extLst>
              <a:ext uri="{FF2B5EF4-FFF2-40B4-BE49-F238E27FC236}">
                <a16:creationId xmlns:a16="http://schemas.microsoft.com/office/drawing/2014/main" id="{050A702E-03EE-8462-2B8A-7D680CBEED20}"/>
              </a:ext>
            </a:extLst>
          </p:cNvPr>
          <p:cNvSpPr txBox="1"/>
          <p:nvPr/>
        </p:nvSpPr>
        <p:spPr>
          <a:xfrm>
            <a:off x="457200" y="5223164"/>
            <a:ext cx="1854200" cy="646331"/>
          </a:xfrm>
          <a:prstGeom prst="rect">
            <a:avLst/>
          </a:prstGeom>
          <a:noFill/>
        </p:spPr>
        <p:txBody>
          <a:bodyPr wrap="square" rtlCol="0">
            <a:spAutoFit/>
          </a:bodyPr>
          <a:lstStyle/>
          <a:p>
            <a:r>
              <a:rPr lang="en-GB"/>
              <a:t>Arturo Escobar (1952-)</a:t>
            </a:r>
          </a:p>
        </p:txBody>
      </p:sp>
    </p:spTree>
    <p:extLst>
      <p:ext uri="{BB962C8B-B14F-4D97-AF65-F5344CB8AC3E}">
        <p14:creationId xmlns:p14="http://schemas.microsoft.com/office/powerpoint/2010/main" val="289752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F60D2-D415-1E73-A643-DC2A3184FE12}"/>
              </a:ext>
            </a:extLst>
          </p:cNvPr>
          <p:cNvSpPr>
            <a:spLocks noGrp="1"/>
          </p:cNvSpPr>
          <p:nvPr>
            <p:ph type="title"/>
          </p:nvPr>
        </p:nvSpPr>
        <p:spPr/>
        <p:txBody>
          <a:bodyPr/>
          <a:lstStyle/>
          <a:p>
            <a:r>
              <a:rPr lang="en-US" dirty="0"/>
              <a:t>Lecture Structure</a:t>
            </a:r>
          </a:p>
        </p:txBody>
      </p:sp>
      <p:sp>
        <p:nvSpPr>
          <p:cNvPr id="3" name="Content Placeholder 2">
            <a:extLst>
              <a:ext uri="{FF2B5EF4-FFF2-40B4-BE49-F238E27FC236}">
                <a16:creationId xmlns:a16="http://schemas.microsoft.com/office/drawing/2014/main" id="{F25E6ED5-0263-D0D1-4341-FC119B946B9D}"/>
              </a:ext>
            </a:extLst>
          </p:cNvPr>
          <p:cNvSpPr>
            <a:spLocks noGrp="1"/>
          </p:cNvSpPr>
          <p:nvPr>
            <p:ph idx="1"/>
          </p:nvPr>
        </p:nvSpPr>
        <p:spPr/>
        <p:txBody>
          <a:bodyPr>
            <a:normAutofit/>
          </a:bodyPr>
          <a:lstStyle/>
          <a:p>
            <a:pPr marL="0" indent="0">
              <a:buNone/>
            </a:pPr>
            <a:r>
              <a:rPr lang="en-GB" sz="2800" b="1" dirty="0">
                <a:effectLst/>
                <a:latin typeface="Baskerville" panose="02020502070401020303" pitchFamily="18" charset="0"/>
                <a:ea typeface="Times New Roman" panose="02020603050405020304" pitchFamily="18" charset="0"/>
                <a:cs typeface="Times New Roman" panose="02020603050405020304" pitchFamily="18" charset="0"/>
              </a:rPr>
              <a:t>Review the emergence, and critiques, of</a:t>
            </a:r>
          </a:p>
          <a:p>
            <a:pPr marL="0" indent="0">
              <a:buNone/>
            </a:pPr>
            <a:endParaRPr lang="en-GB" sz="2800" b="1" dirty="0">
              <a:effectLst/>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food security</a:t>
            </a:r>
          </a:p>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development </a:t>
            </a:r>
          </a:p>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the Green Revolution</a:t>
            </a:r>
          </a:p>
          <a:p>
            <a:pPr marL="0" indent="0">
              <a:buNone/>
            </a:pPr>
            <a:endParaRPr lang="en-GB" sz="2800" dirty="0">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In short, this lecture </a:t>
            </a:r>
            <a:r>
              <a:rPr lang="en-GB" sz="2800" dirty="0">
                <a:latin typeface="Baskerville" panose="02020502070401020303" pitchFamily="18" charset="0"/>
                <a:ea typeface="Times New Roman" panose="02020603050405020304" pitchFamily="18" charset="0"/>
                <a:cs typeface="Times New Roman" panose="02020603050405020304" pitchFamily="18" charset="0"/>
              </a:rPr>
              <a:t>explores </a:t>
            </a: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food’s place in the post-war global order.</a:t>
            </a:r>
            <a:endParaRPr lang="en-US" sz="2800" dirty="0"/>
          </a:p>
        </p:txBody>
      </p:sp>
    </p:spTree>
    <p:extLst>
      <p:ext uri="{BB962C8B-B14F-4D97-AF65-F5344CB8AC3E}">
        <p14:creationId xmlns:p14="http://schemas.microsoft.com/office/powerpoint/2010/main" val="32448447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73ED49-FE88-F5D7-0C6C-62B023CFAD79}"/>
              </a:ext>
            </a:extLst>
          </p:cNvPr>
          <p:cNvSpPr>
            <a:spLocks noGrp="1"/>
          </p:cNvSpPr>
          <p:nvPr>
            <p:ph type="title"/>
          </p:nvPr>
        </p:nvSpPr>
        <p:spPr/>
        <p:txBody>
          <a:bodyPr/>
          <a:lstStyle/>
          <a:p>
            <a:r>
              <a:rPr lang="en-GB" b="1"/>
              <a:t>Some Development Binaries</a:t>
            </a:r>
          </a:p>
        </p:txBody>
      </p:sp>
      <p:sp>
        <p:nvSpPr>
          <p:cNvPr id="3" name="Content Placeholder 2">
            <a:extLst>
              <a:ext uri="{FF2B5EF4-FFF2-40B4-BE49-F238E27FC236}">
                <a16:creationId xmlns:a16="http://schemas.microsoft.com/office/drawing/2014/main" id="{8AEBC2F1-1A97-A0D4-5529-390BFCD9A58E}"/>
              </a:ext>
            </a:extLst>
          </p:cNvPr>
          <p:cNvSpPr>
            <a:spLocks noGrp="1"/>
          </p:cNvSpPr>
          <p:nvPr>
            <p:ph sz="half" idx="1"/>
          </p:nvPr>
        </p:nvSpPr>
        <p:spPr>
          <a:xfrm>
            <a:off x="457200" y="1600200"/>
            <a:ext cx="3865418" cy="3207327"/>
          </a:xfrm>
        </p:spPr>
        <p:txBody>
          <a:bodyPr>
            <a:noAutofit/>
          </a:bodyPr>
          <a:lstStyle/>
          <a:p>
            <a:pPr marL="0" indent="0">
              <a:buNone/>
            </a:pPr>
            <a:r>
              <a:rPr lang="en-GB" b="1" dirty="0">
                <a:ea typeface="Times" pitchFamily="2" charset="0"/>
                <a:cs typeface="Times New Roman" panose="02020603050405020304" pitchFamily="18" charset="0"/>
              </a:rPr>
              <a:t>Undeveloped Countries</a:t>
            </a:r>
            <a:endParaRPr lang="en-GB" dirty="0">
              <a:ea typeface="Times" pitchFamily="2" charset="0"/>
              <a:cs typeface="Times New Roman" panose="02020603050405020304" pitchFamily="18" charset="0"/>
            </a:endParaRPr>
          </a:p>
          <a:p>
            <a:pPr marL="0" indent="0">
              <a:buNone/>
            </a:pPr>
            <a:r>
              <a:rPr lang="en-GB" dirty="0">
                <a:effectLst/>
                <a:ea typeface="Times" pitchFamily="2" charset="0"/>
                <a:cs typeface="Times New Roman" panose="02020603050405020304" pitchFamily="18" charset="0"/>
              </a:rPr>
              <a:t>T</a:t>
            </a:r>
            <a:r>
              <a:rPr lang="en-GB" dirty="0">
                <a:ea typeface="Times" pitchFamily="2" charset="0"/>
                <a:cs typeface="Times New Roman" panose="02020603050405020304" pitchFamily="18" charset="0"/>
              </a:rPr>
              <a:t>raditional</a:t>
            </a:r>
          </a:p>
          <a:p>
            <a:pPr marL="0" indent="0">
              <a:buNone/>
            </a:pPr>
            <a:r>
              <a:rPr lang="en-GB" dirty="0">
                <a:ea typeface="Times" pitchFamily="2" charset="0"/>
                <a:cs typeface="Times New Roman" panose="02020603050405020304" pitchFamily="18" charset="0"/>
              </a:rPr>
              <a:t>Child-like</a:t>
            </a:r>
          </a:p>
          <a:p>
            <a:pPr marL="0" indent="0">
              <a:buNone/>
            </a:pPr>
            <a:r>
              <a:rPr lang="en-GB" dirty="0">
                <a:ea typeface="Times" pitchFamily="2" charset="0"/>
                <a:cs typeface="Times New Roman" panose="02020603050405020304" pitchFamily="18" charset="0"/>
              </a:rPr>
              <a:t>Dependant</a:t>
            </a:r>
          </a:p>
          <a:p>
            <a:pPr marL="0" indent="0">
              <a:buNone/>
            </a:pPr>
            <a:r>
              <a:rPr lang="en-GB" dirty="0">
                <a:effectLst/>
                <a:ea typeface="Times" pitchFamily="2" charset="0"/>
                <a:cs typeface="Times New Roman" panose="02020603050405020304" pitchFamily="18" charset="0"/>
              </a:rPr>
              <a:t>Agricu</a:t>
            </a:r>
            <a:r>
              <a:rPr lang="en-GB" dirty="0">
                <a:ea typeface="Times" pitchFamily="2" charset="0"/>
                <a:cs typeface="Times New Roman" panose="02020603050405020304" pitchFamily="18" charset="0"/>
              </a:rPr>
              <a:t>ltural</a:t>
            </a:r>
          </a:p>
          <a:p>
            <a:pPr marL="0" indent="0">
              <a:buNone/>
            </a:pPr>
            <a:r>
              <a:rPr lang="en-GB" dirty="0">
                <a:ea typeface="Times" pitchFamily="2" charset="0"/>
                <a:cs typeface="Times New Roman" panose="02020603050405020304" pitchFamily="18" charset="0"/>
              </a:rPr>
              <a:t>R</a:t>
            </a:r>
            <a:r>
              <a:rPr lang="en-GB" dirty="0">
                <a:effectLst/>
                <a:ea typeface="Times" pitchFamily="2" charset="0"/>
                <a:cs typeface="Times New Roman" panose="02020603050405020304" pitchFamily="18" charset="0"/>
              </a:rPr>
              <a:t>ural</a:t>
            </a:r>
          </a:p>
          <a:p>
            <a:pPr marL="0" indent="0">
              <a:buNone/>
            </a:pPr>
            <a:r>
              <a:rPr lang="en-GB" dirty="0">
                <a:effectLst/>
                <a:ea typeface="Times" pitchFamily="2" charset="0"/>
                <a:cs typeface="Times New Roman" panose="02020603050405020304" pitchFamily="18" charset="0"/>
              </a:rPr>
              <a:t>Not yet rational</a:t>
            </a:r>
          </a:p>
        </p:txBody>
      </p:sp>
      <p:sp>
        <p:nvSpPr>
          <p:cNvPr id="5" name="Content Placeholder 4">
            <a:extLst>
              <a:ext uri="{FF2B5EF4-FFF2-40B4-BE49-F238E27FC236}">
                <a16:creationId xmlns:a16="http://schemas.microsoft.com/office/drawing/2014/main" id="{11B41ED1-615F-71D9-BF34-9CB1E45499EA}"/>
              </a:ext>
            </a:extLst>
          </p:cNvPr>
          <p:cNvSpPr>
            <a:spLocks noGrp="1"/>
          </p:cNvSpPr>
          <p:nvPr>
            <p:ph sz="half" idx="2"/>
          </p:nvPr>
        </p:nvSpPr>
        <p:spPr>
          <a:xfrm>
            <a:off x="4648200" y="1600200"/>
            <a:ext cx="3636818" cy="3207327"/>
          </a:xfrm>
        </p:spPr>
        <p:txBody>
          <a:bodyPr>
            <a:noAutofit/>
          </a:bodyPr>
          <a:lstStyle/>
          <a:p>
            <a:pPr marL="0" indent="0">
              <a:buNone/>
            </a:pPr>
            <a:r>
              <a:rPr lang="en-GB" b="1" dirty="0"/>
              <a:t>Developed Countries</a:t>
            </a:r>
          </a:p>
          <a:p>
            <a:pPr marL="0" indent="0">
              <a:buNone/>
            </a:pPr>
            <a:r>
              <a:rPr lang="en-GB" dirty="0"/>
              <a:t>Modern</a:t>
            </a:r>
          </a:p>
          <a:p>
            <a:pPr marL="0" indent="0">
              <a:buNone/>
            </a:pPr>
            <a:r>
              <a:rPr lang="en-GB" dirty="0"/>
              <a:t>Adult</a:t>
            </a:r>
          </a:p>
          <a:p>
            <a:pPr marL="0" indent="0">
              <a:buNone/>
            </a:pPr>
            <a:r>
              <a:rPr lang="en-GB" dirty="0"/>
              <a:t>Independent</a:t>
            </a:r>
          </a:p>
          <a:p>
            <a:pPr marL="0" indent="0">
              <a:buNone/>
            </a:pPr>
            <a:r>
              <a:rPr lang="en-GB" dirty="0"/>
              <a:t>Industrial</a:t>
            </a:r>
          </a:p>
          <a:p>
            <a:pPr marL="0" indent="0">
              <a:buNone/>
            </a:pPr>
            <a:r>
              <a:rPr lang="en-GB" dirty="0"/>
              <a:t>Urban</a:t>
            </a:r>
          </a:p>
          <a:p>
            <a:pPr marL="0" indent="0">
              <a:buNone/>
            </a:pPr>
            <a:r>
              <a:rPr lang="en-GB" dirty="0"/>
              <a:t>Rational</a:t>
            </a:r>
          </a:p>
        </p:txBody>
      </p:sp>
      <p:sp>
        <p:nvSpPr>
          <p:cNvPr id="7" name="TextBox 6">
            <a:extLst>
              <a:ext uri="{FF2B5EF4-FFF2-40B4-BE49-F238E27FC236}">
                <a16:creationId xmlns:a16="http://schemas.microsoft.com/office/drawing/2014/main" id="{3E127F48-350B-72D8-A224-304B2617382D}"/>
              </a:ext>
            </a:extLst>
          </p:cNvPr>
          <p:cNvSpPr txBox="1"/>
          <p:nvPr/>
        </p:nvSpPr>
        <p:spPr>
          <a:xfrm>
            <a:off x="213298" y="5301761"/>
            <a:ext cx="8717403" cy="1323439"/>
          </a:xfrm>
          <a:prstGeom prst="rect">
            <a:avLst/>
          </a:prstGeom>
          <a:noFill/>
        </p:spPr>
        <p:txBody>
          <a:bodyPr wrap="square">
            <a:spAutoFit/>
          </a:bodyPr>
          <a:lstStyle/>
          <a:p>
            <a:pPr marL="0" indent="0">
              <a:buNone/>
            </a:pPr>
            <a:r>
              <a:rPr lang="en-GB" sz="2000" dirty="0">
                <a:ea typeface="Times" pitchFamily="2" charset="0"/>
                <a:cs typeface="Times New Roman" panose="02020603050405020304" pitchFamily="18" charset="0"/>
              </a:rPr>
              <a:t>Development ‘</a:t>
            </a:r>
            <a:r>
              <a:rPr lang="en-GB" sz="2000" dirty="0">
                <a:effectLst/>
                <a:ea typeface="Times" pitchFamily="2" charset="0"/>
                <a:cs typeface="Times New Roman" panose="02020603050405020304" pitchFamily="18" charset="0"/>
              </a:rPr>
              <a:t>is basically a story about a </a:t>
            </a:r>
            <a:r>
              <a:rPr lang="en-GB" sz="2000" b="1" dirty="0">
                <a:effectLst/>
                <a:ea typeface="Times" pitchFamily="2" charset="0"/>
                <a:cs typeface="Times New Roman" panose="02020603050405020304" pitchFamily="18" charset="0"/>
              </a:rPr>
              <a:t>transition from timeless traditions to timeless modernity</a:t>
            </a:r>
            <a:r>
              <a:rPr lang="en-GB" sz="2000" dirty="0">
                <a:ea typeface="Times" pitchFamily="2" charset="0"/>
                <a:cs typeface="Times New Roman" panose="02020603050405020304" pitchFamily="18" charset="0"/>
              </a:rPr>
              <a:t>’</a:t>
            </a:r>
            <a:r>
              <a:rPr lang="en-GB" sz="2000" dirty="0">
                <a:effectLst/>
                <a:ea typeface="Times" pitchFamily="2" charset="0"/>
                <a:cs typeface="Times New Roman" panose="02020603050405020304" pitchFamily="18" charset="0"/>
              </a:rPr>
              <a:t>. </a:t>
            </a:r>
          </a:p>
          <a:p>
            <a:pPr marL="0" indent="0">
              <a:buNone/>
            </a:pPr>
            <a:endParaRPr lang="en-GB" sz="2000" dirty="0">
              <a:ea typeface="Times" pitchFamily="2" charset="0"/>
              <a:cs typeface="Times New Roman" panose="02020603050405020304" pitchFamily="18" charset="0"/>
            </a:endParaRPr>
          </a:p>
          <a:p>
            <a:pPr marL="0" indent="0">
              <a:buNone/>
            </a:pPr>
            <a:r>
              <a:rPr lang="en-GB" sz="2000" dirty="0">
                <a:effectLst/>
                <a:ea typeface="Times New Roman" panose="02020603050405020304" pitchFamily="18" charset="0"/>
                <a:cs typeface="Times New Roman" panose="02020603050405020304" pitchFamily="18" charset="0"/>
              </a:rPr>
              <a:t>Nick </a:t>
            </a:r>
            <a:r>
              <a:rPr lang="en-GB" sz="2000" dirty="0" err="1">
                <a:effectLst/>
                <a:ea typeface="Times New Roman" panose="02020603050405020304" pitchFamily="18" charset="0"/>
                <a:cs typeface="Times New Roman" panose="02020603050405020304" pitchFamily="18" charset="0"/>
              </a:rPr>
              <a:t>Cullather</a:t>
            </a:r>
            <a:r>
              <a:rPr lang="en-GB" sz="2000" dirty="0">
                <a:effectLst/>
                <a:ea typeface="Times New Roman" panose="02020603050405020304" pitchFamily="18" charset="0"/>
                <a:cs typeface="Times New Roman" panose="02020603050405020304" pitchFamily="18" charset="0"/>
              </a:rPr>
              <a:t>, ‘Development? It's History’, </a:t>
            </a:r>
            <a:r>
              <a:rPr lang="en-GB" sz="2000" i="1" dirty="0">
                <a:effectLst/>
                <a:ea typeface="Times New Roman" panose="02020603050405020304" pitchFamily="18" charset="0"/>
                <a:cs typeface="Times New Roman" panose="02020603050405020304" pitchFamily="18" charset="0"/>
              </a:rPr>
              <a:t>Diplomatic History</a:t>
            </a:r>
            <a:r>
              <a:rPr lang="en-GB" sz="2000" dirty="0">
                <a:effectLst/>
                <a:ea typeface="Times New Roman" panose="02020603050405020304" pitchFamily="18" charset="0"/>
                <a:cs typeface="Times New Roman" panose="02020603050405020304" pitchFamily="18" charset="0"/>
              </a:rPr>
              <a:t> 24:4 (2000).</a:t>
            </a:r>
            <a:endParaRPr lang="en-GB" sz="2000" dirty="0">
              <a:effectLst/>
              <a:ea typeface="Times" pitchFamily="2" charset="0"/>
              <a:cs typeface="Times New Roman" panose="02020603050405020304" pitchFamily="18" charset="0"/>
            </a:endParaRPr>
          </a:p>
        </p:txBody>
      </p:sp>
    </p:spTree>
    <p:extLst>
      <p:ext uri="{BB962C8B-B14F-4D97-AF65-F5344CB8AC3E}">
        <p14:creationId xmlns:p14="http://schemas.microsoft.com/office/powerpoint/2010/main" val="6011102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D5677-DF2D-0358-D642-1B925808609D}"/>
              </a:ext>
            </a:extLst>
          </p:cNvPr>
          <p:cNvSpPr>
            <a:spLocks noGrp="1"/>
          </p:cNvSpPr>
          <p:nvPr>
            <p:ph type="title"/>
          </p:nvPr>
        </p:nvSpPr>
        <p:spPr>
          <a:xfrm>
            <a:off x="137644" y="477530"/>
            <a:ext cx="4357414" cy="2494503"/>
          </a:xfrm>
        </p:spPr>
        <p:txBody>
          <a:bodyPr>
            <a:normAutofit/>
          </a:bodyPr>
          <a:lstStyle/>
          <a:p>
            <a:pPr algn="l"/>
            <a:r>
              <a:rPr lang="en-GB" sz="3600" b="1" dirty="0"/>
              <a:t>Dependency Theory</a:t>
            </a:r>
            <a:br>
              <a:rPr lang="en-GB" sz="3600" b="1" dirty="0"/>
            </a:br>
            <a:br>
              <a:rPr lang="en-GB" sz="3600" b="1" dirty="0"/>
            </a:br>
            <a:r>
              <a:rPr lang="en-GB" sz="3600" b="1" dirty="0"/>
              <a:t>‘underdevelopment’</a:t>
            </a:r>
          </a:p>
        </p:txBody>
      </p:sp>
      <p:pic>
        <p:nvPicPr>
          <p:cNvPr id="4" name="Content Placeholder 3">
            <a:extLst>
              <a:ext uri="{FF2B5EF4-FFF2-40B4-BE49-F238E27FC236}">
                <a16:creationId xmlns:a16="http://schemas.microsoft.com/office/drawing/2014/main" id="{06B072FD-5D9C-489E-25AD-69C950873893}"/>
              </a:ext>
            </a:extLst>
          </p:cNvPr>
          <p:cNvPicPr>
            <a:picLocks noGrp="1" noChangeAspect="1"/>
          </p:cNvPicPr>
          <p:nvPr>
            <p:ph idx="1"/>
          </p:nvPr>
        </p:nvPicPr>
        <p:blipFill>
          <a:blip r:embed="rId2"/>
          <a:stretch>
            <a:fillRect/>
          </a:stretch>
        </p:blipFill>
        <p:spPr>
          <a:xfrm>
            <a:off x="4397819" y="158899"/>
            <a:ext cx="3106567" cy="1963178"/>
          </a:xfrm>
          <a:prstGeom prst="rect">
            <a:avLst/>
          </a:prstGeom>
        </p:spPr>
      </p:pic>
      <p:sp>
        <p:nvSpPr>
          <p:cNvPr id="5" name="TextBox 4">
            <a:extLst>
              <a:ext uri="{FF2B5EF4-FFF2-40B4-BE49-F238E27FC236}">
                <a16:creationId xmlns:a16="http://schemas.microsoft.com/office/drawing/2014/main" id="{220A39B1-7E02-1E26-4DB9-51D7A29781BD}"/>
              </a:ext>
            </a:extLst>
          </p:cNvPr>
          <p:cNvSpPr txBox="1"/>
          <p:nvPr/>
        </p:nvSpPr>
        <p:spPr>
          <a:xfrm>
            <a:off x="7504386" y="851338"/>
            <a:ext cx="1310694" cy="715581"/>
          </a:xfrm>
          <a:prstGeom prst="rect">
            <a:avLst/>
          </a:prstGeom>
          <a:noFill/>
        </p:spPr>
        <p:txBody>
          <a:bodyPr wrap="square" rtlCol="0">
            <a:spAutoFit/>
          </a:bodyPr>
          <a:lstStyle/>
          <a:p>
            <a:r>
              <a:rPr lang="en-GB" sz="1350" dirty="0"/>
              <a:t>André </a:t>
            </a:r>
            <a:r>
              <a:rPr lang="en-GB" sz="1350" dirty="0" err="1"/>
              <a:t>Gunder</a:t>
            </a:r>
            <a:r>
              <a:rPr lang="en-GB" sz="1350" dirty="0"/>
              <a:t>-Frank and Lula, 1996</a:t>
            </a:r>
          </a:p>
        </p:txBody>
      </p:sp>
      <p:pic>
        <p:nvPicPr>
          <p:cNvPr id="6" name="Picture 5">
            <a:extLst>
              <a:ext uri="{FF2B5EF4-FFF2-40B4-BE49-F238E27FC236}">
                <a16:creationId xmlns:a16="http://schemas.microsoft.com/office/drawing/2014/main" id="{3C9A87E2-74A2-AE2C-D13B-B4E58B284BF3}"/>
              </a:ext>
            </a:extLst>
          </p:cNvPr>
          <p:cNvPicPr>
            <a:picLocks noChangeAspect="1"/>
          </p:cNvPicPr>
          <p:nvPr/>
        </p:nvPicPr>
        <p:blipFill>
          <a:blip r:embed="rId3"/>
          <a:stretch>
            <a:fillRect/>
          </a:stretch>
        </p:blipFill>
        <p:spPr>
          <a:xfrm>
            <a:off x="331001" y="3602182"/>
            <a:ext cx="2462066" cy="2237857"/>
          </a:xfrm>
          <a:prstGeom prst="rect">
            <a:avLst/>
          </a:prstGeom>
        </p:spPr>
      </p:pic>
      <p:sp>
        <p:nvSpPr>
          <p:cNvPr id="7" name="TextBox 6">
            <a:extLst>
              <a:ext uri="{FF2B5EF4-FFF2-40B4-BE49-F238E27FC236}">
                <a16:creationId xmlns:a16="http://schemas.microsoft.com/office/drawing/2014/main" id="{9CB58FA4-61AB-064B-01E9-6945F1F3F2B3}"/>
              </a:ext>
            </a:extLst>
          </p:cNvPr>
          <p:cNvSpPr txBox="1"/>
          <p:nvPr/>
        </p:nvSpPr>
        <p:spPr>
          <a:xfrm>
            <a:off x="433043" y="5987062"/>
            <a:ext cx="3600450" cy="507831"/>
          </a:xfrm>
          <a:prstGeom prst="rect">
            <a:avLst/>
          </a:prstGeom>
          <a:noFill/>
        </p:spPr>
        <p:txBody>
          <a:bodyPr wrap="square" rtlCol="0">
            <a:spAutoFit/>
          </a:bodyPr>
          <a:lstStyle/>
          <a:p>
            <a:r>
              <a:rPr lang="en-GB" sz="1350" dirty="0"/>
              <a:t>André </a:t>
            </a:r>
            <a:r>
              <a:rPr lang="en-GB" sz="1350" dirty="0" err="1"/>
              <a:t>Gunder</a:t>
            </a:r>
            <a:r>
              <a:rPr lang="en-GB" sz="1350" dirty="0"/>
              <a:t> Frank (1929-2005): US-German sociologist </a:t>
            </a:r>
          </a:p>
        </p:txBody>
      </p:sp>
      <p:pic>
        <p:nvPicPr>
          <p:cNvPr id="8" name="Picture 7">
            <a:extLst>
              <a:ext uri="{FF2B5EF4-FFF2-40B4-BE49-F238E27FC236}">
                <a16:creationId xmlns:a16="http://schemas.microsoft.com/office/drawing/2014/main" id="{8DB48E49-4F04-D9DE-3449-17AE24346E75}"/>
              </a:ext>
            </a:extLst>
          </p:cNvPr>
          <p:cNvPicPr>
            <a:picLocks noChangeAspect="1"/>
          </p:cNvPicPr>
          <p:nvPr/>
        </p:nvPicPr>
        <p:blipFill>
          <a:blip r:embed="rId4"/>
          <a:stretch>
            <a:fillRect/>
          </a:stretch>
        </p:blipFill>
        <p:spPr>
          <a:xfrm>
            <a:off x="3888828" y="2503916"/>
            <a:ext cx="2322917" cy="2991636"/>
          </a:xfrm>
          <a:prstGeom prst="rect">
            <a:avLst/>
          </a:prstGeom>
        </p:spPr>
      </p:pic>
      <p:sp>
        <p:nvSpPr>
          <p:cNvPr id="9" name="TextBox 8">
            <a:extLst>
              <a:ext uri="{FF2B5EF4-FFF2-40B4-BE49-F238E27FC236}">
                <a16:creationId xmlns:a16="http://schemas.microsoft.com/office/drawing/2014/main" id="{407F93CE-A5D0-962F-19AA-1BFDCF39EC86}"/>
              </a:ext>
            </a:extLst>
          </p:cNvPr>
          <p:cNvSpPr txBox="1"/>
          <p:nvPr/>
        </p:nvSpPr>
        <p:spPr>
          <a:xfrm>
            <a:off x="3726314" y="5522530"/>
            <a:ext cx="2541494" cy="507831"/>
          </a:xfrm>
          <a:prstGeom prst="rect">
            <a:avLst/>
          </a:prstGeom>
          <a:noFill/>
        </p:spPr>
        <p:txBody>
          <a:bodyPr wrap="square" rtlCol="0">
            <a:spAutoFit/>
          </a:bodyPr>
          <a:lstStyle/>
          <a:p>
            <a:r>
              <a:rPr lang="en-GB" sz="1350" dirty="0"/>
              <a:t>Walter Rodney (1942-1980): Guyanese historian and politician</a:t>
            </a:r>
          </a:p>
        </p:txBody>
      </p:sp>
      <p:pic>
        <p:nvPicPr>
          <p:cNvPr id="10" name="Picture 9">
            <a:extLst>
              <a:ext uri="{FF2B5EF4-FFF2-40B4-BE49-F238E27FC236}">
                <a16:creationId xmlns:a16="http://schemas.microsoft.com/office/drawing/2014/main" id="{4FFDC6D0-BB7A-BAC2-D422-7E5B384420BA}"/>
              </a:ext>
            </a:extLst>
          </p:cNvPr>
          <p:cNvPicPr>
            <a:picLocks noChangeAspect="1"/>
          </p:cNvPicPr>
          <p:nvPr/>
        </p:nvPicPr>
        <p:blipFill>
          <a:blip r:embed="rId5"/>
          <a:stretch>
            <a:fillRect/>
          </a:stretch>
        </p:blipFill>
        <p:spPr>
          <a:xfrm>
            <a:off x="6595783" y="2709396"/>
            <a:ext cx="2115174" cy="3405430"/>
          </a:xfrm>
          <a:prstGeom prst="rect">
            <a:avLst/>
          </a:prstGeom>
        </p:spPr>
      </p:pic>
      <p:sp>
        <p:nvSpPr>
          <p:cNvPr id="3" name="TextBox 2">
            <a:extLst>
              <a:ext uri="{FF2B5EF4-FFF2-40B4-BE49-F238E27FC236}">
                <a16:creationId xmlns:a16="http://schemas.microsoft.com/office/drawing/2014/main" id="{22753502-6E4C-AC27-F237-D7EC61F4FDD5}"/>
              </a:ext>
            </a:extLst>
          </p:cNvPr>
          <p:cNvSpPr txBox="1"/>
          <p:nvPr/>
        </p:nvSpPr>
        <p:spPr>
          <a:xfrm>
            <a:off x="6595783" y="6240977"/>
            <a:ext cx="2130206" cy="369332"/>
          </a:xfrm>
          <a:prstGeom prst="rect">
            <a:avLst/>
          </a:prstGeom>
          <a:noFill/>
        </p:spPr>
        <p:txBody>
          <a:bodyPr wrap="square" rtlCol="0">
            <a:spAutoFit/>
          </a:bodyPr>
          <a:lstStyle/>
          <a:p>
            <a:r>
              <a:rPr lang="en-GB" dirty="0"/>
              <a:t>1972</a:t>
            </a:r>
          </a:p>
        </p:txBody>
      </p:sp>
    </p:spTree>
    <p:extLst>
      <p:ext uri="{BB962C8B-B14F-4D97-AF65-F5344CB8AC3E}">
        <p14:creationId xmlns:p14="http://schemas.microsoft.com/office/powerpoint/2010/main" val="1463320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D1F75-D138-E1E1-12BE-46B4DEB49C0A}"/>
              </a:ext>
            </a:extLst>
          </p:cNvPr>
          <p:cNvSpPr>
            <a:spLocks noGrp="1"/>
          </p:cNvSpPr>
          <p:nvPr>
            <p:ph type="title"/>
          </p:nvPr>
        </p:nvSpPr>
        <p:spPr/>
        <p:txBody>
          <a:bodyPr>
            <a:normAutofit fontScale="90000"/>
          </a:bodyPr>
          <a:lstStyle/>
          <a:p>
            <a:r>
              <a:rPr lang="en-GB"/>
              <a:t>The problem of the ‘backward peasant’</a:t>
            </a:r>
          </a:p>
        </p:txBody>
      </p:sp>
      <p:sp>
        <p:nvSpPr>
          <p:cNvPr id="3" name="Content Placeholder 2">
            <a:extLst>
              <a:ext uri="{FF2B5EF4-FFF2-40B4-BE49-F238E27FC236}">
                <a16:creationId xmlns:a16="http://schemas.microsoft.com/office/drawing/2014/main" id="{7ED8D761-8E7D-73A9-D17B-3FFB8FA0D69E}"/>
              </a:ext>
            </a:extLst>
          </p:cNvPr>
          <p:cNvSpPr>
            <a:spLocks noGrp="1"/>
          </p:cNvSpPr>
          <p:nvPr>
            <p:ph idx="1"/>
          </p:nvPr>
        </p:nvSpPr>
        <p:spPr/>
        <p:txBody>
          <a:bodyPr>
            <a:normAutofit/>
          </a:bodyPr>
          <a:lstStyle/>
          <a:p>
            <a:pPr marL="0" indent="0">
              <a:buNone/>
            </a:pPr>
            <a:r>
              <a:rPr lang="en-GB" sz="2400" dirty="0">
                <a:effectLst/>
                <a:latin typeface="Baskerville" panose="02020502070401020303" pitchFamily="18" charset="0"/>
                <a:ea typeface="Times New Roman" panose="02020603050405020304" pitchFamily="18" charset="0"/>
                <a:cs typeface="Times New Roman" panose="02020603050405020304" pitchFamily="18" charset="0"/>
              </a:rPr>
              <a:t>‘How to overcome the destructive conservatism of the people and generate the drastic agrarian reforms which must be effected if the country is to survive is one of the most difficult problems the political leaders of Tanzania have to face.’ </a:t>
            </a:r>
          </a:p>
          <a:p>
            <a:pPr marL="0" indent="0">
              <a:buNone/>
            </a:pPr>
            <a:endParaRPr lang="en-GB" sz="1800" dirty="0">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r>
              <a:rPr lang="en-GB" sz="1800" dirty="0">
                <a:effectLst/>
                <a:latin typeface="Baskerville" panose="02020502070401020303" pitchFamily="18" charset="0"/>
                <a:ea typeface="Times New Roman" panose="02020603050405020304" pitchFamily="18" charset="0"/>
                <a:cs typeface="Times New Roman" panose="02020603050405020304" pitchFamily="18" charset="0"/>
              </a:rPr>
              <a:t>Government report on Tanzania (1970).</a:t>
            </a:r>
          </a:p>
          <a:p>
            <a:pPr marL="0" indent="0">
              <a:buNone/>
            </a:pPr>
            <a:endParaRPr lang="en-GB" sz="1800" dirty="0">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endParaRPr lang="en-US" sz="2400" dirty="0">
              <a:effectLst/>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r>
              <a:rPr lang="en-US" sz="2400" dirty="0">
                <a:latin typeface="Baskerville" panose="02020502070401020303" pitchFamily="18" charset="0"/>
                <a:ea typeface="Times New Roman" panose="02020603050405020304" pitchFamily="18" charset="0"/>
                <a:cs typeface="Times New Roman" panose="02020603050405020304" pitchFamily="18" charset="0"/>
              </a:rPr>
              <a:t>P</a:t>
            </a:r>
            <a:r>
              <a:rPr lang="en-GB" sz="2400" dirty="0" err="1">
                <a:effectLst/>
                <a:latin typeface="Baskerville" panose="02020502070401020303" pitchFamily="18" charset="0"/>
                <a:ea typeface="Times New Roman" panose="02020603050405020304" pitchFamily="18" charset="0"/>
                <a:cs typeface="Times New Roman" panose="02020603050405020304" pitchFamily="18" charset="0"/>
              </a:rPr>
              <a:t>easant</a:t>
            </a:r>
            <a:r>
              <a:rPr lang="en-GB" sz="2400" dirty="0">
                <a:effectLst/>
                <a:latin typeface="Baskerville" panose="02020502070401020303" pitchFamily="18" charset="0"/>
                <a:ea typeface="Times New Roman" panose="02020603050405020304" pitchFamily="18" charset="0"/>
                <a:cs typeface="Times New Roman" panose="02020603050405020304" pitchFamily="18" charset="0"/>
              </a:rPr>
              <a:t> farmers were ‘the problem to which the agricultural experts were the solution’.</a:t>
            </a:r>
            <a:r>
              <a:rPr lang="en-GB" sz="2400" dirty="0">
                <a:effectLst/>
              </a:rPr>
              <a:t> </a:t>
            </a:r>
          </a:p>
          <a:p>
            <a:pPr marL="0" indent="0">
              <a:buNone/>
            </a:pPr>
            <a:endParaRPr lang="en-GB" sz="1100" dirty="0">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r>
              <a:rPr lang="en-US" sz="1800" dirty="0">
                <a:latin typeface="Baskerville" panose="02020502070401020303" pitchFamily="18" charset="0"/>
                <a:ea typeface="Times New Roman" panose="02020603050405020304" pitchFamily="18" charset="0"/>
                <a:cs typeface="Times New Roman" panose="02020603050405020304" pitchFamily="18" charset="0"/>
              </a:rPr>
              <a:t>James C. Scott, </a:t>
            </a:r>
            <a:r>
              <a:rPr lang="en-US" sz="1800" i="1" dirty="0">
                <a:effectLst/>
                <a:latin typeface="Baskerville" panose="02020502070401020303" pitchFamily="18" charset="0"/>
                <a:ea typeface="Times New Roman" panose="02020603050405020304" pitchFamily="18" charset="0"/>
                <a:cs typeface="Times New Roman" panose="02020603050405020304" pitchFamily="18" charset="0"/>
              </a:rPr>
              <a:t>Seeing Like a State</a:t>
            </a:r>
            <a:r>
              <a:rPr lang="en-US" sz="1800" i="1" dirty="0">
                <a:latin typeface="Baskerville" panose="02020502070401020303" pitchFamily="18" charset="0"/>
                <a:ea typeface="Times New Roman" panose="02020603050405020304" pitchFamily="18" charset="0"/>
                <a:cs typeface="Times New Roman" panose="02020603050405020304" pitchFamily="18" charset="0"/>
              </a:rPr>
              <a:t> </a:t>
            </a:r>
            <a:r>
              <a:rPr lang="en-US" sz="1800" dirty="0">
                <a:latin typeface="Baskerville" panose="02020502070401020303" pitchFamily="18" charset="0"/>
                <a:ea typeface="Times New Roman" panose="02020603050405020304" pitchFamily="18" charset="0"/>
                <a:cs typeface="Times New Roman" panose="02020603050405020304" pitchFamily="18" charset="0"/>
              </a:rPr>
              <a:t>(1998).</a:t>
            </a:r>
            <a:endParaRPr lang="en-GB" sz="1800" dirty="0">
              <a:effectLst/>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endParaRPr lang="en-GB" sz="1800" dirty="0">
              <a:effectLst/>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31095140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F4DDFD-365F-89B7-9EBB-F56DC8499B14}"/>
              </a:ext>
            </a:extLst>
          </p:cNvPr>
          <p:cNvSpPr>
            <a:spLocks noGrp="1"/>
          </p:cNvSpPr>
          <p:nvPr>
            <p:ph idx="1"/>
          </p:nvPr>
        </p:nvSpPr>
        <p:spPr>
          <a:xfrm>
            <a:off x="166255" y="297873"/>
            <a:ext cx="5680364" cy="6227618"/>
          </a:xfrm>
        </p:spPr>
        <p:txBody>
          <a:bodyPr>
            <a:normAutofit/>
          </a:bodyPr>
          <a:lstStyle/>
          <a:p>
            <a:pPr marL="0" indent="0">
              <a:buNone/>
            </a:pPr>
            <a:r>
              <a:rPr lang="en-GB" sz="3600">
                <a:effectLst/>
                <a:latin typeface="Baskerville" panose="02020502070401020303" pitchFamily="18" charset="0"/>
                <a:ea typeface="Times" pitchFamily="2" charset="0"/>
                <a:cs typeface="Times New Roman" panose="02020603050405020304" pitchFamily="18" charset="0"/>
              </a:rPr>
              <a:t>‘This is exactly what food has become: a source of profits, a tool of economic and political control; a means of insuring effective domination over the world at large and especially over the ‘wretched of the earth’.’ </a:t>
            </a:r>
          </a:p>
          <a:p>
            <a:pPr marL="0" indent="0">
              <a:buNone/>
            </a:pPr>
            <a:endParaRPr lang="en-GB" sz="1800">
              <a:latin typeface="Baskerville" panose="02020502070401020303" pitchFamily="18" charset="0"/>
              <a:cs typeface="Times New Roman" panose="02020603050405020304" pitchFamily="18" charset="0"/>
            </a:endParaRPr>
          </a:p>
          <a:p>
            <a:pPr marL="0" indent="0">
              <a:buNone/>
            </a:pPr>
            <a:r>
              <a:rPr lang="en-GB" sz="1800">
                <a:effectLst/>
                <a:latin typeface="Baskerville" panose="02020502070401020303" pitchFamily="18" charset="0"/>
                <a:ea typeface="Times New Roman" panose="02020603050405020304" pitchFamily="18" charset="0"/>
                <a:cs typeface="Times New Roman" panose="02020603050405020304" pitchFamily="18" charset="0"/>
              </a:rPr>
              <a:t>Susan George, </a:t>
            </a:r>
            <a:r>
              <a:rPr lang="en-GB" sz="1800" i="1">
                <a:effectLst/>
                <a:latin typeface="Baskerville" panose="02020502070401020303" pitchFamily="18" charset="0"/>
                <a:ea typeface="Times New Roman" panose="02020603050405020304" pitchFamily="18" charset="0"/>
                <a:cs typeface="Times New Roman" panose="02020603050405020304" pitchFamily="18" charset="0"/>
              </a:rPr>
              <a:t>How the Other Half Dies: The Real Reasons for World Hunger</a:t>
            </a:r>
            <a:r>
              <a:rPr lang="en-GB" sz="1800">
                <a:effectLst/>
                <a:latin typeface="Baskerville" panose="02020502070401020303" pitchFamily="18" charset="0"/>
                <a:ea typeface="Times New Roman" panose="02020603050405020304" pitchFamily="18" charset="0"/>
                <a:cs typeface="Times New Roman" panose="02020603050405020304" pitchFamily="18" charset="0"/>
              </a:rPr>
              <a:t> (1976).</a:t>
            </a:r>
            <a:endParaRPr lang="en-GB" sz="1800">
              <a:effectLst/>
              <a:latin typeface="Baskerville" panose="02020502070401020303" pitchFamily="18" charset="0"/>
              <a:ea typeface="Times" pitchFamily="2" charset="0"/>
              <a:cs typeface="Times New Roman" panose="02020603050405020304" pitchFamily="18" charset="0"/>
            </a:endParaRPr>
          </a:p>
        </p:txBody>
      </p:sp>
      <p:pic>
        <p:nvPicPr>
          <p:cNvPr id="4" name="Picture 3">
            <a:extLst>
              <a:ext uri="{FF2B5EF4-FFF2-40B4-BE49-F238E27FC236}">
                <a16:creationId xmlns:a16="http://schemas.microsoft.com/office/drawing/2014/main" id="{BDF9E3D4-A839-5BF7-1509-86BF5EB33DD8}"/>
              </a:ext>
            </a:extLst>
          </p:cNvPr>
          <p:cNvPicPr>
            <a:picLocks noChangeAspect="1"/>
          </p:cNvPicPr>
          <p:nvPr/>
        </p:nvPicPr>
        <p:blipFill>
          <a:blip r:embed="rId2"/>
          <a:stretch>
            <a:fillRect/>
          </a:stretch>
        </p:blipFill>
        <p:spPr>
          <a:xfrm>
            <a:off x="5846619" y="433054"/>
            <a:ext cx="2881745" cy="1729047"/>
          </a:xfrm>
          <a:prstGeom prst="rect">
            <a:avLst/>
          </a:prstGeom>
        </p:spPr>
      </p:pic>
      <p:sp>
        <p:nvSpPr>
          <p:cNvPr id="5" name="TextBox 4">
            <a:extLst>
              <a:ext uri="{FF2B5EF4-FFF2-40B4-BE49-F238E27FC236}">
                <a16:creationId xmlns:a16="http://schemas.microsoft.com/office/drawing/2014/main" id="{6073029B-3455-85A9-FF9F-560E9E879101}"/>
              </a:ext>
            </a:extLst>
          </p:cNvPr>
          <p:cNvSpPr txBox="1"/>
          <p:nvPr/>
        </p:nvSpPr>
        <p:spPr>
          <a:xfrm>
            <a:off x="5846619" y="2644136"/>
            <a:ext cx="2576945" cy="369332"/>
          </a:xfrm>
          <a:prstGeom prst="rect">
            <a:avLst/>
          </a:prstGeom>
          <a:noFill/>
        </p:spPr>
        <p:txBody>
          <a:bodyPr wrap="square" rtlCol="0">
            <a:spAutoFit/>
          </a:bodyPr>
          <a:lstStyle/>
          <a:p>
            <a:r>
              <a:rPr lang="en-GB"/>
              <a:t>Susan George (1934-)</a:t>
            </a:r>
          </a:p>
        </p:txBody>
      </p:sp>
      <p:pic>
        <p:nvPicPr>
          <p:cNvPr id="6" name="Picture 5">
            <a:extLst>
              <a:ext uri="{FF2B5EF4-FFF2-40B4-BE49-F238E27FC236}">
                <a16:creationId xmlns:a16="http://schemas.microsoft.com/office/drawing/2014/main" id="{42B6C5BB-9E31-67C2-7630-81BBEDFAEAEF}"/>
              </a:ext>
            </a:extLst>
          </p:cNvPr>
          <p:cNvPicPr>
            <a:picLocks noChangeAspect="1"/>
          </p:cNvPicPr>
          <p:nvPr/>
        </p:nvPicPr>
        <p:blipFill>
          <a:blip r:embed="rId3"/>
          <a:stretch>
            <a:fillRect/>
          </a:stretch>
        </p:blipFill>
        <p:spPr>
          <a:xfrm>
            <a:off x="6316394" y="3411682"/>
            <a:ext cx="1942193" cy="3329474"/>
          </a:xfrm>
          <a:prstGeom prst="rect">
            <a:avLst/>
          </a:prstGeom>
        </p:spPr>
      </p:pic>
    </p:spTree>
    <p:extLst>
      <p:ext uri="{BB962C8B-B14F-4D97-AF65-F5344CB8AC3E}">
        <p14:creationId xmlns:p14="http://schemas.microsoft.com/office/powerpoint/2010/main" val="53749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C37A3D-395A-57F3-575F-D3DDB560B75C}"/>
              </a:ext>
            </a:extLst>
          </p:cNvPr>
          <p:cNvSpPr>
            <a:spLocks noGrp="1"/>
          </p:cNvSpPr>
          <p:nvPr>
            <p:ph idx="1"/>
          </p:nvPr>
        </p:nvSpPr>
        <p:spPr>
          <a:xfrm>
            <a:off x="346364" y="491837"/>
            <a:ext cx="8229600" cy="5950527"/>
          </a:xfrm>
        </p:spPr>
        <p:txBody>
          <a:bodyPr>
            <a:normAutofit fontScale="62500" lnSpcReduction="20000"/>
          </a:bodyPr>
          <a:lstStyle/>
          <a:p>
            <a:pPr marL="0" indent="0">
              <a:buNone/>
            </a:pPr>
            <a:r>
              <a:rPr lang="en-GB" sz="4600">
                <a:effectLst/>
                <a:latin typeface="Baskerville" panose="02020502070401020303" pitchFamily="18" charset="0"/>
                <a:ea typeface="Times" pitchFamily="2" charset="0"/>
                <a:cs typeface="Times New Roman" panose="02020603050405020304" pitchFamily="18" charset="0"/>
              </a:rPr>
              <a:t> ‘The West has tried to apply its own conceptions of ‘</a:t>
            </a:r>
            <a:r>
              <a:rPr lang="en-GB" sz="4600">
                <a:solidFill>
                  <a:srgbClr val="FF0000"/>
                </a:solidFill>
                <a:effectLst/>
                <a:latin typeface="Baskerville" panose="02020502070401020303" pitchFamily="18" charset="0"/>
                <a:ea typeface="Times" pitchFamily="2" charset="0"/>
                <a:cs typeface="Times New Roman" panose="02020603050405020304" pitchFamily="18" charset="0"/>
              </a:rPr>
              <a:t>development</a:t>
            </a:r>
            <a:r>
              <a:rPr lang="en-GB" sz="4600">
                <a:effectLst/>
                <a:latin typeface="Baskerville" panose="02020502070401020303" pitchFamily="18" charset="0"/>
                <a:ea typeface="Times" pitchFamily="2" charset="0"/>
                <a:cs typeface="Times New Roman" panose="02020603050405020304" pitchFamily="18" charset="0"/>
              </a:rPr>
              <a:t>’ to the Third World, working through local élites and pretending that the benefits showered on these élites would trickle down to the less fortunate, especially through the wholesale application of Western-inspired and Western-supplied technology. . . ‘</a:t>
            </a:r>
            <a:r>
              <a:rPr lang="en-GB" sz="4600">
                <a:solidFill>
                  <a:srgbClr val="FF0000"/>
                </a:solidFill>
                <a:effectLst/>
                <a:latin typeface="Baskerville" panose="02020502070401020303" pitchFamily="18" charset="0"/>
                <a:ea typeface="Times" pitchFamily="2" charset="0"/>
                <a:cs typeface="Times New Roman" panose="02020603050405020304" pitchFamily="18" charset="0"/>
              </a:rPr>
              <a:t>Development</a:t>
            </a:r>
            <a:r>
              <a:rPr lang="en-GB" sz="4600">
                <a:effectLst/>
                <a:latin typeface="Baskerville" panose="02020502070401020303" pitchFamily="18" charset="0"/>
                <a:ea typeface="Times" pitchFamily="2" charset="0"/>
                <a:cs typeface="Times New Roman" panose="02020603050405020304" pitchFamily="18" charset="0"/>
              </a:rPr>
              <a:t>’ has been the password for imposing a new kind of </a:t>
            </a:r>
            <a:r>
              <a:rPr lang="en-GB" sz="4600">
                <a:solidFill>
                  <a:srgbClr val="FF0000"/>
                </a:solidFill>
                <a:effectLst/>
                <a:latin typeface="Baskerville" panose="02020502070401020303" pitchFamily="18" charset="0"/>
                <a:ea typeface="Times" pitchFamily="2" charset="0"/>
                <a:cs typeface="Times New Roman" panose="02020603050405020304" pitchFamily="18" charset="0"/>
              </a:rPr>
              <a:t>dependency</a:t>
            </a:r>
            <a:r>
              <a:rPr lang="en-GB" sz="4600">
                <a:effectLst/>
                <a:latin typeface="Baskerville" panose="02020502070401020303" pitchFamily="18" charset="0"/>
                <a:ea typeface="Times" pitchFamily="2" charset="0"/>
                <a:cs typeface="Times New Roman" panose="02020603050405020304" pitchFamily="18" charset="0"/>
              </a:rPr>
              <a:t>, for enriching the already rich world and for shaping other societies to meet its commercial and political needs. Where food production is concerned, the ‘</a:t>
            </a:r>
            <a:r>
              <a:rPr lang="en-GB" sz="4600">
                <a:solidFill>
                  <a:srgbClr val="FF0000"/>
                </a:solidFill>
                <a:effectLst/>
                <a:latin typeface="Baskerville" panose="02020502070401020303" pitchFamily="18" charset="0"/>
                <a:ea typeface="Times" pitchFamily="2" charset="0"/>
                <a:cs typeface="Times New Roman" panose="02020603050405020304" pitchFamily="18" charset="0"/>
              </a:rPr>
              <a:t>Green Revolution</a:t>
            </a:r>
            <a:r>
              <a:rPr lang="en-GB" sz="4600">
                <a:effectLst/>
                <a:latin typeface="Baskerville" panose="02020502070401020303" pitchFamily="18" charset="0"/>
                <a:ea typeface="Times" pitchFamily="2" charset="0"/>
                <a:cs typeface="Times New Roman" panose="02020603050405020304" pitchFamily="18" charset="0"/>
              </a:rPr>
              <a:t>’ has been a flagrant example of a ‘development solution’ that has brought nothing but misery to the poor.’</a:t>
            </a:r>
          </a:p>
          <a:p>
            <a:pPr marL="0" indent="0">
              <a:buNone/>
            </a:pPr>
            <a:endParaRPr lang="en-GB" sz="4000">
              <a:effectLst/>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endParaRPr lang="en-GB" sz="1800">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r>
              <a:rPr lang="en-GB">
                <a:effectLst/>
                <a:latin typeface="Baskerville" panose="02020502070401020303" pitchFamily="18" charset="0"/>
                <a:ea typeface="Times New Roman" panose="02020603050405020304" pitchFamily="18" charset="0"/>
                <a:cs typeface="Times New Roman" panose="02020603050405020304" pitchFamily="18" charset="0"/>
              </a:rPr>
              <a:t>George, </a:t>
            </a:r>
            <a:r>
              <a:rPr lang="en-GB" i="1">
                <a:effectLst/>
                <a:latin typeface="Baskerville" panose="02020502070401020303" pitchFamily="18" charset="0"/>
                <a:ea typeface="Times New Roman" panose="02020603050405020304" pitchFamily="18" charset="0"/>
                <a:cs typeface="Times New Roman" panose="02020603050405020304" pitchFamily="18" charset="0"/>
              </a:rPr>
              <a:t>How the Other Half Dies</a:t>
            </a:r>
            <a:r>
              <a:rPr lang="en-GB">
                <a:effectLst/>
                <a:latin typeface="Baskerville" panose="02020502070401020303" pitchFamily="18" charset="0"/>
                <a:ea typeface="Times" pitchFamily="2" charset="0"/>
                <a:cs typeface="Times New Roman" panose="02020603050405020304" pitchFamily="18" charset="0"/>
              </a:rPr>
              <a:t>.</a:t>
            </a:r>
          </a:p>
        </p:txBody>
      </p:sp>
    </p:spTree>
    <p:extLst>
      <p:ext uri="{BB962C8B-B14F-4D97-AF65-F5344CB8AC3E}">
        <p14:creationId xmlns:p14="http://schemas.microsoft.com/office/powerpoint/2010/main" val="2747216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95501-BE07-16C4-28C7-3220DDA6A0E1}"/>
              </a:ext>
            </a:extLst>
          </p:cNvPr>
          <p:cNvSpPr>
            <a:spLocks noGrp="1"/>
          </p:cNvSpPr>
          <p:nvPr>
            <p:ph type="title"/>
          </p:nvPr>
        </p:nvSpPr>
        <p:spPr>
          <a:xfrm>
            <a:off x="457200" y="274638"/>
            <a:ext cx="8229600" cy="835705"/>
          </a:xfrm>
        </p:spPr>
        <p:txBody>
          <a:bodyPr/>
          <a:lstStyle/>
          <a:p>
            <a:r>
              <a:rPr lang="en-GB"/>
              <a:t>Conclusions</a:t>
            </a:r>
          </a:p>
        </p:txBody>
      </p:sp>
      <p:sp>
        <p:nvSpPr>
          <p:cNvPr id="3" name="Content Placeholder 2">
            <a:extLst>
              <a:ext uri="{FF2B5EF4-FFF2-40B4-BE49-F238E27FC236}">
                <a16:creationId xmlns:a16="http://schemas.microsoft.com/office/drawing/2014/main" id="{90D7FA09-647E-C7D7-579F-2B4AC31366A5}"/>
              </a:ext>
            </a:extLst>
          </p:cNvPr>
          <p:cNvSpPr>
            <a:spLocks noGrp="1"/>
          </p:cNvSpPr>
          <p:nvPr>
            <p:ph idx="1"/>
          </p:nvPr>
        </p:nvSpPr>
        <p:spPr>
          <a:xfrm>
            <a:off x="457200" y="1417638"/>
            <a:ext cx="8229600" cy="5257800"/>
          </a:xfrm>
        </p:spPr>
        <p:txBody>
          <a:bodyPr>
            <a:normAutofit fontScale="92500" lnSpcReduction="20000"/>
          </a:bodyPr>
          <a:lstStyle/>
          <a:p>
            <a:r>
              <a:rPr lang="en-GB"/>
              <a:t>Food was central to the construction of the post-war world.</a:t>
            </a:r>
          </a:p>
          <a:p>
            <a:r>
              <a:rPr lang="en-GB"/>
              <a:t>Post-war development programmes were fundamentally about food supply.</a:t>
            </a:r>
          </a:p>
          <a:p>
            <a:r>
              <a:rPr lang="en-GB"/>
              <a:t>The Green Revolution grew out of these programmes and was, again, about the food supply.</a:t>
            </a:r>
          </a:p>
          <a:p>
            <a:r>
              <a:rPr lang="en-GB"/>
              <a:t>Both development and the Green Revolution have been criticised as political and ideological programmes of westernisation, or of neo-imperialism, or of capitalism. </a:t>
            </a:r>
          </a:p>
          <a:p>
            <a:r>
              <a:rPr lang="en-GB"/>
              <a:t>They have also been praised for reducing poverty and hunger.</a:t>
            </a:r>
          </a:p>
          <a:p>
            <a:endParaRPr lang="en-GB"/>
          </a:p>
        </p:txBody>
      </p:sp>
    </p:spTree>
    <p:extLst>
      <p:ext uri="{BB962C8B-B14F-4D97-AF65-F5344CB8AC3E}">
        <p14:creationId xmlns:p14="http://schemas.microsoft.com/office/powerpoint/2010/main" val="1878225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F31A2E-5B43-D145-C95C-09CCDB412E59}"/>
              </a:ext>
            </a:extLst>
          </p:cNvPr>
          <p:cNvSpPr>
            <a:spLocks noGrp="1"/>
          </p:cNvSpPr>
          <p:nvPr>
            <p:ph idx="1"/>
          </p:nvPr>
        </p:nvSpPr>
        <p:spPr>
          <a:xfrm>
            <a:off x="457200" y="491836"/>
            <a:ext cx="8229600" cy="5867400"/>
          </a:xfrm>
        </p:spPr>
        <p:txBody>
          <a:bodyPr>
            <a:noAutofit/>
          </a:bodyPr>
          <a:lstStyle/>
          <a:p>
            <a:pPr marL="0" indent="0">
              <a:buNone/>
            </a:pPr>
            <a:r>
              <a:rPr lang="en-GB" sz="2400">
                <a:effectLst/>
                <a:latin typeface="Baskerville" panose="02020502070401020303" pitchFamily="18" charset="0"/>
                <a:ea typeface="Baskerville" panose="02020502070401020303" pitchFamily="18" charset="0"/>
                <a:cs typeface="Times New Roman" panose="02020603050405020304" pitchFamily="18" charset="0"/>
              </a:rPr>
              <a:t>Economic development is a ‘way of organizing power in a society, and of simultaneously concealing this power arrangement—more accurately, of concealing that it </a:t>
            </a:r>
            <a:r>
              <a:rPr lang="en-GB" sz="2400" i="1">
                <a:effectLst/>
                <a:latin typeface="Baskerville" panose="02020502070401020303" pitchFamily="18" charset="0"/>
                <a:ea typeface="Baskerville" panose="02020502070401020303" pitchFamily="18" charset="0"/>
                <a:cs typeface="Times New Roman" panose="02020603050405020304" pitchFamily="18" charset="0"/>
              </a:rPr>
              <a:t>is </a:t>
            </a:r>
            <a:r>
              <a:rPr lang="en-GB" sz="2400">
                <a:effectLst/>
                <a:latin typeface="Baskerville" panose="02020502070401020303" pitchFamily="18" charset="0"/>
                <a:ea typeface="Baskerville" panose="02020502070401020303" pitchFamily="18" charset="0"/>
                <a:cs typeface="Times New Roman" panose="02020603050405020304" pitchFamily="18" charset="0"/>
              </a:rPr>
              <a:t>a power arrangement’.</a:t>
            </a:r>
          </a:p>
          <a:p>
            <a:pPr marL="0" indent="0">
              <a:buNone/>
            </a:pPr>
            <a:endParaRPr lang="en-US" sz="2400">
              <a:effectLst/>
              <a:latin typeface="Baskerville" panose="02020502070401020303" pitchFamily="18" charset="0"/>
              <a:ea typeface="Baskerville" panose="02020502070401020303" pitchFamily="18" charset="0"/>
              <a:cs typeface="Times New Roman" panose="02020603050405020304" pitchFamily="18" charset="0"/>
            </a:endParaRPr>
          </a:p>
          <a:p>
            <a:pPr marL="0" indent="0">
              <a:buNone/>
            </a:pPr>
            <a:r>
              <a:rPr lang="en-US" sz="2400">
                <a:effectLst/>
                <a:latin typeface="Baskerville" panose="02020502070401020303" pitchFamily="18" charset="0"/>
                <a:ea typeface="Baskerville" panose="02020502070401020303" pitchFamily="18" charset="0"/>
                <a:cs typeface="Times New Roman" panose="02020603050405020304" pitchFamily="18" charset="0"/>
              </a:rPr>
              <a:t>C. Douglas Lummis, </a:t>
            </a:r>
            <a:r>
              <a:rPr lang="en-US" sz="2400" i="1">
                <a:effectLst/>
                <a:latin typeface="Baskerville" panose="02020502070401020303" pitchFamily="18" charset="0"/>
                <a:ea typeface="Baskerville" panose="02020502070401020303" pitchFamily="18" charset="0"/>
                <a:cs typeface="Times New Roman" panose="02020603050405020304" pitchFamily="18" charset="0"/>
              </a:rPr>
              <a:t>Radical Democracy</a:t>
            </a:r>
            <a:r>
              <a:rPr lang="en-US" sz="2400">
                <a:effectLst/>
                <a:latin typeface="Baskerville" panose="02020502070401020303" pitchFamily="18" charset="0"/>
                <a:ea typeface="Baskerville" panose="02020502070401020303" pitchFamily="18" charset="0"/>
                <a:cs typeface="Times New Roman" panose="02020603050405020304" pitchFamily="18" charset="0"/>
              </a:rPr>
              <a:t> (1996</a:t>
            </a:r>
            <a:r>
              <a:rPr lang="en-GB" sz="2400">
                <a:effectLst/>
                <a:latin typeface="Baskerville" panose="02020502070401020303" pitchFamily="18" charset="0"/>
                <a:ea typeface="Baskerville" panose="02020502070401020303" pitchFamily="18" charset="0"/>
                <a:cs typeface="Times New Roman" panose="02020603050405020304" pitchFamily="18" charset="0"/>
              </a:rPr>
              <a:t>).</a:t>
            </a:r>
          </a:p>
          <a:p>
            <a:pPr marL="0" indent="0">
              <a:buNone/>
            </a:pPr>
            <a:endParaRPr lang="en-GB" sz="2400">
              <a:latin typeface="Baskerville" panose="02020502070401020303" pitchFamily="18" charset="0"/>
              <a:ea typeface="Baskerville" panose="02020502070401020303" pitchFamily="18" charset="0"/>
            </a:endParaRPr>
          </a:p>
          <a:p>
            <a:pPr marL="0" indent="0">
              <a:buNone/>
            </a:pPr>
            <a:endParaRPr lang="en-GB" sz="2400">
              <a:latin typeface="Baskerville" panose="02020502070401020303" pitchFamily="18" charset="0"/>
              <a:ea typeface="Baskerville" panose="02020502070401020303" pitchFamily="18" charset="0"/>
            </a:endParaRPr>
          </a:p>
          <a:p>
            <a:pPr marL="0" indent="0">
              <a:buNone/>
            </a:pPr>
            <a:r>
              <a:rPr lang="en-GB" sz="2400">
                <a:latin typeface="Baskerville" panose="02020502070401020303" pitchFamily="18" charset="0"/>
                <a:ea typeface="Baskerville" panose="02020502070401020303" pitchFamily="18" charset="0"/>
              </a:rPr>
              <a:t>‘Political technologies advance by taking what is essentially a political problem, removing it from the realm of political discourse, and recasting it in the neutral language of science.’</a:t>
            </a:r>
          </a:p>
          <a:p>
            <a:pPr marL="0" indent="0">
              <a:buNone/>
            </a:pPr>
            <a:endParaRPr lang="en-GB" sz="2400">
              <a:latin typeface="Baskerville" panose="02020502070401020303" pitchFamily="18" charset="0"/>
              <a:ea typeface="Baskerville" panose="02020502070401020303" pitchFamily="18" charset="0"/>
            </a:endParaRPr>
          </a:p>
          <a:p>
            <a:pPr marL="0" indent="0">
              <a:buNone/>
            </a:pPr>
            <a:r>
              <a:rPr lang="en-GB" sz="2400">
                <a:latin typeface="Baskerville" panose="02020502070401020303" pitchFamily="18" charset="0"/>
                <a:ea typeface="Baskerville" panose="02020502070401020303" pitchFamily="18" charset="0"/>
              </a:rPr>
              <a:t>H. Dreyfus and P. </a:t>
            </a:r>
            <a:r>
              <a:rPr lang="en-GB" sz="2400" err="1">
                <a:latin typeface="Baskerville" panose="02020502070401020303" pitchFamily="18" charset="0"/>
                <a:ea typeface="Baskerville" panose="02020502070401020303" pitchFamily="18" charset="0"/>
              </a:rPr>
              <a:t>Rabinov</a:t>
            </a:r>
            <a:r>
              <a:rPr lang="en-GB" sz="2400">
                <a:latin typeface="Baskerville" panose="02020502070401020303" pitchFamily="18" charset="0"/>
                <a:ea typeface="Baskerville" panose="02020502070401020303" pitchFamily="18" charset="0"/>
              </a:rPr>
              <a:t>, </a:t>
            </a:r>
            <a:r>
              <a:rPr lang="en-GB" sz="2400" i="1">
                <a:latin typeface="Baskerville" panose="02020502070401020303" pitchFamily="18" charset="0"/>
                <a:ea typeface="Baskerville" panose="02020502070401020303" pitchFamily="18" charset="0"/>
              </a:rPr>
              <a:t>Michel Foucault: Beyond Structuralism and </a:t>
            </a:r>
            <a:r>
              <a:rPr lang="en-GB" sz="2400" i="1" err="1">
                <a:latin typeface="Baskerville" panose="02020502070401020303" pitchFamily="18" charset="0"/>
                <a:ea typeface="Baskerville" panose="02020502070401020303" pitchFamily="18" charset="0"/>
              </a:rPr>
              <a:t>Hermaneutics</a:t>
            </a:r>
            <a:r>
              <a:rPr lang="en-GB" sz="2400" i="1">
                <a:latin typeface="Baskerville" panose="02020502070401020303" pitchFamily="18" charset="0"/>
                <a:ea typeface="Baskerville" panose="02020502070401020303" pitchFamily="18" charset="0"/>
              </a:rPr>
              <a:t> </a:t>
            </a:r>
            <a:r>
              <a:rPr lang="en-GB" sz="2400">
                <a:latin typeface="Baskerville" panose="02020502070401020303" pitchFamily="18" charset="0"/>
                <a:ea typeface="Baskerville" panose="02020502070401020303" pitchFamily="18" charset="0"/>
              </a:rPr>
              <a:t>(1983).</a:t>
            </a:r>
          </a:p>
        </p:txBody>
      </p:sp>
    </p:spTree>
    <p:extLst>
      <p:ext uri="{BB962C8B-B14F-4D97-AF65-F5344CB8AC3E}">
        <p14:creationId xmlns:p14="http://schemas.microsoft.com/office/powerpoint/2010/main" val="633640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6F0AE1-C40F-3C2B-EAB7-3AF94394C06C}"/>
              </a:ext>
            </a:extLst>
          </p:cNvPr>
          <p:cNvSpPr>
            <a:spLocks noGrp="1"/>
          </p:cNvSpPr>
          <p:nvPr>
            <p:ph idx="1"/>
          </p:nvPr>
        </p:nvSpPr>
        <p:spPr/>
        <p:txBody>
          <a:bodyPr>
            <a:normAutofit/>
          </a:bodyPr>
          <a:lstStyle/>
          <a:p>
            <a:pPr marL="0" indent="0" algn="ctr">
              <a:buNone/>
            </a:pPr>
            <a:r>
              <a:rPr lang="en-GB" sz="4800" b="1" dirty="0">
                <a:latin typeface="Baskerville" panose="02020502070401020303" pitchFamily="18" charset="0"/>
                <a:cs typeface="Times New Roman" panose="02020603050405020304" pitchFamily="18" charset="0"/>
              </a:rPr>
              <a:t>Food Security</a:t>
            </a:r>
            <a:endParaRPr lang="en-GB" sz="4800" dirty="0"/>
          </a:p>
        </p:txBody>
      </p:sp>
    </p:spTree>
    <p:extLst>
      <p:ext uri="{BB962C8B-B14F-4D97-AF65-F5344CB8AC3E}">
        <p14:creationId xmlns:p14="http://schemas.microsoft.com/office/powerpoint/2010/main" val="1369219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0468D-C586-F719-518F-86342E17FA14}"/>
              </a:ext>
            </a:extLst>
          </p:cNvPr>
          <p:cNvSpPr>
            <a:spLocks noGrp="1"/>
          </p:cNvSpPr>
          <p:nvPr>
            <p:ph type="title"/>
          </p:nvPr>
        </p:nvSpPr>
        <p:spPr>
          <a:xfrm>
            <a:off x="457200" y="274638"/>
            <a:ext cx="8229600" cy="1848076"/>
          </a:xfrm>
        </p:spPr>
        <p:txBody>
          <a:bodyPr>
            <a:normAutofit/>
          </a:bodyPr>
          <a:lstStyle/>
          <a:p>
            <a:r>
              <a:rPr lang="en-GB" sz="3200" b="1" dirty="0"/>
              <a:t>Creating the post-war order:</a:t>
            </a:r>
            <a:br>
              <a:rPr lang="en-GB" sz="3200" b="1" dirty="0"/>
            </a:br>
            <a:r>
              <a:rPr lang="en-GB" sz="3200" b="1" dirty="0"/>
              <a:t>Bretton Woods (1944), Yalta (1945) etc. </a:t>
            </a:r>
          </a:p>
        </p:txBody>
      </p:sp>
      <p:pic>
        <p:nvPicPr>
          <p:cNvPr id="4" name="Content Placeholder 3">
            <a:extLst>
              <a:ext uri="{FF2B5EF4-FFF2-40B4-BE49-F238E27FC236}">
                <a16:creationId xmlns:a16="http://schemas.microsoft.com/office/drawing/2014/main" id="{5C260130-DA56-577A-057E-203CA73BF1F8}"/>
              </a:ext>
            </a:extLst>
          </p:cNvPr>
          <p:cNvPicPr>
            <a:picLocks noGrp="1" noChangeAspect="1"/>
          </p:cNvPicPr>
          <p:nvPr>
            <p:ph idx="1"/>
          </p:nvPr>
        </p:nvPicPr>
        <p:blipFill>
          <a:blip r:embed="rId2"/>
          <a:stretch>
            <a:fillRect/>
          </a:stretch>
        </p:blipFill>
        <p:spPr>
          <a:xfrm>
            <a:off x="408429" y="2805450"/>
            <a:ext cx="4900171" cy="3497377"/>
          </a:xfrm>
          <a:prstGeom prst="rect">
            <a:avLst/>
          </a:prstGeom>
        </p:spPr>
      </p:pic>
      <p:pic>
        <p:nvPicPr>
          <p:cNvPr id="5" name="Picture 4">
            <a:extLst>
              <a:ext uri="{FF2B5EF4-FFF2-40B4-BE49-F238E27FC236}">
                <a16:creationId xmlns:a16="http://schemas.microsoft.com/office/drawing/2014/main" id="{8F5408B8-E410-144D-6D92-D4CB53AB33AF}"/>
              </a:ext>
            </a:extLst>
          </p:cNvPr>
          <p:cNvPicPr>
            <a:picLocks noChangeAspect="1"/>
          </p:cNvPicPr>
          <p:nvPr/>
        </p:nvPicPr>
        <p:blipFill>
          <a:blip r:embed="rId3"/>
          <a:stretch>
            <a:fillRect/>
          </a:stretch>
        </p:blipFill>
        <p:spPr>
          <a:xfrm>
            <a:off x="5357371" y="2242739"/>
            <a:ext cx="3378200" cy="2311400"/>
          </a:xfrm>
          <a:prstGeom prst="rect">
            <a:avLst/>
          </a:prstGeom>
        </p:spPr>
      </p:pic>
    </p:spTree>
    <p:extLst>
      <p:ext uri="{BB962C8B-B14F-4D97-AF65-F5344CB8AC3E}">
        <p14:creationId xmlns:p14="http://schemas.microsoft.com/office/powerpoint/2010/main" val="4115557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64121-88AB-F723-585B-ED46099F69C6}"/>
              </a:ext>
            </a:extLst>
          </p:cNvPr>
          <p:cNvSpPr>
            <a:spLocks noGrp="1"/>
          </p:cNvSpPr>
          <p:nvPr>
            <p:ph type="title"/>
          </p:nvPr>
        </p:nvSpPr>
        <p:spPr/>
        <p:txBody>
          <a:bodyPr>
            <a:normAutofit fontScale="90000"/>
          </a:bodyPr>
          <a:lstStyle/>
          <a:p>
            <a:r>
              <a:rPr lang="en-GB" sz="2800" b="1" dirty="0">
                <a:effectLst/>
                <a:latin typeface="Baskerville" panose="02020502070401020303" pitchFamily="18" charset="0"/>
                <a:ea typeface="MS Mincho" panose="02020609040205080304" pitchFamily="49" charset="-128"/>
                <a:cs typeface="Times New Roman" panose="02020603050405020304" pitchFamily="18" charset="0"/>
              </a:rPr>
              <a:t>‘Constitution of the United Nations Food and Agriculture Organization’, Québec, 16 Oct. 1945</a:t>
            </a:r>
            <a:r>
              <a:rPr lang="en-GB" sz="2800" b="1" dirty="0">
                <a:effectLst/>
              </a:rPr>
              <a:t> </a:t>
            </a:r>
            <a:endParaRPr lang="en-GB" sz="2800" b="1" dirty="0"/>
          </a:p>
        </p:txBody>
      </p:sp>
      <p:sp>
        <p:nvSpPr>
          <p:cNvPr id="3" name="Content Placeholder 2">
            <a:extLst>
              <a:ext uri="{FF2B5EF4-FFF2-40B4-BE49-F238E27FC236}">
                <a16:creationId xmlns:a16="http://schemas.microsoft.com/office/drawing/2014/main" id="{FC21B6FA-BEA2-4798-D3AB-9649BA387A0D}"/>
              </a:ext>
            </a:extLst>
          </p:cNvPr>
          <p:cNvSpPr>
            <a:spLocks noGrp="1"/>
          </p:cNvSpPr>
          <p:nvPr>
            <p:ph idx="1"/>
          </p:nvPr>
        </p:nvSpPr>
        <p:spPr/>
        <p:txBody>
          <a:bodyPr>
            <a:noAutofit/>
          </a:bodyPr>
          <a:lstStyle/>
          <a:p>
            <a:pPr marL="114300" indent="0">
              <a:buNone/>
            </a:pPr>
            <a:r>
              <a:rPr lang="en-GB" sz="2800" dirty="0">
                <a:effectLst/>
                <a:latin typeface="Baskerville" panose="02020502070401020303" pitchFamily="18" charset="0"/>
                <a:ea typeface="Times New Roman" panose="02020603050405020304" pitchFamily="18" charset="0"/>
              </a:rPr>
              <a:t>Aims:</a:t>
            </a:r>
          </a:p>
          <a:p>
            <a:pPr marL="114300" indent="0">
              <a:buNone/>
            </a:pPr>
            <a:endParaRPr lang="en-GB" sz="2800" dirty="0">
              <a:latin typeface="Baskerville" panose="02020502070401020303" pitchFamily="18" charset="0"/>
              <a:ea typeface="Times New Roman" panose="02020603050405020304" pitchFamily="18" charset="0"/>
            </a:endParaRPr>
          </a:p>
          <a:p>
            <a:pPr marL="114300" indent="0">
              <a:buNone/>
            </a:pPr>
            <a:r>
              <a:rPr lang="en-GB" sz="2800" dirty="0">
                <a:effectLst/>
                <a:latin typeface="Baskerville" panose="02020502070401020303" pitchFamily="18" charset="0"/>
                <a:ea typeface="Times New Roman" panose="02020603050405020304" pitchFamily="18" charset="0"/>
              </a:rPr>
              <a:t>‘raising levels of nutrition and standards of living of the peoples under their respective jurisdictions; securing improvements in the efficiency of the production and distribution of all food and agricultural products; bettering the condition of rural populations; and thus contributing towards an expanding world economy and ensuring humanity’s freedom from hunger’.</a:t>
            </a:r>
            <a:endParaRPr lang="en-GB"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37993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EEE42-08C1-6046-D09F-C2469F90D0C0}"/>
              </a:ext>
            </a:extLst>
          </p:cNvPr>
          <p:cNvSpPr>
            <a:spLocks noGrp="1"/>
          </p:cNvSpPr>
          <p:nvPr>
            <p:ph type="title"/>
          </p:nvPr>
        </p:nvSpPr>
        <p:spPr>
          <a:xfrm>
            <a:off x="457200" y="274637"/>
            <a:ext cx="8229600" cy="2163763"/>
          </a:xfrm>
        </p:spPr>
        <p:txBody>
          <a:bodyPr>
            <a:normAutofit/>
          </a:bodyPr>
          <a:lstStyle/>
          <a:p>
            <a:r>
              <a:rPr lang="en-GB" b="1" dirty="0"/>
              <a:t>Food and the Post-war International Order</a:t>
            </a:r>
          </a:p>
        </p:txBody>
      </p:sp>
      <p:sp>
        <p:nvSpPr>
          <p:cNvPr id="3" name="Content Placeholder 2">
            <a:extLst>
              <a:ext uri="{FF2B5EF4-FFF2-40B4-BE49-F238E27FC236}">
                <a16:creationId xmlns:a16="http://schemas.microsoft.com/office/drawing/2014/main" id="{9E407506-A41C-F0E5-E46B-E526A7D75DFA}"/>
              </a:ext>
            </a:extLst>
          </p:cNvPr>
          <p:cNvSpPr>
            <a:spLocks noGrp="1"/>
          </p:cNvSpPr>
          <p:nvPr>
            <p:ph idx="1"/>
          </p:nvPr>
        </p:nvSpPr>
        <p:spPr>
          <a:xfrm>
            <a:off x="221673" y="2438400"/>
            <a:ext cx="8326582" cy="3304309"/>
          </a:xfrm>
        </p:spPr>
        <p:txBody>
          <a:bodyPr>
            <a:normAutofit lnSpcReduction="10000"/>
          </a:bodyPr>
          <a:lstStyle/>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Food and Agriculture Organization of the United Nations (FAO) (1945)</a:t>
            </a:r>
          </a:p>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World Food Programme (1961)</a:t>
            </a:r>
          </a:p>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World Food Council (1974)</a:t>
            </a:r>
          </a:p>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Food Security Assistance Programme (1975)</a:t>
            </a:r>
          </a:p>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International Fund for Agricultural Development (1976)</a:t>
            </a:r>
          </a:p>
          <a:p>
            <a:pPr marL="0" indent="0">
              <a:buNone/>
            </a:pPr>
            <a:r>
              <a:rPr lang="en-GB" sz="2800" dirty="0">
                <a:effectLst/>
                <a:latin typeface="Baskerville" panose="02020502070401020303" pitchFamily="18" charset="0"/>
                <a:ea typeface="Times New Roman" panose="02020603050405020304" pitchFamily="18" charset="0"/>
                <a:cs typeface="Times New Roman" panose="02020603050405020304" pitchFamily="18" charset="0"/>
              </a:rPr>
              <a:t>World Food Security Compact (1985)</a:t>
            </a:r>
            <a:endParaRPr lang="en-GB" sz="2800" dirty="0">
              <a:effectLst/>
            </a:endParaRPr>
          </a:p>
        </p:txBody>
      </p:sp>
    </p:spTree>
    <p:extLst>
      <p:ext uri="{BB962C8B-B14F-4D97-AF65-F5344CB8AC3E}">
        <p14:creationId xmlns:p14="http://schemas.microsoft.com/office/powerpoint/2010/main" val="2536991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D2C53-E4AB-5747-B6E3-19CF2F64368B}"/>
              </a:ext>
            </a:extLst>
          </p:cNvPr>
          <p:cNvSpPr>
            <a:spLocks noGrp="1"/>
          </p:cNvSpPr>
          <p:nvPr>
            <p:ph type="title"/>
          </p:nvPr>
        </p:nvSpPr>
        <p:spPr>
          <a:xfrm>
            <a:off x="457200" y="274638"/>
            <a:ext cx="8229600" cy="575967"/>
          </a:xfrm>
        </p:spPr>
        <p:txBody>
          <a:bodyPr>
            <a:noAutofit/>
          </a:bodyPr>
          <a:lstStyle/>
          <a:p>
            <a:r>
              <a:rPr lang="en-US" sz="2800" b="1" dirty="0"/>
              <a:t>Food Security as a Problem of Global Governance</a:t>
            </a:r>
          </a:p>
        </p:txBody>
      </p:sp>
      <p:sp>
        <p:nvSpPr>
          <p:cNvPr id="3" name="Content Placeholder 2">
            <a:extLst>
              <a:ext uri="{FF2B5EF4-FFF2-40B4-BE49-F238E27FC236}">
                <a16:creationId xmlns:a16="http://schemas.microsoft.com/office/drawing/2014/main" id="{D01DBD80-A04C-0B49-A77C-72040D844E43}"/>
              </a:ext>
            </a:extLst>
          </p:cNvPr>
          <p:cNvSpPr>
            <a:spLocks noGrp="1"/>
          </p:cNvSpPr>
          <p:nvPr>
            <p:ph idx="1"/>
          </p:nvPr>
        </p:nvSpPr>
        <p:spPr>
          <a:xfrm>
            <a:off x="457200" y="1695732"/>
            <a:ext cx="8229600" cy="4887629"/>
          </a:xfrm>
        </p:spPr>
        <p:txBody>
          <a:bodyPr>
            <a:noAutofit/>
          </a:bodyPr>
          <a:lstStyle/>
          <a:p>
            <a:pPr marL="0" indent="0">
              <a:buNone/>
            </a:pPr>
            <a:endParaRPr lang="en-GB" sz="4400" dirty="0"/>
          </a:p>
          <a:p>
            <a:pPr marL="0" indent="0">
              <a:buNone/>
            </a:pPr>
            <a:r>
              <a:rPr lang="en-GB" sz="4400" dirty="0"/>
              <a:t>‘The construction of a postwar order began with food.’</a:t>
            </a:r>
          </a:p>
          <a:p>
            <a:pPr marL="0" indent="0">
              <a:buNone/>
            </a:pPr>
            <a:endParaRPr lang="en-GB" sz="4400" dirty="0"/>
          </a:p>
          <a:p>
            <a:pPr marL="0" indent="0">
              <a:buNone/>
            </a:pPr>
            <a:r>
              <a:rPr lang="en-GB" sz="2400" dirty="0">
                <a:latin typeface="+mj-lt"/>
              </a:rPr>
              <a:t>Nick </a:t>
            </a:r>
            <a:r>
              <a:rPr lang="en-GB" sz="2400" dirty="0" err="1">
                <a:latin typeface="+mj-lt"/>
              </a:rPr>
              <a:t>Cullather</a:t>
            </a:r>
            <a:r>
              <a:rPr lang="en-GB" sz="2400">
                <a:latin typeface="+mj-lt"/>
              </a:rPr>
              <a:t>, </a:t>
            </a:r>
            <a:r>
              <a:rPr lang="en-GB" sz="2400" i="1">
                <a:effectLst/>
                <a:latin typeface="+mj-lt"/>
                <a:ea typeface="Times New Roman" panose="02020603050405020304" pitchFamily="18" charset="0"/>
                <a:cs typeface="Times New Roman" panose="02020603050405020304" pitchFamily="18" charset="0"/>
              </a:rPr>
              <a:t>The Hungry World: America’s Cold War Battle Against Poverty in Asia</a:t>
            </a:r>
            <a:r>
              <a:rPr lang="en-GB" sz="2400" i="1">
                <a:latin typeface="+mj-lt"/>
                <a:ea typeface="Times New Roman" panose="02020603050405020304" pitchFamily="18" charset="0"/>
                <a:cs typeface="Times New Roman" panose="02020603050405020304" pitchFamily="18" charset="0"/>
              </a:rPr>
              <a:t> </a:t>
            </a:r>
            <a:r>
              <a:rPr lang="en-GB" sz="2400">
                <a:latin typeface="+mj-lt"/>
              </a:rPr>
              <a:t>(2010).</a:t>
            </a:r>
          </a:p>
        </p:txBody>
      </p:sp>
    </p:spTree>
    <p:extLst>
      <p:ext uri="{BB962C8B-B14F-4D97-AF65-F5344CB8AC3E}">
        <p14:creationId xmlns:p14="http://schemas.microsoft.com/office/powerpoint/2010/main" val="502557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F75FF-14C9-E947-BEDD-ABBD16A9F955}"/>
              </a:ext>
            </a:extLst>
          </p:cNvPr>
          <p:cNvSpPr>
            <a:spLocks noGrp="1"/>
          </p:cNvSpPr>
          <p:nvPr>
            <p:ph type="title"/>
          </p:nvPr>
        </p:nvSpPr>
        <p:spPr>
          <a:xfrm>
            <a:off x="457200" y="274638"/>
            <a:ext cx="8229600" cy="777985"/>
          </a:xfrm>
        </p:spPr>
        <p:txBody>
          <a:bodyPr>
            <a:normAutofit/>
          </a:bodyPr>
          <a:lstStyle/>
          <a:p>
            <a:r>
              <a:rPr lang="en-US" sz="2800" b="1"/>
              <a:t>Food security as a problem of global governance</a:t>
            </a:r>
          </a:p>
        </p:txBody>
      </p:sp>
      <p:sp>
        <p:nvSpPr>
          <p:cNvPr id="3" name="Content Placeholder 2">
            <a:extLst>
              <a:ext uri="{FF2B5EF4-FFF2-40B4-BE49-F238E27FC236}">
                <a16:creationId xmlns:a16="http://schemas.microsoft.com/office/drawing/2014/main" id="{586A325F-96C3-084F-AE4F-BED53D3E6835}"/>
              </a:ext>
            </a:extLst>
          </p:cNvPr>
          <p:cNvSpPr>
            <a:spLocks noGrp="1"/>
          </p:cNvSpPr>
          <p:nvPr>
            <p:ph idx="1"/>
          </p:nvPr>
        </p:nvSpPr>
        <p:spPr>
          <a:xfrm>
            <a:off x="457201" y="1940443"/>
            <a:ext cx="4114800" cy="3779874"/>
          </a:xfrm>
        </p:spPr>
        <p:txBody>
          <a:bodyPr>
            <a:normAutofit/>
          </a:bodyPr>
          <a:lstStyle/>
          <a:p>
            <a:pPr marL="0" indent="0">
              <a:buNone/>
            </a:pPr>
            <a:r>
              <a:rPr lang="en-GB" dirty="0"/>
              <a:t>Concerns about ‘overpopulation’ and the fear of a ‘Malthusian crisis’ in which the global population outpaced food supply.</a:t>
            </a:r>
          </a:p>
        </p:txBody>
      </p:sp>
      <p:pic>
        <p:nvPicPr>
          <p:cNvPr id="4" name="Picture 3">
            <a:extLst>
              <a:ext uri="{FF2B5EF4-FFF2-40B4-BE49-F238E27FC236}">
                <a16:creationId xmlns:a16="http://schemas.microsoft.com/office/drawing/2014/main" id="{FC601E79-A9DE-8017-9CCC-853AAB540C10}"/>
              </a:ext>
            </a:extLst>
          </p:cNvPr>
          <p:cNvPicPr>
            <a:picLocks noChangeAspect="1"/>
          </p:cNvPicPr>
          <p:nvPr/>
        </p:nvPicPr>
        <p:blipFill>
          <a:blip r:embed="rId2"/>
          <a:stretch>
            <a:fillRect/>
          </a:stretch>
        </p:blipFill>
        <p:spPr>
          <a:xfrm>
            <a:off x="5486641" y="1452893"/>
            <a:ext cx="2873347" cy="4057780"/>
          </a:xfrm>
          <a:prstGeom prst="rect">
            <a:avLst/>
          </a:prstGeom>
        </p:spPr>
      </p:pic>
      <p:sp>
        <p:nvSpPr>
          <p:cNvPr id="5" name="TextBox 4">
            <a:extLst>
              <a:ext uri="{FF2B5EF4-FFF2-40B4-BE49-F238E27FC236}">
                <a16:creationId xmlns:a16="http://schemas.microsoft.com/office/drawing/2014/main" id="{48D283D5-7E97-8591-8F62-5CBB212D09EE}"/>
              </a:ext>
            </a:extLst>
          </p:cNvPr>
          <p:cNvSpPr txBox="1"/>
          <p:nvPr/>
        </p:nvSpPr>
        <p:spPr>
          <a:xfrm>
            <a:off x="5159829" y="5910943"/>
            <a:ext cx="3526971" cy="461665"/>
          </a:xfrm>
          <a:prstGeom prst="rect">
            <a:avLst/>
          </a:prstGeom>
          <a:noFill/>
        </p:spPr>
        <p:txBody>
          <a:bodyPr wrap="square" rtlCol="0">
            <a:spAutoFit/>
          </a:bodyPr>
          <a:lstStyle/>
          <a:p>
            <a:r>
              <a:rPr lang="en-GB" sz="2400"/>
              <a:t>1968</a:t>
            </a:r>
          </a:p>
        </p:txBody>
      </p:sp>
    </p:spTree>
    <p:extLst>
      <p:ext uri="{BB962C8B-B14F-4D97-AF65-F5344CB8AC3E}">
        <p14:creationId xmlns:p14="http://schemas.microsoft.com/office/powerpoint/2010/main" val="19153604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4120</TotalTime>
  <Words>1937</Words>
  <Application>Microsoft Macintosh PowerPoint</Application>
  <PresentationFormat>On-screen Show (4:3)</PresentationFormat>
  <Paragraphs>160</Paragraphs>
  <Slides>36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Baskerville</vt:lpstr>
      <vt:lpstr>Calibri</vt:lpstr>
      <vt:lpstr>Times</vt:lpstr>
      <vt:lpstr>Times New Roman</vt:lpstr>
      <vt:lpstr>Office Theme</vt:lpstr>
      <vt:lpstr>Developmentalism and the Green Revolution</vt:lpstr>
      <vt:lpstr>PowerPoint Presentation</vt:lpstr>
      <vt:lpstr>Lecture Structure</vt:lpstr>
      <vt:lpstr>PowerPoint Presentation</vt:lpstr>
      <vt:lpstr>Creating the post-war order: Bretton Woods (1944), Yalta (1945) etc. </vt:lpstr>
      <vt:lpstr>‘Constitution of the United Nations Food and Agriculture Organization’, Québec, 16 Oct. 1945 </vt:lpstr>
      <vt:lpstr>Food and the Post-war International Order</vt:lpstr>
      <vt:lpstr>Food Security as a Problem of Global Governance</vt:lpstr>
      <vt:lpstr>Food security as a problem of global governance</vt:lpstr>
      <vt:lpstr>Nationalist Movements: a threat to the global order?</vt:lpstr>
      <vt:lpstr>PowerPoint Presentation</vt:lpstr>
      <vt:lpstr>Food security as a problem of global governance</vt:lpstr>
      <vt:lpstr>Food security as a problem of global governance</vt:lpstr>
      <vt:lpstr>‘Food Security’</vt:lpstr>
      <vt:lpstr>PowerPoint Presentation</vt:lpstr>
      <vt:lpstr>Harry S. Truman, Inaugural Address, 20 Jan. 1949 </vt:lpstr>
      <vt:lpstr>'Development’</vt:lpstr>
      <vt:lpstr>Rockefeller Foundation-funded scientists at work</vt:lpstr>
      <vt:lpstr>New seed varieties</vt:lpstr>
      <vt:lpstr>PowerPoint Presentation</vt:lpstr>
      <vt:lpstr>Dr MS Scaminathan (1925-2023)</vt:lpstr>
      <vt:lpstr>Green Revolution (1950s-70s)</vt:lpstr>
      <vt:lpstr>Green Revolution</vt:lpstr>
      <vt:lpstr>2016</vt:lpstr>
      <vt:lpstr>Green Revolution (1950s-70s)</vt:lpstr>
      <vt:lpstr>Focus on internationally-traded crops and commercial agriculture—not local staples</vt:lpstr>
      <vt:lpstr>Critiques and Analyses of ‘Development’ as a Concept and as a Political Tool</vt:lpstr>
      <vt:lpstr>Benefits of the Green Revolution</vt:lpstr>
      <vt:lpstr>Development as a Form of Western Control</vt:lpstr>
      <vt:lpstr>Some Development Binaries</vt:lpstr>
      <vt:lpstr>Dependency Theory  ‘underdevelopment’</vt:lpstr>
      <vt:lpstr>The problem of the ‘backward peasant’</vt:lpstr>
      <vt:lpstr>PowerPoint Presentation</vt:lpstr>
      <vt:lpstr>PowerPoint Presentation</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497</cp:revision>
  <dcterms:created xsi:type="dcterms:W3CDTF">2017-01-24T11:22:23Z</dcterms:created>
  <dcterms:modified xsi:type="dcterms:W3CDTF">2024-01-21T09:07:57Z</dcterms:modified>
</cp:coreProperties>
</file>