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15" r:id="rId2"/>
    <p:sldId id="271" r:id="rId3"/>
    <p:sldId id="272" r:id="rId4"/>
    <p:sldId id="275" r:id="rId5"/>
    <p:sldId id="273" r:id="rId6"/>
    <p:sldId id="278" r:id="rId7"/>
    <p:sldId id="274" r:id="rId8"/>
    <p:sldId id="260" r:id="rId9"/>
    <p:sldId id="257" r:id="rId10"/>
    <p:sldId id="261" r:id="rId11"/>
    <p:sldId id="258" r:id="rId12"/>
    <p:sldId id="316" r:id="rId13"/>
    <p:sldId id="259" r:id="rId14"/>
    <p:sldId id="265" r:id="rId15"/>
    <p:sldId id="268" r:id="rId16"/>
    <p:sldId id="263" r:id="rId17"/>
    <p:sldId id="266" r:id="rId18"/>
    <p:sldId id="262" r:id="rId19"/>
    <p:sldId id="310" r:id="rId20"/>
    <p:sldId id="323" r:id="rId21"/>
    <p:sldId id="322" r:id="rId22"/>
    <p:sldId id="256" r:id="rId23"/>
    <p:sldId id="318" r:id="rId24"/>
    <p:sldId id="319" r:id="rId25"/>
    <p:sldId id="320" r:id="rId26"/>
    <p:sldId id="321" r:id="rId27"/>
    <p:sldId id="26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9216"/>
    <p:restoredTop sz="95574"/>
  </p:normalViewPr>
  <p:slideViewPr>
    <p:cSldViewPr snapToGrid="0" snapToObjects="1">
      <p:cViewPr varScale="1">
        <p:scale>
          <a:sx n="54" d="100"/>
          <a:sy n="54" d="100"/>
        </p:scale>
        <p:origin x="200" y="12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10" name="Picture 9" descr="paperBackingColor.jpg"/>
          <p:cNvPicPr>
            <a:picLocks noChangeAspect="1"/>
          </p:cNvPicPr>
          <p:nvPr/>
        </p:nvPicPr>
        <p:blipFill>
          <a:blip r:embed="rId2"/>
          <a:srcRect l="469" t="13915"/>
          <a:stretch>
            <a:fillRect/>
          </a:stretch>
        </p:blipFill>
        <p:spPr>
          <a:xfrm>
            <a:off x="1613903" y="699248"/>
            <a:ext cx="5916194" cy="3837694"/>
          </a:xfrm>
          <a:prstGeom prst="rect">
            <a:avLst/>
          </a:prstGeom>
          <a:solidFill>
            <a:srgbClr val="FFFFFF">
              <a:shade val="85000"/>
            </a:srgbClr>
          </a:solidFill>
          <a:ln w="22225" cap="sq">
            <a:solidFill>
              <a:srgbClr val="FDFDFD"/>
            </a:solidFill>
            <a:miter lim="800000"/>
          </a:ln>
          <a:effectLst>
            <a:outerShdw blurRad="57150" dist="37500" dir="7560000" sy="98000" kx="80000" ky="63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pic>
      <p:sp>
        <p:nvSpPr>
          <p:cNvPr id="4" name="Date Placeholder 3"/>
          <p:cNvSpPr>
            <a:spLocks noGrp="1"/>
          </p:cNvSpPr>
          <p:nvPr>
            <p:ph type="dt" sz="half" idx="10"/>
          </p:nvPr>
        </p:nvSpPr>
        <p:spPr/>
        <p:txBody>
          <a:bodyPr/>
          <a:lstStyle/>
          <a:p>
            <a:fld id="{A6BE1EF4-31ED-45C2-AC47-F2718A41336B}" type="datetimeFigureOut">
              <a:rPr lang="en-US" smtClean="0"/>
              <a:t>10/11/21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t>‹#›</a:t>
            </a:fld>
            <a:endParaRPr lang="en-US"/>
          </a:p>
        </p:txBody>
      </p:sp>
      <p:sp>
        <p:nvSpPr>
          <p:cNvPr id="2" name="Title 1"/>
          <p:cNvSpPr>
            <a:spLocks noGrp="1"/>
          </p:cNvSpPr>
          <p:nvPr>
            <p:ph type="ctrTitle"/>
          </p:nvPr>
        </p:nvSpPr>
        <p:spPr>
          <a:xfrm>
            <a:off x="1709569" y="1143000"/>
            <a:ext cx="5724862" cy="1846961"/>
          </a:xfrm>
        </p:spPr>
        <p:txBody>
          <a:bodyPr vert="horz" lIns="91440" tIns="45720" rIns="91440" bIns="45720" rtlCol="0" anchor="b" anchorCtr="0">
            <a:noAutofit/>
          </a:bodyPr>
          <a:lstStyle>
            <a:lvl1pPr algn="ctr" defTabSz="914400" rtl="0" eaLnBrk="1" latinLnBrk="0" hangingPunct="1">
              <a:spcBef>
                <a:spcPct val="0"/>
              </a:spcBef>
              <a:buNone/>
              <a:defRPr sz="6000" kern="1200">
                <a:solidFill>
                  <a:schemeClr val="bg2">
                    <a:lumMod val="75000"/>
                  </a:schemeClr>
                </a:solidFill>
                <a:effectLst>
                  <a:outerShdw blurRad="50800" dist="38100" dir="2700000" algn="tl" rotWithShape="0">
                    <a:prstClr val="black">
                      <a:alpha val="40000"/>
                    </a:prstClr>
                  </a:outerShdw>
                </a:effectLst>
                <a:latin typeface="+mj-lt"/>
                <a:ea typeface="+mj-ea"/>
                <a:cs typeface="+mj-cs"/>
              </a:defRPr>
            </a:lvl1pPr>
          </a:lstStyle>
          <a:p>
            <a:r>
              <a:rPr lang="en-GB"/>
              <a:t>Click to edit Master title style</a:t>
            </a:r>
            <a:endParaRPr/>
          </a:p>
        </p:txBody>
      </p:sp>
      <p:sp>
        <p:nvSpPr>
          <p:cNvPr id="3" name="Subtitle 2"/>
          <p:cNvSpPr>
            <a:spLocks noGrp="1"/>
          </p:cNvSpPr>
          <p:nvPr>
            <p:ph type="subTitle" idx="1"/>
          </p:nvPr>
        </p:nvSpPr>
        <p:spPr>
          <a:xfrm>
            <a:off x="1709569" y="2994212"/>
            <a:ext cx="5724862" cy="1007200"/>
          </a:xfrm>
        </p:spPr>
        <p:txBody>
          <a:bodyPr vert="horz" lIns="91440" tIns="45720" rIns="91440" bIns="45720" rtlCol="0">
            <a:normAutofit/>
          </a:bodyPr>
          <a:lstStyle>
            <a:lvl1pPr marL="0" indent="0" algn="ctr" defTabSz="914400" rtl="0" eaLnBrk="1" latinLnBrk="0" hangingPunct="1">
              <a:spcBef>
                <a:spcPts val="0"/>
              </a:spcBef>
              <a:buSzPct val="90000"/>
              <a:buFont typeface="Wingdings" pitchFamily="2" charset="2"/>
              <a:buNone/>
              <a:defRPr sz="2000" kern="1200">
                <a:solidFill>
                  <a:schemeClr val="bg2">
                    <a:lumMod val="75000"/>
                  </a:schemeClr>
                </a:solidFill>
                <a:effectLst>
                  <a:outerShdw blurRad="50800" dist="38100" dir="2700000" algn="tl"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a:p>
        </p:txBody>
      </p:sp>
      <p:sp>
        <p:nvSpPr>
          <p:cNvPr id="3" name="Date Placeholder 2"/>
          <p:cNvSpPr>
            <a:spLocks noGrp="1"/>
          </p:cNvSpPr>
          <p:nvPr>
            <p:ph type="dt" sz="half" idx="10"/>
          </p:nvPr>
        </p:nvSpPr>
        <p:spPr/>
        <p:txBody>
          <a:bodyPr/>
          <a:lstStyle/>
          <a:p>
            <a:fld id="{A6BE1EF4-31ED-45C2-AC47-F2718A41336B}" type="datetimeFigureOut">
              <a:rPr lang="en-US" smtClean="0"/>
              <a:t>10/11/21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1EACD6-A525-4B49-8009-7F09B4461B4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BE1EF4-31ED-45C2-AC47-F2718A41336B}" type="datetimeFigureOut">
              <a:rPr lang="en-US" smtClean="0"/>
              <a:t>10/11/21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1EACD6-A525-4B49-8009-7F09B4461B4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0363" y="1143000"/>
            <a:ext cx="3807662" cy="1341344"/>
          </a:xfrm>
        </p:spPr>
        <p:txBody>
          <a:bodyPr anchor="b"/>
          <a:lstStyle>
            <a:lvl1pPr algn="ctr">
              <a:defRPr sz="4400" b="0"/>
            </a:lvl1pPr>
          </a:lstStyle>
          <a:p>
            <a:r>
              <a:rPr lang="en-GB"/>
              <a:t>Click to edit Master title style</a:t>
            </a:r>
            <a:endParaRPr/>
          </a:p>
        </p:txBody>
      </p:sp>
      <p:sp>
        <p:nvSpPr>
          <p:cNvPr id="3" name="Content Placeholder 2"/>
          <p:cNvSpPr>
            <a:spLocks noGrp="1"/>
          </p:cNvSpPr>
          <p:nvPr>
            <p:ph idx="1"/>
          </p:nvPr>
        </p:nvSpPr>
        <p:spPr>
          <a:xfrm>
            <a:off x="4648199" y="605118"/>
            <a:ext cx="3776472" cy="5565495"/>
          </a:xfrm>
        </p:spPr>
        <p:txBody>
          <a:bodyPr>
            <a:normAutofit/>
          </a:bodyPr>
          <a:lstStyle>
            <a:lvl1pPr>
              <a:defRPr sz="2400"/>
            </a:lvl1pPr>
            <a:lvl2pPr>
              <a:defRPr sz="2200"/>
            </a:lvl2pPr>
            <a:lvl3pPr>
              <a:defRPr sz="20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Text Placeholder 3"/>
          <p:cNvSpPr>
            <a:spLocks noGrp="1"/>
          </p:cNvSpPr>
          <p:nvPr>
            <p:ph type="body" sz="half" idx="2"/>
          </p:nvPr>
        </p:nvSpPr>
        <p:spPr>
          <a:xfrm>
            <a:off x="710363" y="2618815"/>
            <a:ext cx="3807662"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BE1EF4-31ED-45C2-AC47-F2718A41336B}" type="datetimeFigureOut">
              <a:rPr lang="en-US" smtClean="0"/>
              <a:t>10/11/21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6BE1EF4-31ED-45C2-AC47-F2718A41336B}" type="datetimeFigureOut">
              <a:rPr lang="en-US" smtClean="0"/>
              <a:t>10/11/21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t>‹#›</a:t>
            </a:fld>
            <a:endParaRPr lang="en-US"/>
          </a:p>
        </p:txBody>
      </p:sp>
      <p:pic>
        <p:nvPicPr>
          <p:cNvPr id="10" name="Picture 9" descr="pictureCaptionBacking.png"/>
          <p:cNvPicPr>
            <a:picLocks noChangeAspect="1"/>
          </p:cNvPicPr>
          <p:nvPr/>
        </p:nvPicPr>
        <p:blipFill>
          <a:blip r:embed="rId2"/>
          <a:srcRect l="52272" t="8889" r="5152" b="16566"/>
          <a:stretch>
            <a:fillRect/>
          </a:stretch>
        </p:blipFill>
        <p:spPr>
          <a:xfrm>
            <a:off x="4594412" y="663388"/>
            <a:ext cx="3893127" cy="5112327"/>
          </a:xfrm>
          <a:prstGeom prst="rect">
            <a:avLst/>
          </a:prstGeom>
        </p:spPr>
      </p:pic>
      <p:sp>
        <p:nvSpPr>
          <p:cNvPr id="11" name="Title 1"/>
          <p:cNvSpPr>
            <a:spLocks noGrp="1"/>
          </p:cNvSpPr>
          <p:nvPr>
            <p:ph type="title"/>
          </p:nvPr>
        </p:nvSpPr>
        <p:spPr>
          <a:xfrm>
            <a:off x="725487" y="1143000"/>
            <a:ext cx="3792537" cy="1341344"/>
          </a:xfrm>
        </p:spPr>
        <p:txBody>
          <a:bodyPr anchor="b"/>
          <a:lstStyle>
            <a:lvl1pPr algn="ctr">
              <a:defRPr sz="4400" b="0"/>
            </a:lvl1pPr>
          </a:lstStyle>
          <a:p>
            <a:r>
              <a:rPr lang="en-GB"/>
              <a:t>Click to edit Master title style</a:t>
            </a:r>
            <a:endParaRPr/>
          </a:p>
        </p:txBody>
      </p:sp>
      <p:sp>
        <p:nvSpPr>
          <p:cNvPr id="12" name="Text Placeholder 3"/>
          <p:cNvSpPr>
            <a:spLocks noGrp="1"/>
          </p:cNvSpPr>
          <p:nvPr>
            <p:ph type="body" sz="half" idx="2"/>
          </p:nvPr>
        </p:nvSpPr>
        <p:spPr>
          <a:xfrm>
            <a:off x="725487" y="2618815"/>
            <a:ext cx="3792537"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3" name="Picture Placeholder 2"/>
          <p:cNvSpPr>
            <a:spLocks noGrp="1"/>
          </p:cNvSpPr>
          <p:nvPr>
            <p:ph type="pic" idx="1"/>
          </p:nvPr>
        </p:nvSpPr>
        <p:spPr>
          <a:xfrm>
            <a:off x="4829938" y="864971"/>
            <a:ext cx="3422075" cy="47091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25487" y="462896"/>
            <a:ext cx="7718425" cy="828021"/>
          </a:xfrm>
        </p:spPr>
        <p:txBody>
          <a:bodyPr/>
          <a:lstStyle/>
          <a:p>
            <a:r>
              <a:rPr lang="en-GB"/>
              <a:t>Click to edit Master title style</a:t>
            </a:r>
            <a:endParaRPr/>
          </a:p>
        </p:txBody>
      </p:sp>
      <p:sp>
        <p:nvSpPr>
          <p:cNvPr id="3" name="Vertical Text Placeholder 2"/>
          <p:cNvSpPr>
            <a:spLocks noGrp="1"/>
          </p:cNvSpPr>
          <p:nvPr>
            <p:ph type="body" orient="vert" idx="1"/>
          </p:nvPr>
        </p:nvSpPr>
        <p:spPr>
          <a:xfrm>
            <a:off x="725489" y="1598613"/>
            <a:ext cx="7718424" cy="4572000"/>
          </a:xfrm>
        </p:spPr>
        <p:txBody>
          <a:bodyPr vert="eaVert"/>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Date Placeholder 3"/>
          <p:cNvSpPr>
            <a:spLocks noGrp="1"/>
          </p:cNvSpPr>
          <p:nvPr>
            <p:ph type="dt" sz="half" idx="10"/>
          </p:nvPr>
        </p:nvSpPr>
        <p:spPr/>
        <p:txBody>
          <a:bodyPr/>
          <a:lstStyle/>
          <a:p>
            <a:fld id="{A6BE1EF4-31ED-45C2-AC47-F2718A41336B}" type="datetimeFigureOut">
              <a:rPr lang="en-US" smtClean="0"/>
              <a:t>10/11/21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685801"/>
            <a:ext cx="1066800" cy="5484812"/>
          </a:xfrm>
        </p:spPr>
        <p:txBody>
          <a:bodyPr vert="eaVert"/>
          <a:lstStyle/>
          <a:p>
            <a:r>
              <a:rPr lang="en-GB"/>
              <a:t>Click to edit Master title style</a:t>
            </a:r>
            <a:endParaRPr/>
          </a:p>
        </p:txBody>
      </p:sp>
      <p:sp>
        <p:nvSpPr>
          <p:cNvPr id="3" name="Vertical Text Placeholder 2"/>
          <p:cNvSpPr>
            <a:spLocks noGrp="1"/>
          </p:cNvSpPr>
          <p:nvPr>
            <p:ph type="body" orient="vert" idx="1"/>
          </p:nvPr>
        </p:nvSpPr>
        <p:spPr>
          <a:xfrm>
            <a:off x="725488" y="685757"/>
            <a:ext cx="6437312" cy="5482221"/>
          </a:xfrm>
        </p:spPr>
        <p:txBody>
          <a:bodyPr vert="eaVert"/>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Date Placeholder 3"/>
          <p:cNvSpPr>
            <a:spLocks noGrp="1"/>
          </p:cNvSpPr>
          <p:nvPr>
            <p:ph type="dt" sz="half" idx="10"/>
          </p:nvPr>
        </p:nvSpPr>
        <p:spPr/>
        <p:txBody>
          <a:bodyPr/>
          <a:lstStyle/>
          <a:p>
            <a:fld id="{A6BE1EF4-31ED-45C2-AC47-F2718A41336B}" type="datetimeFigureOut">
              <a:rPr lang="en-US" smtClean="0"/>
              <a:t>10/11/21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a:p>
        </p:txBody>
      </p:sp>
      <p:sp>
        <p:nvSpPr>
          <p:cNvPr id="3" name="Content Placeholder 2"/>
          <p:cNvSpPr>
            <a:spLocks noGrp="1"/>
          </p:cNvSpPr>
          <p:nvPr>
            <p:ph idx="1"/>
          </p:nvPr>
        </p:nvSpPr>
        <p:spPr/>
        <p:txBody>
          <a:bodyPr/>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Date Placeholder 3"/>
          <p:cNvSpPr>
            <a:spLocks noGrp="1"/>
          </p:cNvSpPr>
          <p:nvPr>
            <p:ph type="dt" sz="half" idx="10"/>
          </p:nvPr>
        </p:nvSpPr>
        <p:spPr/>
        <p:txBody>
          <a:bodyPr/>
          <a:lstStyle/>
          <a:p>
            <a:fld id="{A6BE1EF4-31ED-45C2-AC47-F2718A41336B}" type="datetimeFigureOut">
              <a:rPr lang="en-US" smtClean="0"/>
              <a:t>10/11/21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2"/>
      </p:bgRef>
    </p:bg>
    <p:spTree>
      <p:nvGrpSpPr>
        <p:cNvPr id="1" name=""/>
        <p:cNvGrpSpPr/>
        <p:nvPr/>
      </p:nvGrpSpPr>
      <p:grpSpPr>
        <a:xfrm>
          <a:off x="0" y="0"/>
          <a:ext cx="0" cy="0"/>
          <a:chOff x="0" y="0"/>
          <a:chExt cx="0" cy="0"/>
        </a:xfrm>
      </p:grpSpPr>
      <p:pic>
        <p:nvPicPr>
          <p:cNvPr id="12" name="Picture 11" descr="titlePhotoBacking-r.png"/>
          <p:cNvPicPr>
            <a:picLocks noChangeAspect="1"/>
          </p:cNvPicPr>
          <p:nvPr/>
        </p:nvPicPr>
        <p:blipFill>
          <a:blip r:embed="rId2"/>
          <a:srcRect l="17353" t="9412" r="17500" b="32353"/>
          <a:stretch>
            <a:fillRect/>
          </a:stretch>
        </p:blipFill>
        <p:spPr>
          <a:xfrm>
            <a:off x="1586753" y="645459"/>
            <a:ext cx="5957047" cy="3993776"/>
          </a:xfrm>
          <a:prstGeom prst="rect">
            <a:avLst/>
          </a:prstGeom>
        </p:spPr>
      </p:pic>
      <p:sp>
        <p:nvSpPr>
          <p:cNvPr id="4" name="Date Placeholder 3"/>
          <p:cNvSpPr>
            <a:spLocks noGrp="1"/>
          </p:cNvSpPr>
          <p:nvPr>
            <p:ph type="dt" sz="half" idx="10"/>
          </p:nvPr>
        </p:nvSpPr>
        <p:spPr>
          <a:xfrm>
            <a:off x="457200" y="6324600"/>
            <a:ext cx="2133600" cy="273050"/>
          </a:xfrm>
        </p:spPr>
        <p:txBody>
          <a:bodyPr/>
          <a:lstStyle>
            <a:lvl1pPr>
              <a:defRPr sz="1400">
                <a:solidFill>
                  <a:schemeClr val="tx2">
                    <a:lumMod val="75000"/>
                  </a:schemeClr>
                </a:solidFill>
              </a:defRPr>
            </a:lvl1pPr>
          </a:lstStyle>
          <a:p>
            <a:fld id="{A6BE1EF4-31ED-45C2-AC47-F2718A41336B}" type="datetimeFigureOut">
              <a:rPr lang="en-US" smtClean="0"/>
              <a:t>10/11/21</a:t>
            </a:fld>
            <a:endParaRPr lang="en-US"/>
          </a:p>
        </p:txBody>
      </p:sp>
      <p:sp>
        <p:nvSpPr>
          <p:cNvPr id="5" name="Footer Placeholder 4"/>
          <p:cNvSpPr>
            <a:spLocks noGrp="1"/>
          </p:cNvSpPr>
          <p:nvPr>
            <p:ph type="ftr" sz="quarter" idx="11"/>
          </p:nvPr>
        </p:nvSpPr>
        <p:spPr>
          <a:xfrm>
            <a:off x="3124200" y="6324600"/>
            <a:ext cx="2895600" cy="273050"/>
          </a:xfrm>
        </p:spPr>
        <p:txBody>
          <a:bodyPr/>
          <a:lstStyle>
            <a:lvl1pPr>
              <a:defRPr sz="1400">
                <a:solidFill>
                  <a:schemeClr val="tx2">
                    <a:lumMod val="75000"/>
                  </a:schemeClr>
                </a:solidFill>
              </a:defRPr>
            </a:lvl1pPr>
          </a:lstStyle>
          <a:p>
            <a:endParaRPr lang="en-US"/>
          </a:p>
        </p:txBody>
      </p:sp>
      <p:sp>
        <p:nvSpPr>
          <p:cNvPr id="6" name="Slide Number Placeholder 5"/>
          <p:cNvSpPr>
            <a:spLocks noGrp="1"/>
          </p:cNvSpPr>
          <p:nvPr>
            <p:ph type="sldNum" sz="quarter" idx="12"/>
          </p:nvPr>
        </p:nvSpPr>
        <p:spPr>
          <a:xfrm>
            <a:off x="6553200" y="6324600"/>
            <a:ext cx="2133600" cy="273050"/>
          </a:xfrm>
        </p:spPr>
        <p:txBody>
          <a:bodyPr/>
          <a:lstStyle>
            <a:lvl1pPr>
              <a:defRPr sz="1400">
                <a:solidFill>
                  <a:schemeClr val="tx2">
                    <a:lumMod val="75000"/>
                  </a:schemeClr>
                </a:solidFill>
              </a:defRPr>
            </a:lvl1pPr>
          </a:lstStyle>
          <a:p>
            <a:fld id="{B51EACD6-A525-4B49-8009-7F09B4461B46}" type="slidenum">
              <a:rPr lang="en-US" smtClean="0"/>
              <a:t>‹#›</a:t>
            </a:fld>
            <a:endParaRPr lang="en-US"/>
          </a:p>
        </p:txBody>
      </p:sp>
      <p:sp>
        <p:nvSpPr>
          <p:cNvPr id="2" name="Title 1"/>
          <p:cNvSpPr>
            <a:spLocks noGrp="1"/>
          </p:cNvSpPr>
          <p:nvPr>
            <p:ph type="ctrTitle"/>
          </p:nvPr>
        </p:nvSpPr>
        <p:spPr>
          <a:xfrm>
            <a:off x="524435" y="4953000"/>
            <a:ext cx="8095130" cy="857250"/>
          </a:xfrm>
        </p:spPr>
        <p:txBody>
          <a:bodyPr anchor="b" anchorCtr="0">
            <a:noAutofit/>
          </a:bodyPr>
          <a:lstStyle>
            <a:lvl1pPr>
              <a:defRPr sz="5400">
                <a:solidFill>
                  <a:schemeClr val="tx2"/>
                </a:solidFill>
                <a:effectLst>
                  <a:outerShdw blurRad="50800" dist="38100" dir="2700000" algn="tl" rotWithShape="0">
                    <a:prstClr val="black">
                      <a:alpha val="40000"/>
                    </a:prstClr>
                  </a:outerShdw>
                </a:effectLst>
              </a:defRPr>
            </a:lvl1pPr>
          </a:lstStyle>
          <a:p>
            <a:r>
              <a:rPr lang="en-GB"/>
              <a:t>Click to edit Master title style</a:t>
            </a:r>
            <a:endParaRPr/>
          </a:p>
        </p:txBody>
      </p:sp>
      <p:sp>
        <p:nvSpPr>
          <p:cNvPr id="3" name="Subtitle 2"/>
          <p:cNvSpPr>
            <a:spLocks noGrp="1"/>
          </p:cNvSpPr>
          <p:nvPr>
            <p:ph type="subTitle" idx="1"/>
          </p:nvPr>
        </p:nvSpPr>
        <p:spPr>
          <a:xfrm>
            <a:off x="524435" y="5791200"/>
            <a:ext cx="8095130" cy="507200"/>
          </a:xfrm>
        </p:spPr>
        <p:txBody>
          <a:bodyPr>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dirty="0"/>
          </a:p>
        </p:txBody>
      </p:sp>
      <p:sp>
        <p:nvSpPr>
          <p:cNvPr id="11" name="Picture Placeholder 10"/>
          <p:cNvSpPr>
            <a:spLocks noGrp="1"/>
          </p:cNvSpPr>
          <p:nvPr>
            <p:ph type="pic" sz="quarter" idx="13"/>
          </p:nvPr>
        </p:nvSpPr>
        <p:spPr>
          <a:xfrm>
            <a:off x="1764792" y="804672"/>
            <a:ext cx="5638800" cy="3657600"/>
          </a:xfrm>
        </p:spPr>
        <p:txBody>
          <a:bodyPr/>
          <a:lstStyle>
            <a:lvl1pPr>
              <a:buNone/>
              <a:defRPr>
                <a:solidFill>
                  <a:schemeClr val="bg2"/>
                </a:solidFill>
              </a:defRPr>
            </a:lvl1pPr>
          </a:lstStyle>
          <a:p>
            <a:r>
              <a:rPr lang="en-GB"/>
              <a:t>Drag picture to placeholder or click icon to add</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90818" y="2514600"/>
            <a:ext cx="8162365" cy="914400"/>
          </a:xfrm>
        </p:spPr>
        <p:txBody>
          <a:bodyPr anchor="b" anchorCtr="0"/>
          <a:lstStyle>
            <a:lvl1pPr algn="ctr">
              <a:defRPr sz="5400" b="0" cap="none" baseline="0">
                <a:solidFill>
                  <a:schemeClr val="tx2"/>
                </a:solidFill>
                <a:effectLst>
                  <a:outerShdw blurRad="50800" dist="38100" dir="2700000" algn="tl" rotWithShape="0">
                    <a:prstClr val="black">
                      <a:alpha val="40000"/>
                    </a:prstClr>
                  </a:outerShdw>
                </a:effectLst>
              </a:defRPr>
            </a:lvl1pPr>
          </a:lstStyle>
          <a:p>
            <a:r>
              <a:rPr lang="en-GB"/>
              <a:t>Click to edit Master title style</a:t>
            </a:r>
            <a:endParaRPr/>
          </a:p>
        </p:txBody>
      </p:sp>
      <p:sp>
        <p:nvSpPr>
          <p:cNvPr id="3" name="Text Placeholder 2"/>
          <p:cNvSpPr>
            <a:spLocks noGrp="1"/>
          </p:cNvSpPr>
          <p:nvPr>
            <p:ph type="body" idx="1"/>
          </p:nvPr>
        </p:nvSpPr>
        <p:spPr>
          <a:xfrm>
            <a:off x="490818" y="3429000"/>
            <a:ext cx="8162365" cy="701000"/>
          </a:xfrm>
        </p:spPr>
        <p:txBody>
          <a:bodyPr anchor="t" anchorCtr="0">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400" kern="1200">
                <a:solidFill>
                  <a:schemeClr val="tx2">
                    <a:lumMod val="75000"/>
                  </a:schemeClr>
                </a:solidFill>
                <a:latin typeface="+mn-lt"/>
                <a:ea typeface="+mn-ea"/>
                <a:cs typeface="+mn-cs"/>
              </a:defRPr>
            </a:lvl1pPr>
          </a:lstStyle>
          <a:p>
            <a:fld id="{A6BE1EF4-31ED-45C2-AC47-F2718A41336B}" type="datetimeFigureOut">
              <a:rPr lang="en-US" smtClean="0"/>
              <a:t>10/11/21</a:t>
            </a:fld>
            <a:endParaRPr lang="en-US"/>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400" kern="1200">
                <a:solidFill>
                  <a:schemeClr val="tx2">
                    <a:lumMod val="75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400" kern="1200">
                <a:solidFill>
                  <a:schemeClr val="tx2">
                    <a:lumMod val="75000"/>
                  </a:schemeClr>
                </a:solidFill>
                <a:latin typeface="+mn-lt"/>
                <a:ea typeface="+mn-ea"/>
                <a:cs typeface="+mn-cs"/>
              </a:defRPr>
            </a:lvl1pPr>
          </a:lstStyle>
          <a:p>
            <a:fld id="{B51EACD6-A525-4B49-8009-7F09B4461B4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Content Placeholder 3"/>
          <p:cNvSpPr>
            <a:spLocks noGrp="1"/>
          </p:cNvSpPr>
          <p:nvPr>
            <p:ph sz="half" idx="2"/>
          </p:nvPr>
        </p:nvSpPr>
        <p:spPr>
          <a:xfrm>
            <a:off x="46482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5" name="Date Placeholder 4"/>
          <p:cNvSpPr>
            <a:spLocks noGrp="1"/>
          </p:cNvSpPr>
          <p:nvPr>
            <p:ph type="dt" sz="half" idx="10"/>
          </p:nvPr>
        </p:nvSpPr>
        <p:spPr/>
        <p:txBody>
          <a:bodyPr/>
          <a:lstStyle/>
          <a:p>
            <a:fld id="{A6BE1EF4-31ED-45C2-AC47-F2718A41336B}" type="datetimeFigureOut">
              <a:rPr lang="en-US" smtClean="0"/>
              <a:t>10/11/21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a:p>
        </p:txBody>
      </p:sp>
      <p:sp>
        <p:nvSpPr>
          <p:cNvPr id="3" name="Text Placeholder 2"/>
          <p:cNvSpPr>
            <a:spLocks noGrp="1"/>
          </p:cNvSpPr>
          <p:nvPr>
            <p:ph type="body" idx="1"/>
          </p:nvPr>
        </p:nvSpPr>
        <p:spPr>
          <a:xfrm>
            <a:off x="723900" y="1598613"/>
            <a:ext cx="3773488"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723900" y="2174875"/>
            <a:ext cx="3773488"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5" name="Text Placeholder 4"/>
          <p:cNvSpPr>
            <a:spLocks noGrp="1"/>
          </p:cNvSpPr>
          <p:nvPr>
            <p:ph type="body" sz="quarter" idx="3"/>
          </p:nvPr>
        </p:nvSpPr>
        <p:spPr>
          <a:xfrm>
            <a:off x="4645026" y="1598613"/>
            <a:ext cx="3776472"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2174875"/>
            <a:ext cx="3776472"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7" name="Date Placeholder 6"/>
          <p:cNvSpPr>
            <a:spLocks noGrp="1"/>
          </p:cNvSpPr>
          <p:nvPr>
            <p:ph type="dt" sz="half" idx="10"/>
          </p:nvPr>
        </p:nvSpPr>
        <p:spPr/>
        <p:txBody>
          <a:bodyPr/>
          <a:lstStyle/>
          <a:p>
            <a:fld id="{A6BE1EF4-31ED-45C2-AC47-F2718A41336B}" type="datetimeFigureOut">
              <a:rPr lang="en-US" smtClean="0"/>
              <a:t>10/11/21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1EACD6-A525-4B49-8009-7F09B4461B4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a:p>
        </p:txBody>
      </p:sp>
      <p:sp>
        <p:nvSpPr>
          <p:cNvPr id="3" name="Content Placeholder 2"/>
          <p:cNvSpPr>
            <a:spLocks noGrp="1"/>
          </p:cNvSpPr>
          <p:nvPr>
            <p:ph sz="half" idx="1"/>
          </p:nvPr>
        </p:nvSpPr>
        <p:spPr>
          <a:xfrm>
            <a:off x="723900" y="1586753"/>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5" name="Date Placeholder 4"/>
          <p:cNvSpPr>
            <a:spLocks noGrp="1"/>
          </p:cNvSpPr>
          <p:nvPr>
            <p:ph type="dt" sz="half" idx="10"/>
          </p:nvPr>
        </p:nvSpPr>
        <p:spPr/>
        <p:txBody>
          <a:bodyPr/>
          <a:lstStyle/>
          <a:p>
            <a:fld id="{A6BE1EF4-31ED-45C2-AC47-F2718A41336B}" type="datetimeFigureOut">
              <a:rPr lang="en-US" smtClean="0"/>
              <a:t>10/11/21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t>‹#›</a:t>
            </a:fld>
            <a:endParaRPr lang="en-US"/>
          </a:p>
        </p:txBody>
      </p:sp>
      <p:sp>
        <p:nvSpPr>
          <p:cNvPr id="8" name="Content Placeholder 2"/>
          <p:cNvSpPr>
            <a:spLocks noGrp="1"/>
          </p:cNvSpPr>
          <p:nvPr>
            <p:ph sz="half" idx="13"/>
          </p:nvPr>
        </p:nvSpPr>
        <p:spPr>
          <a:xfrm>
            <a:off x="723900" y="3914170"/>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5" name="Date Placeholder 4"/>
          <p:cNvSpPr>
            <a:spLocks noGrp="1"/>
          </p:cNvSpPr>
          <p:nvPr>
            <p:ph type="dt" sz="half" idx="10"/>
          </p:nvPr>
        </p:nvSpPr>
        <p:spPr/>
        <p:txBody>
          <a:bodyPr/>
          <a:lstStyle/>
          <a:p>
            <a:fld id="{A6BE1EF4-31ED-45C2-AC47-F2718A41336B}" type="datetimeFigureOut">
              <a:rPr lang="en-US" smtClean="0"/>
              <a:t>10/11/21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t>‹#›</a:t>
            </a:fld>
            <a:endParaRPr lang="en-US"/>
          </a:p>
        </p:txBody>
      </p:sp>
      <p:sp>
        <p:nvSpPr>
          <p:cNvPr id="8"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a:p>
        </p:txBody>
      </p:sp>
      <p:sp>
        <p:nvSpPr>
          <p:cNvPr id="3" name="Date Placeholder 2"/>
          <p:cNvSpPr>
            <a:spLocks noGrp="1"/>
          </p:cNvSpPr>
          <p:nvPr>
            <p:ph type="dt" sz="half" idx="10"/>
          </p:nvPr>
        </p:nvSpPr>
        <p:spPr/>
        <p:txBody>
          <a:bodyPr/>
          <a:lstStyle/>
          <a:p>
            <a:fld id="{A6BE1EF4-31ED-45C2-AC47-F2718A41336B}" type="datetimeFigureOut">
              <a:rPr lang="en-US" smtClean="0"/>
              <a:t>10/11/21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1EACD6-A525-4B49-8009-7F09B4461B46}" type="slidenum">
              <a:rPr lang="en-US" smtClean="0"/>
              <a:t>‹#›</a:t>
            </a:fld>
            <a:endParaRPr lang="en-US"/>
          </a:p>
        </p:txBody>
      </p:sp>
      <p:sp>
        <p:nvSpPr>
          <p:cNvPr id="6" name="Content Placeholder 2"/>
          <p:cNvSpPr>
            <a:spLocks noGrp="1"/>
          </p:cNvSpPr>
          <p:nvPr>
            <p:ph sz="half" idx="1"/>
          </p:nvPr>
        </p:nvSpPr>
        <p:spPr>
          <a:xfrm>
            <a:off x="7239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7"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8" name="Content Placeholder 2"/>
          <p:cNvSpPr>
            <a:spLocks noGrp="1"/>
          </p:cNvSpPr>
          <p:nvPr>
            <p:ph sz="half" idx="13"/>
          </p:nvPr>
        </p:nvSpPr>
        <p:spPr>
          <a:xfrm>
            <a:off x="7239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6141" y="314979"/>
            <a:ext cx="7691719" cy="1143000"/>
          </a:xfrm>
          <a:prstGeom prst="rect">
            <a:avLst/>
          </a:prstGeom>
        </p:spPr>
        <p:txBody>
          <a:bodyPr vert="horz" lIns="91440" tIns="45720" rIns="91440" bIns="45720" rtlCol="0" anchor="ctr">
            <a:noAutofit/>
          </a:bodyPr>
          <a:lstStyle/>
          <a:p>
            <a:r>
              <a:t>Click to edit title style</a:t>
            </a:r>
          </a:p>
        </p:txBody>
      </p:sp>
      <p:sp>
        <p:nvSpPr>
          <p:cNvPr id="3" name="Text Placeholder 2"/>
          <p:cNvSpPr>
            <a:spLocks noGrp="1"/>
          </p:cNvSpPr>
          <p:nvPr>
            <p:ph type="body" idx="1"/>
          </p:nvPr>
        </p:nvSpPr>
        <p:spPr>
          <a:xfrm>
            <a:off x="726141" y="1586753"/>
            <a:ext cx="7691719" cy="4571999"/>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400">
                <a:solidFill>
                  <a:schemeClr val="tx1">
                    <a:lumMod val="65000"/>
                    <a:lumOff val="35000"/>
                  </a:schemeClr>
                </a:solidFill>
              </a:defRPr>
            </a:lvl1pPr>
          </a:lstStyle>
          <a:p>
            <a:fld id="{A6BE1EF4-31ED-45C2-AC47-F2718A41336B}" type="datetimeFigureOut">
              <a:rPr lang="en-US" smtClean="0"/>
              <a:t>10/11/21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4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lumMod val="65000"/>
                    <a:lumOff val="35000"/>
                  </a:schemeClr>
                </a:solidFill>
              </a:defRPr>
            </a:lvl1pPr>
          </a:lstStyle>
          <a:p>
            <a:fld id="{B51EACD6-A525-4B49-8009-7F09B4461B4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ctr" defTabSz="914400" rtl="0" eaLnBrk="1" latinLnBrk="0" hangingPunct="1">
        <a:spcBef>
          <a:spcPct val="0"/>
        </a:spcBef>
        <a:buNone/>
        <a:defRPr sz="5400" kern="1200">
          <a:solidFill>
            <a:schemeClr val="tx1">
              <a:lumMod val="85000"/>
              <a:lumOff val="15000"/>
            </a:schemeClr>
          </a:solidFill>
          <a:latin typeface="+mj-lt"/>
          <a:ea typeface="+mj-ea"/>
          <a:cs typeface="+mj-cs"/>
        </a:defRPr>
      </a:lvl1pPr>
    </p:titleStyle>
    <p:bodyStyle>
      <a:lvl1pPr marL="457200" indent="-457200" algn="l" defTabSz="914400" rtl="0" eaLnBrk="1" latinLnBrk="0" hangingPunct="1">
        <a:spcBef>
          <a:spcPts val="2400"/>
        </a:spcBef>
        <a:buSzPct val="90000"/>
        <a:buFont typeface="Wingdings" pitchFamily="2" charset="2"/>
        <a:buChar char="v"/>
        <a:defRPr sz="24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1200"/>
        </a:spcBef>
        <a:buClr>
          <a:schemeClr val="bg1">
            <a:lumMod val="65000"/>
          </a:schemeClr>
        </a:buClr>
        <a:buSzPct val="90000"/>
        <a:buFont typeface="Wingdings" pitchFamily="2" charset="2"/>
        <a:buChar char="v"/>
        <a:defRPr sz="2200" kern="1200">
          <a:solidFill>
            <a:schemeClr val="tx1">
              <a:lumMod val="75000"/>
              <a:lumOff val="25000"/>
            </a:schemeClr>
          </a:solidFill>
          <a:latin typeface="+mn-lt"/>
          <a:ea typeface="+mn-ea"/>
          <a:cs typeface="+mn-cs"/>
        </a:defRPr>
      </a:lvl2pPr>
      <a:lvl3pPr marL="1263650" indent="-349250" algn="l" defTabSz="914400" rtl="0" eaLnBrk="1" latinLnBrk="0" hangingPunct="1">
        <a:spcBef>
          <a:spcPts val="1200"/>
        </a:spcBef>
        <a:buSzPct val="90000"/>
        <a:buFont typeface="Wingdings" pitchFamily="2" charset="2"/>
        <a:buChar char="v"/>
        <a:defRPr sz="2000" kern="1200">
          <a:solidFill>
            <a:schemeClr val="tx1">
              <a:lumMod val="75000"/>
              <a:lumOff val="25000"/>
            </a:schemeClr>
          </a:solidFill>
          <a:latin typeface="+mn-lt"/>
          <a:ea typeface="+mn-ea"/>
          <a:cs typeface="+mn-cs"/>
        </a:defRPr>
      </a:lvl3pPr>
      <a:lvl4pPr marL="1600200" indent="-336550" algn="l" defTabSz="914400" rtl="0" eaLnBrk="1" latinLnBrk="0" hangingPunct="1">
        <a:spcBef>
          <a:spcPts val="1200"/>
        </a:spcBef>
        <a:buClr>
          <a:schemeClr val="bg1">
            <a:lumMod val="65000"/>
          </a:schemeClr>
        </a:buClr>
        <a:buSzPct val="90000"/>
        <a:buFont typeface="Wingdings" pitchFamily="2" charset="2"/>
        <a:buChar char="v"/>
        <a:defRPr sz="1800" kern="1200">
          <a:solidFill>
            <a:schemeClr val="tx1">
              <a:lumMod val="75000"/>
              <a:lumOff val="25000"/>
            </a:schemeClr>
          </a:solidFill>
          <a:latin typeface="+mn-lt"/>
          <a:ea typeface="+mn-ea"/>
          <a:cs typeface="+mn-cs"/>
        </a:defRPr>
      </a:lvl4pPr>
      <a:lvl5pPr marL="1946275" indent="-346075" algn="l" defTabSz="914400" rtl="0" eaLnBrk="1" latinLnBrk="0" hangingPunct="1">
        <a:spcBef>
          <a:spcPts val="1200"/>
        </a:spcBef>
        <a:buSzPct val="90000"/>
        <a:buFont typeface="Wingdings" pitchFamily="2" charset="2"/>
        <a:buChar char="v"/>
        <a:defRPr sz="1800" kern="1200">
          <a:solidFill>
            <a:schemeClr val="tx1">
              <a:lumMod val="75000"/>
              <a:lumOff val="25000"/>
            </a:schemeClr>
          </a:solidFill>
          <a:latin typeface="+mn-lt"/>
          <a:ea typeface="+mn-ea"/>
          <a:cs typeface="+mn-cs"/>
        </a:defRPr>
      </a:lvl5pPr>
      <a:lvl6pPr marL="229076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6pPr>
      <a:lvl7pPr marL="2625725" indent="-344488" algn="l" defTabSz="914400" rtl="0" eaLnBrk="1" latinLnBrk="0" hangingPunct="1">
        <a:spcBef>
          <a:spcPct val="20000"/>
        </a:spcBef>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7pPr>
      <a:lvl8pPr marL="297021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8pPr>
      <a:lvl9pPr marL="3313113" indent="-344488" algn="l" defTabSz="914400" rtl="0" eaLnBrk="1" latinLnBrk="0" hangingPunct="1">
        <a:spcBef>
          <a:spcPct val="20000"/>
        </a:spcBef>
        <a:buSzPct val="90000"/>
        <a:buFont typeface="Wingdings" pitchFamily="2" charset="2"/>
        <a:buChar char="v"/>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hyperlink" Target="http://www.bbc.co.uk/sn/humanbody/truthaboutfood/flashapp/flash/index.s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gov.uk/government/statistics/food-statistics-pocketbook/food-statistics-in-your-pocket-prices-and-expenditure#trend-in-share-of-spend-going-on-food-and-non-alcoholic-beverages-in-low-income-and-all-uk-households-2005-06-to-2017-18"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B45FC-7AB3-D749-AA8D-31C3956C601A}"/>
              </a:ext>
            </a:extLst>
          </p:cNvPr>
          <p:cNvSpPr>
            <a:spLocks noGrp="1"/>
          </p:cNvSpPr>
          <p:nvPr>
            <p:ph type="title"/>
          </p:nvPr>
        </p:nvSpPr>
        <p:spPr>
          <a:xfrm>
            <a:off x="-49889" y="58786"/>
            <a:ext cx="6135221" cy="1762122"/>
          </a:xfrm>
        </p:spPr>
        <p:txBody>
          <a:bodyPr/>
          <a:lstStyle/>
          <a:p>
            <a:pPr algn="l"/>
            <a:r>
              <a:rPr lang="en-US" b="1" dirty="0"/>
              <a:t>The Global History of Food (HI2A7)</a:t>
            </a:r>
          </a:p>
        </p:txBody>
      </p:sp>
      <p:pic>
        <p:nvPicPr>
          <p:cNvPr id="4" name="Content Placeholder 3">
            <a:extLst>
              <a:ext uri="{FF2B5EF4-FFF2-40B4-BE49-F238E27FC236}">
                <a16:creationId xmlns:a16="http://schemas.microsoft.com/office/drawing/2014/main" id="{F31E3210-5907-F74D-8499-7092917EC0B9}"/>
              </a:ext>
            </a:extLst>
          </p:cNvPr>
          <p:cNvPicPr>
            <a:picLocks noGrp="1" noChangeAspect="1"/>
          </p:cNvPicPr>
          <p:nvPr>
            <p:ph idx="1"/>
          </p:nvPr>
        </p:nvPicPr>
        <p:blipFill>
          <a:blip r:embed="rId2"/>
          <a:srcRect l="-86373" r="-86373"/>
          <a:stretch>
            <a:fillRect/>
          </a:stretch>
        </p:blipFill>
        <p:spPr>
          <a:xfrm>
            <a:off x="-1652575" y="1772521"/>
            <a:ext cx="5934050" cy="3263504"/>
          </a:xfrm>
        </p:spPr>
      </p:pic>
      <p:sp>
        <p:nvSpPr>
          <p:cNvPr id="3" name="TextBox 2">
            <a:extLst>
              <a:ext uri="{FF2B5EF4-FFF2-40B4-BE49-F238E27FC236}">
                <a16:creationId xmlns:a16="http://schemas.microsoft.com/office/drawing/2014/main" id="{3DB9A63B-028D-8443-A781-A0F761BDC157}"/>
              </a:ext>
            </a:extLst>
          </p:cNvPr>
          <p:cNvSpPr txBox="1"/>
          <p:nvPr/>
        </p:nvSpPr>
        <p:spPr>
          <a:xfrm>
            <a:off x="221877" y="5027164"/>
            <a:ext cx="2178423" cy="507831"/>
          </a:xfrm>
          <a:prstGeom prst="rect">
            <a:avLst/>
          </a:prstGeom>
          <a:noFill/>
        </p:spPr>
        <p:txBody>
          <a:bodyPr wrap="square" rtlCol="0">
            <a:spAutoFit/>
          </a:bodyPr>
          <a:lstStyle/>
          <a:p>
            <a:r>
              <a:rPr lang="en-GB" sz="1350" dirty="0"/>
              <a:t>The world’s oldest known cookbook, c. 1750 BC</a:t>
            </a:r>
            <a:endParaRPr lang="en-US" sz="1350" dirty="0"/>
          </a:p>
        </p:txBody>
      </p:sp>
      <p:pic>
        <p:nvPicPr>
          <p:cNvPr id="5" name="Picture 4">
            <a:extLst>
              <a:ext uri="{FF2B5EF4-FFF2-40B4-BE49-F238E27FC236}">
                <a16:creationId xmlns:a16="http://schemas.microsoft.com/office/drawing/2014/main" id="{9D9F278C-1CE1-E244-AACD-BE895EF729B3}"/>
              </a:ext>
            </a:extLst>
          </p:cNvPr>
          <p:cNvPicPr>
            <a:picLocks noChangeAspect="1"/>
          </p:cNvPicPr>
          <p:nvPr/>
        </p:nvPicPr>
        <p:blipFill>
          <a:blip r:embed="rId3"/>
          <a:stretch>
            <a:fillRect/>
          </a:stretch>
        </p:blipFill>
        <p:spPr>
          <a:xfrm>
            <a:off x="6239182" y="1388865"/>
            <a:ext cx="2803964" cy="3647161"/>
          </a:xfrm>
          <a:prstGeom prst="rect">
            <a:avLst/>
          </a:prstGeom>
        </p:spPr>
      </p:pic>
      <p:pic>
        <p:nvPicPr>
          <p:cNvPr id="7" name="Content Placeholder 14">
            <a:extLst>
              <a:ext uri="{FF2B5EF4-FFF2-40B4-BE49-F238E27FC236}">
                <a16:creationId xmlns:a16="http://schemas.microsoft.com/office/drawing/2014/main" id="{7E704DEC-484C-2F41-A37D-AF7C1C0D3EC4}"/>
              </a:ext>
            </a:extLst>
          </p:cNvPr>
          <p:cNvPicPr>
            <a:picLocks noChangeAspect="1"/>
          </p:cNvPicPr>
          <p:nvPr/>
        </p:nvPicPr>
        <p:blipFill>
          <a:blip r:embed="rId4"/>
          <a:srcRect t="-20224" b="-20224"/>
          <a:stretch>
            <a:fillRect/>
          </a:stretch>
        </p:blipFill>
        <p:spPr>
          <a:xfrm>
            <a:off x="2561852" y="1553528"/>
            <a:ext cx="3473052" cy="2468899"/>
          </a:xfrm>
          <a:prstGeom prst="rect">
            <a:avLst/>
          </a:prstGeom>
        </p:spPr>
      </p:pic>
      <p:sp>
        <p:nvSpPr>
          <p:cNvPr id="8" name="TextBox 7">
            <a:extLst>
              <a:ext uri="{FF2B5EF4-FFF2-40B4-BE49-F238E27FC236}">
                <a16:creationId xmlns:a16="http://schemas.microsoft.com/office/drawing/2014/main" id="{11DB6999-0A6A-934D-BBA5-993BE59C9BD7}"/>
              </a:ext>
            </a:extLst>
          </p:cNvPr>
          <p:cNvSpPr txBox="1"/>
          <p:nvPr/>
        </p:nvSpPr>
        <p:spPr>
          <a:xfrm>
            <a:off x="6236075" y="5163672"/>
            <a:ext cx="2558302" cy="507831"/>
          </a:xfrm>
          <a:prstGeom prst="rect">
            <a:avLst/>
          </a:prstGeom>
          <a:noFill/>
        </p:spPr>
        <p:txBody>
          <a:bodyPr wrap="square" rtlCol="0">
            <a:spAutoFit/>
          </a:bodyPr>
          <a:lstStyle/>
          <a:p>
            <a:r>
              <a:rPr lang="en-GB" sz="1350" dirty="0"/>
              <a:t>1909 US advertisement for Shredded Wheat.</a:t>
            </a:r>
          </a:p>
        </p:txBody>
      </p:sp>
      <p:sp>
        <p:nvSpPr>
          <p:cNvPr id="9" name="TextBox 8">
            <a:extLst>
              <a:ext uri="{FF2B5EF4-FFF2-40B4-BE49-F238E27FC236}">
                <a16:creationId xmlns:a16="http://schemas.microsoft.com/office/drawing/2014/main" id="{2FF27757-8A5D-B242-9FCE-709662A2B04A}"/>
              </a:ext>
            </a:extLst>
          </p:cNvPr>
          <p:cNvSpPr txBox="1"/>
          <p:nvPr/>
        </p:nvSpPr>
        <p:spPr>
          <a:xfrm>
            <a:off x="2803712" y="3761815"/>
            <a:ext cx="2711690" cy="300082"/>
          </a:xfrm>
          <a:prstGeom prst="rect">
            <a:avLst/>
          </a:prstGeom>
          <a:noFill/>
        </p:spPr>
        <p:txBody>
          <a:bodyPr wrap="square" rtlCol="0">
            <a:spAutoFit/>
          </a:bodyPr>
          <a:lstStyle/>
          <a:p>
            <a:r>
              <a:rPr lang="en-US" sz="1350" dirty="0"/>
              <a:t>Combine harvesters</a:t>
            </a:r>
          </a:p>
        </p:txBody>
      </p:sp>
      <p:pic>
        <p:nvPicPr>
          <p:cNvPr id="10" name="Content Placeholder 3" descr="halal saag.jpeg">
            <a:extLst>
              <a:ext uri="{FF2B5EF4-FFF2-40B4-BE49-F238E27FC236}">
                <a16:creationId xmlns:a16="http://schemas.microsoft.com/office/drawing/2014/main" id="{36DD604E-8E84-C245-B348-DC32C7D47279}"/>
              </a:ext>
            </a:extLst>
          </p:cNvPr>
          <p:cNvPicPr>
            <a:picLocks noChangeAspect="1"/>
          </p:cNvPicPr>
          <p:nvPr/>
        </p:nvPicPr>
        <p:blipFill>
          <a:blip r:embed="rId5">
            <a:extLst>
              <a:ext uri="{28A0092B-C50C-407E-A947-70E740481C1C}">
                <a14:useLocalDpi xmlns:a14="http://schemas.microsoft.com/office/drawing/2010/main" val="0"/>
              </a:ext>
            </a:extLst>
          </a:blip>
          <a:srcRect l="19112" r="19112"/>
          <a:stretch>
            <a:fillRect/>
          </a:stretch>
        </p:blipFill>
        <p:spPr>
          <a:xfrm>
            <a:off x="2648306" y="4377020"/>
            <a:ext cx="2175062" cy="1826546"/>
          </a:xfrm>
          <a:prstGeom prst="rect">
            <a:avLst/>
          </a:prstGeom>
        </p:spPr>
      </p:pic>
      <p:sp>
        <p:nvSpPr>
          <p:cNvPr id="11" name="TextBox 10">
            <a:extLst>
              <a:ext uri="{FF2B5EF4-FFF2-40B4-BE49-F238E27FC236}">
                <a16:creationId xmlns:a16="http://schemas.microsoft.com/office/drawing/2014/main" id="{5C7270C5-F58E-DD43-A6E8-EAFD942023D5}"/>
              </a:ext>
            </a:extLst>
          </p:cNvPr>
          <p:cNvSpPr txBox="1"/>
          <p:nvPr/>
        </p:nvSpPr>
        <p:spPr>
          <a:xfrm>
            <a:off x="4977218" y="4491318"/>
            <a:ext cx="1057685" cy="507831"/>
          </a:xfrm>
          <a:prstGeom prst="rect">
            <a:avLst/>
          </a:prstGeom>
          <a:noFill/>
        </p:spPr>
        <p:txBody>
          <a:bodyPr wrap="square" rtlCol="0">
            <a:spAutoFit/>
          </a:bodyPr>
          <a:lstStyle/>
          <a:p>
            <a:r>
              <a:rPr lang="en-US" sz="1350" dirty="0"/>
              <a:t>‘Industrial halal’</a:t>
            </a:r>
          </a:p>
        </p:txBody>
      </p:sp>
      <p:sp>
        <p:nvSpPr>
          <p:cNvPr id="12" name="Frame 11">
            <a:extLst>
              <a:ext uri="{FF2B5EF4-FFF2-40B4-BE49-F238E27FC236}">
                <a16:creationId xmlns:a16="http://schemas.microsoft.com/office/drawing/2014/main" id="{43F9A097-8E02-9142-8F6A-88B00940212B}"/>
              </a:ext>
            </a:extLst>
          </p:cNvPr>
          <p:cNvSpPr/>
          <p:nvPr/>
        </p:nvSpPr>
        <p:spPr>
          <a:xfrm>
            <a:off x="4447615" y="4800601"/>
            <a:ext cx="443753" cy="36307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Tree>
    <p:extLst>
      <p:ext uri="{BB962C8B-B14F-4D97-AF65-F5344CB8AC3E}">
        <p14:creationId xmlns:p14="http://schemas.microsoft.com/office/powerpoint/2010/main" val="297751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835" y="212539"/>
            <a:ext cx="5406465" cy="1387661"/>
          </a:xfrm>
        </p:spPr>
        <p:txBody>
          <a:bodyPr/>
          <a:lstStyle/>
          <a:p>
            <a:pPr algn="l"/>
            <a:r>
              <a:rPr lang="en-GB" sz="2800" b="1" dirty="0"/>
              <a:t>The BBC’s 2006 ‘Evolution Diet’ experiment</a:t>
            </a:r>
            <a:endParaRPr lang="en-US" sz="2800" b="1" dirty="0"/>
          </a:p>
        </p:txBody>
      </p:sp>
      <p:sp>
        <p:nvSpPr>
          <p:cNvPr id="3" name="Content Placeholder 2"/>
          <p:cNvSpPr>
            <a:spLocks noGrp="1"/>
          </p:cNvSpPr>
          <p:nvPr>
            <p:ph idx="1"/>
          </p:nvPr>
        </p:nvSpPr>
        <p:spPr>
          <a:xfrm>
            <a:off x="6118413" y="5513294"/>
            <a:ext cx="2880658" cy="1132166"/>
          </a:xfrm>
        </p:spPr>
        <p:txBody>
          <a:bodyPr>
            <a:normAutofit fontScale="85000" lnSpcReduction="20000"/>
          </a:bodyPr>
          <a:lstStyle/>
          <a:p>
            <a:pPr marL="0" indent="0">
              <a:buNone/>
            </a:pPr>
            <a:endParaRPr lang="en-US" sz="1800" dirty="0"/>
          </a:p>
          <a:p>
            <a:pPr marL="0" indent="0">
              <a:buNone/>
            </a:pPr>
            <a:r>
              <a:rPr lang="en-US" sz="1800" dirty="0">
                <a:hlinkClick r:id="rId2"/>
              </a:rPr>
              <a:t>https://www.bbc.co.uk/sn/humanbody/truthaboutfood/healthy/</a:t>
            </a:r>
            <a:r>
              <a:rPr lang="en-US" sz="1800" dirty="0" err="1">
                <a:hlinkClick r:id="rId2"/>
              </a:rPr>
              <a:t>evodiet.shtml</a:t>
            </a:r>
            <a:endParaRPr lang="en-US" sz="1800" dirty="0"/>
          </a:p>
          <a:p>
            <a:pPr marL="0" indent="0">
              <a:buNone/>
            </a:pPr>
            <a:endParaRPr lang="en-US" sz="1800" dirty="0"/>
          </a:p>
        </p:txBody>
      </p:sp>
      <p:pic>
        <p:nvPicPr>
          <p:cNvPr id="4" name="Picture 3">
            <a:extLst>
              <a:ext uri="{FF2B5EF4-FFF2-40B4-BE49-F238E27FC236}">
                <a16:creationId xmlns:a16="http://schemas.microsoft.com/office/drawing/2014/main" id="{3A2BA60E-5235-6247-8BBC-6377B4B2A0FD}"/>
              </a:ext>
            </a:extLst>
          </p:cNvPr>
          <p:cNvPicPr>
            <a:picLocks noChangeAspect="1"/>
          </p:cNvPicPr>
          <p:nvPr/>
        </p:nvPicPr>
        <p:blipFill>
          <a:blip r:embed="rId3"/>
          <a:stretch>
            <a:fillRect/>
          </a:stretch>
        </p:blipFill>
        <p:spPr>
          <a:xfrm>
            <a:off x="144929" y="1933761"/>
            <a:ext cx="5842000" cy="4711700"/>
          </a:xfrm>
          <a:prstGeom prst="rect">
            <a:avLst/>
          </a:prstGeom>
        </p:spPr>
      </p:pic>
      <p:sp>
        <p:nvSpPr>
          <p:cNvPr id="5" name="TextBox 4">
            <a:extLst>
              <a:ext uri="{FF2B5EF4-FFF2-40B4-BE49-F238E27FC236}">
                <a16:creationId xmlns:a16="http://schemas.microsoft.com/office/drawing/2014/main" id="{6FBF21EA-DC09-8B42-8436-E6C5758EB8B5}"/>
              </a:ext>
            </a:extLst>
          </p:cNvPr>
          <p:cNvSpPr txBox="1"/>
          <p:nvPr/>
        </p:nvSpPr>
        <p:spPr>
          <a:xfrm>
            <a:off x="6118413" y="1250577"/>
            <a:ext cx="2770093" cy="3416320"/>
          </a:xfrm>
          <a:prstGeom prst="rect">
            <a:avLst/>
          </a:prstGeom>
          <a:noFill/>
        </p:spPr>
        <p:txBody>
          <a:bodyPr wrap="square" rtlCol="0">
            <a:spAutoFit/>
          </a:bodyPr>
          <a:lstStyle/>
          <a:p>
            <a:r>
              <a:rPr lang="en-GB" dirty="0"/>
              <a:t>‘The group's average blood pressure fell from a level of 140/83 - almost hypertensive - to 122/76. Though it was not intended to be a weight loss diet, </a:t>
            </a:r>
            <a:r>
              <a:rPr lang="en-GB" b="1" dirty="0"/>
              <a:t>they dropped 4.4kg (9.7lbs), on average</a:t>
            </a:r>
            <a:r>
              <a:rPr lang="en-GB" dirty="0"/>
              <a:t>.’</a:t>
            </a:r>
          </a:p>
          <a:p>
            <a:endParaRPr lang="en-GB" dirty="0"/>
          </a:p>
          <a:p>
            <a:r>
              <a:rPr lang="en-GB" dirty="0"/>
              <a:t>‘Going Ape’, 11 Jan. 2007, BBC News </a:t>
            </a:r>
            <a:endParaRPr lang="en-US" dirty="0"/>
          </a:p>
        </p:txBody>
      </p:sp>
    </p:spTree>
    <p:extLst>
      <p:ext uri="{BB962C8B-B14F-4D97-AF65-F5344CB8AC3E}">
        <p14:creationId xmlns:p14="http://schemas.microsoft.com/office/powerpoint/2010/main" val="33266962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1" y="240013"/>
            <a:ext cx="8087660" cy="1217966"/>
          </a:xfrm>
        </p:spPr>
        <p:txBody>
          <a:bodyPr/>
          <a:lstStyle/>
          <a:p>
            <a:pPr algn="l"/>
            <a:r>
              <a:rPr lang="en-GB" dirty="0"/>
              <a:t>Claude Lévi-Strauss </a:t>
            </a:r>
            <a:br>
              <a:rPr lang="en-GB" dirty="0"/>
            </a:br>
            <a:r>
              <a:rPr lang="en-GB" sz="3600" dirty="0"/>
              <a:t>(1908-2009) </a:t>
            </a:r>
            <a:endParaRPr lang="en-US" sz="3600" dirty="0"/>
          </a:p>
        </p:txBody>
      </p:sp>
      <p:pic>
        <p:nvPicPr>
          <p:cNvPr id="5" name="Picture Placeholder 4"/>
          <p:cNvPicPr>
            <a:picLocks noGrp="1" noChangeAspect="1"/>
          </p:cNvPicPr>
          <p:nvPr>
            <p:ph sz="half" idx="1"/>
          </p:nvPr>
        </p:nvPicPr>
        <p:blipFill>
          <a:blip r:embed="rId2"/>
          <a:srcRect t="-21344" b="-21344"/>
          <a:stretch>
            <a:fillRect/>
          </a:stretch>
        </p:blipFill>
        <p:spPr>
          <a:xfrm>
            <a:off x="228409" y="1894097"/>
            <a:ext cx="3776472" cy="4583860"/>
          </a:xfrm>
        </p:spPr>
      </p:pic>
      <p:sp>
        <p:nvSpPr>
          <p:cNvPr id="3" name="Content Placeholder 2"/>
          <p:cNvSpPr>
            <a:spLocks noGrp="1"/>
          </p:cNvSpPr>
          <p:nvPr>
            <p:ph sz="half" idx="2"/>
          </p:nvPr>
        </p:nvSpPr>
        <p:spPr>
          <a:xfrm>
            <a:off x="4648200" y="1586753"/>
            <a:ext cx="3776472" cy="1217966"/>
          </a:xfrm>
        </p:spPr>
        <p:txBody>
          <a:bodyPr>
            <a:normAutofit fontScale="92500"/>
          </a:bodyPr>
          <a:lstStyle/>
          <a:p>
            <a:pPr marL="0" indent="0">
              <a:buNone/>
            </a:pPr>
            <a:r>
              <a:rPr lang="en-US" sz="2800" dirty="0"/>
              <a:t>Food is both ‘good to eat’ and ‘good to think [with]’</a:t>
            </a:r>
          </a:p>
        </p:txBody>
      </p:sp>
      <p:pic>
        <p:nvPicPr>
          <p:cNvPr id="7" name="Content Placeholder 6"/>
          <p:cNvPicPr>
            <a:picLocks noGrp="1" noChangeAspect="1"/>
          </p:cNvPicPr>
          <p:nvPr>
            <p:ph sz="half" idx="14"/>
          </p:nvPr>
        </p:nvPicPr>
        <p:blipFill>
          <a:blip r:embed="rId3"/>
          <a:srcRect t="-25647" b="-25647"/>
          <a:stretch>
            <a:fillRect/>
          </a:stretch>
        </p:blipFill>
        <p:spPr>
          <a:xfrm>
            <a:off x="4648200" y="2698750"/>
            <a:ext cx="3776663" cy="3446463"/>
          </a:xfrm>
        </p:spPr>
      </p:pic>
      <p:sp>
        <p:nvSpPr>
          <p:cNvPr id="8" name="TextBox 7"/>
          <p:cNvSpPr txBox="1"/>
          <p:nvPr/>
        </p:nvSpPr>
        <p:spPr>
          <a:xfrm>
            <a:off x="228600" y="5916403"/>
            <a:ext cx="4093971" cy="369332"/>
          </a:xfrm>
          <a:prstGeom prst="rect">
            <a:avLst/>
          </a:prstGeom>
          <a:noFill/>
        </p:spPr>
        <p:txBody>
          <a:bodyPr wrap="square" rtlCol="0">
            <a:spAutoFit/>
          </a:bodyPr>
          <a:lstStyle/>
          <a:p>
            <a:r>
              <a:rPr lang="en-US" dirty="0"/>
              <a:t>In Brazil in the 1930s</a:t>
            </a:r>
          </a:p>
        </p:txBody>
      </p:sp>
    </p:spTree>
    <p:extLst>
      <p:ext uri="{BB962C8B-B14F-4D97-AF65-F5344CB8AC3E}">
        <p14:creationId xmlns:p14="http://schemas.microsoft.com/office/powerpoint/2010/main" val="1472290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FDA72D6-3F7B-7D40-8BCD-D4450AE37784}"/>
              </a:ext>
            </a:extLst>
          </p:cNvPr>
          <p:cNvSpPr>
            <a:spLocks noGrp="1"/>
          </p:cNvSpPr>
          <p:nvPr>
            <p:ph type="title"/>
          </p:nvPr>
        </p:nvSpPr>
        <p:spPr/>
        <p:txBody>
          <a:bodyPr/>
          <a:lstStyle/>
          <a:p>
            <a:r>
              <a:rPr lang="en-US" sz="4000" dirty="0"/>
              <a:t>Lévi-Strauss’s culinary triangle</a:t>
            </a:r>
          </a:p>
        </p:txBody>
      </p:sp>
      <p:pic>
        <p:nvPicPr>
          <p:cNvPr id="8" name="Content Placeholder 7">
            <a:extLst>
              <a:ext uri="{FF2B5EF4-FFF2-40B4-BE49-F238E27FC236}">
                <a16:creationId xmlns:a16="http://schemas.microsoft.com/office/drawing/2014/main" id="{88DE50E5-FA60-CF4D-977D-6E0D006C8B61}"/>
              </a:ext>
            </a:extLst>
          </p:cNvPr>
          <p:cNvPicPr>
            <a:picLocks noGrp="1" noChangeAspect="1"/>
          </p:cNvPicPr>
          <p:nvPr>
            <p:ph idx="1"/>
          </p:nvPr>
        </p:nvPicPr>
        <p:blipFill>
          <a:blip r:embed="rId2"/>
          <a:stretch>
            <a:fillRect/>
          </a:stretch>
        </p:blipFill>
        <p:spPr>
          <a:xfrm>
            <a:off x="726141" y="1727200"/>
            <a:ext cx="5100367" cy="4572000"/>
          </a:xfrm>
          <a:prstGeom prst="rect">
            <a:avLst/>
          </a:prstGeom>
        </p:spPr>
      </p:pic>
      <p:sp>
        <p:nvSpPr>
          <p:cNvPr id="9" name="TextBox 8">
            <a:extLst>
              <a:ext uri="{FF2B5EF4-FFF2-40B4-BE49-F238E27FC236}">
                <a16:creationId xmlns:a16="http://schemas.microsoft.com/office/drawing/2014/main" id="{F7359B20-768A-4B4F-A3C2-AA71DB3084F2}"/>
              </a:ext>
            </a:extLst>
          </p:cNvPr>
          <p:cNvSpPr txBox="1"/>
          <p:nvPr/>
        </p:nvSpPr>
        <p:spPr>
          <a:xfrm>
            <a:off x="6540500" y="2260600"/>
            <a:ext cx="1651000" cy="1200329"/>
          </a:xfrm>
          <a:prstGeom prst="rect">
            <a:avLst/>
          </a:prstGeom>
          <a:noFill/>
        </p:spPr>
        <p:txBody>
          <a:bodyPr wrap="square" rtlCol="0">
            <a:spAutoFit/>
          </a:bodyPr>
          <a:lstStyle/>
          <a:p>
            <a:r>
              <a:rPr lang="en-US" dirty="0"/>
              <a:t>Notice how he links cooked food to culture.</a:t>
            </a:r>
          </a:p>
        </p:txBody>
      </p:sp>
      <p:sp>
        <p:nvSpPr>
          <p:cNvPr id="10" name="TextBox 9">
            <a:extLst>
              <a:ext uri="{FF2B5EF4-FFF2-40B4-BE49-F238E27FC236}">
                <a16:creationId xmlns:a16="http://schemas.microsoft.com/office/drawing/2014/main" id="{BE7839BA-0906-7A4F-BAA5-6713C65B1A03}"/>
              </a:ext>
            </a:extLst>
          </p:cNvPr>
          <p:cNvSpPr txBox="1"/>
          <p:nvPr/>
        </p:nvSpPr>
        <p:spPr>
          <a:xfrm>
            <a:off x="6438900" y="4483100"/>
            <a:ext cx="1943100" cy="1200329"/>
          </a:xfrm>
          <a:prstGeom prst="rect">
            <a:avLst/>
          </a:prstGeom>
          <a:noFill/>
        </p:spPr>
        <p:txBody>
          <a:bodyPr wrap="square" rtlCol="0">
            <a:spAutoFit/>
          </a:bodyPr>
          <a:lstStyle/>
          <a:p>
            <a:r>
              <a:rPr lang="en-US" dirty="0"/>
              <a:t>From Claude Lévi-Strauss, </a:t>
            </a:r>
            <a:r>
              <a:rPr lang="en-US" i="1" dirty="0"/>
              <a:t>The Raw and the Cooked</a:t>
            </a:r>
            <a:r>
              <a:rPr lang="en-US" dirty="0"/>
              <a:t> (1964).</a:t>
            </a:r>
          </a:p>
        </p:txBody>
      </p:sp>
    </p:spTree>
    <p:extLst>
      <p:ext uri="{BB962C8B-B14F-4D97-AF65-F5344CB8AC3E}">
        <p14:creationId xmlns:p14="http://schemas.microsoft.com/office/powerpoint/2010/main" val="2441697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Edmund Leach </a:t>
            </a:r>
            <a:br>
              <a:rPr lang="en-GB" dirty="0"/>
            </a:br>
            <a:r>
              <a:rPr lang="en-GB" sz="3600" dirty="0"/>
              <a:t>(1910-1989)</a:t>
            </a:r>
            <a:endParaRPr lang="en-US" sz="3600" dirty="0"/>
          </a:p>
        </p:txBody>
      </p:sp>
      <p:sp>
        <p:nvSpPr>
          <p:cNvPr id="3" name="Content Placeholder 2"/>
          <p:cNvSpPr>
            <a:spLocks noGrp="1"/>
          </p:cNvSpPr>
          <p:nvPr>
            <p:ph idx="1"/>
          </p:nvPr>
        </p:nvSpPr>
        <p:spPr>
          <a:xfrm>
            <a:off x="726141" y="2070100"/>
            <a:ext cx="4722159" cy="4178300"/>
          </a:xfrm>
        </p:spPr>
        <p:txBody>
          <a:bodyPr>
            <a:normAutofit/>
          </a:bodyPr>
          <a:lstStyle/>
          <a:p>
            <a:pPr marL="0" indent="0">
              <a:buNone/>
            </a:pPr>
            <a:r>
              <a:rPr lang="en-GB" sz="4000" dirty="0"/>
              <a:t>People ‘do not have to cook their food; they do so for symbolic reasons to show that they are men and not beasts’. </a:t>
            </a:r>
            <a:endParaRPr lang="en-US" sz="4000" dirty="0"/>
          </a:p>
        </p:txBody>
      </p:sp>
      <p:pic>
        <p:nvPicPr>
          <p:cNvPr id="4" name="Picture 3">
            <a:extLst>
              <a:ext uri="{FF2B5EF4-FFF2-40B4-BE49-F238E27FC236}">
                <a16:creationId xmlns:a16="http://schemas.microsoft.com/office/drawing/2014/main" id="{E18C1411-6533-B045-AA22-5FCFD188AA7F}"/>
              </a:ext>
            </a:extLst>
          </p:cNvPr>
          <p:cNvPicPr>
            <a:picLocks noChangeAspect="1"/>
          </p:cNvPicPr>
          <p:nvPr/>
        </p:nvPicPr>
        <p:blipFill>
          <a:blip r:embed="rId2"/>
          <a:stretch>
            <a:fillRect/>
          </a:stretch>
        </p:blipFill>
        <p:spPr>
          <a:xfrm>
            <a:off x="5448300" y="1457979"/>
            <a:ext cx="3603505" cy="4565650"/>
          </a:xfrm>
          <a:prstGeom prst="rect">
            <a:avLst/>
          </a:prstGeom>
        </p:spPr>
      </p:pic>
    </p:spTree>
    <p:extLst>
      <p:ext uri="{BB962C8B-B14F-4D97-AF65-F5344CB8AC3E}">
        <p14:creationId xmlns:p14="http://schemas.microsoft.com/office/powerpoint/2010/main" val="1446221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1" y="292101"/>
            <a:ext cx="8087660" cy="1574800"/>
          </a:xfrm>
        </p:spPr>
        <p:txBody>
          <a:bodyPr/>
          <a:lstStyle/>
          <a:p>
            <a:r>
              <a:rPr lang="en-GB" sz="3200" dirty="0"/>
              <a:t>Dean Falk, </a:t>
            </a:r>
            <a:r>
              <a:rPr lang="en-GB" sz="3200" i="1" dirty="0"/>
              <a:t>Finding Our Tongues: Mothers, Infants and the Origins of Language</a:t>
            </a:r>
            <a:r>
              <a:rPr lang="en-GB" sz="3200" dirty="0"/>
              <a:t> (2009).</a:t>
            </a:r>
            <a:endParaRPr lang="en-US" sz="3200" dirty="0"/>
          </a:p>
        </p:txBody>
      </p:sp>
      <p:sp>
        <p:nvSpPr>
          <p:cNvPr id="3" name="Content Placeholder 2"/>
          <p:cNvSpPr>
            <a:spLocks noGrp="1"/>
          </p:cNvSpPr>
          <p:nvPr>
            <p:ph idx="1"/>
          </p:nvPr>
        </p:nvSpPr>
        <p:spPr>
          <a:xfrm>
            <a:off x="330201" y="2031999"/>
            <a:ext cx="4241799" cy="1066801"/>
          </a:xfrm>
        </p:spPr>
        <p:txBody>
          <a:bodyPr>
            <a:noAutofit/>
          </a:bodyPr>
          <a:lstStyle/>
          <a:p>
            <a:pPr marL="0" indent="0">
              <a:buNone/>
            </a:pPr>
            <a:r>
              <a:rPr lang="en-US" sz="3200" dirty="0"/>
              <a:t>‘motherese’ (baby-talk)</a:t>
            </a:r>
          </a:p>
        </p:txBody>
      </p:sp>
      <p:pic>
        <p:nvPicPr>
          <p:cNvPr id="4" name="Picture 3">
            <a:extLst>
              <a:ext uri="{FF2B5EF4-FFF2-40B4-BE49-F238E27FC236}">
                <a16:creationId xmlns:a16="http://schemas.microsoft.com/office/drawing/2014/main" id="{45781493-F848-8344-B025-2089891636E6}"/>
              </a:ext>
            </a:extLst>
          </p:cNvPr>
          <p:cNvPicPr>
            <a:picLocks noChangeAspect="1"/>
          </p:cNvPicPr>
          <p:nvPr/>
        </p:nvPicPr>
        <p:blipFill>
          <a:blip r:embed="rId2"/>
          <a:stretch>
            <a:fillRect/>
          </a:stretch>
        </p:blipFill>
        <p:spPr>
          <a:xfrm>
            <a:off x="5448300" y="2469776"/>
            <a:ext cx="2794000" cy="3251200"/>
          </a:xfrm>
          <a:prstGeom prst="rect">
            <a:avLst/>
          </a:prstGeom>
        </p:spPr>
      </p:pic>
      <p:pic>
        <p:nvPicPr>
          <p:cNvPr id="5" name="Picture 4">
            <a:extLst>
              <a:ext uri="{FF2B5EF4-FFF2-40B4-BE49-F238E27FC236}">
                <a16:creationId xmlns:a16="http://schemas.microsoft.com/office/drawing/2014/main" id="{C5244D81-6531-9543-8B42-A105736A5C7B}"/>
              </a:ext>
            </a:extLst>
          </p:cNvPr>
          <p:cNvPicPr>
            <a:picLocks noChangeAspect="1"/>
          </p:cNvPicPr>
          <p:nvPr/>
        </p:nvPicPr>
        <p:blipFill>
          <a:blip r:embed="rId3"/>
          <a:stretch>
            <a:fillRect/>
          </a:stretch>
        </p:blipFill>
        <p:spPr>
          <a:xfrm>
            <a:off x="685800" y="3594099"/>
            <a:ext cx="1841500" cy="2811829"/>
          </a:xfrm>
          <a:prstGeom prst="rect">
            <a:avLst/>
          </a:prstGeom>
        </p:spPr>
      </p:pic>
      <p:sp>
        <p:nvSpPr>
          <p:cNvPr id="6" name="TextBox 5">
            <a:extLst>
              <a:ext uri="{FF2B5EF4-FFF2-40B4-BE49-F238E27FC236}">
                <a16:creationId xmlns:a16="http://schemas.microsoft.com/office/drawing/2014/main" id="{07A5AC1A-8D5F-A842-883C-284B6318BCE2}"/>
              </a:ext>
            </a:extLst>
          </p:cNvPr>
          <p:cNvSpPr txBox="1"/>
          <p:nvPr/>
        </p:nvSpPr>
        <p:spPr>
          <a:xfrm>
            <a:off x="5676900" y="6197600"/>
            <a:ext cx="2740961" cy="368299"/>
          </a:xfrm>
          <a:prstGeom prst="rect">
            <a:avLst/>
          </a:prstGeom>
          <a:noFill/>
        </p:spPr>
        <p:txBody>
          <a:bodyPr wrap="square" rtlCol="0">
            <a:spAutoFit/>
          </a:bodyPr>
          <a:lstStyle/>
          <a:p>
            <a:r>
              <a:rPr lang="en-US" dirty="0"/>
              <a:t>Dean Falk</a:t>
            </a:r>
          </a:p>
        </p:txBody>
      </p:sp>
    </p:spTree>
    <p:extLst>
      <p:ext uri="{BB962C8B-B14F-4D97-AF65-F5344CB8AC3E}">
        <p14:creationId xmlns:p14="http://schemas.microsoft.com/office/powerpoint/2010/main" val="3757383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t>‘Why is eating nowadays so troublesome?’</a:t>
            </a:r>
            <a:endParaRPr lang="en-US" sz="3200" b="1" dirty="0"/>
          </a:p>
        </p:txBody>
      </p:sp>
      <p:sp>
        <p:nvSpPr>
          <p:cNvPr id="3" name="Content Placeholder 2"/>
          <p:cNvSpPr>
            <a:spLocks noGrp="1"/>
          </p:cNvSpPr>
          <p:nvPr>
            <p:ph idx="1"/>
          </p:nvPr>
        </p:nvSpPr>
        <p:spPr/>
        <p:txBody>
          <a:bodyPr>
            <a:normAutofit/>
          </a:bodyPr>
          <a:lstStyle/>
          <a:p>
            <a:pPr marL="0" indent="0">
              <a:buNone/>
            </a:pPr>
            <a:endParaRPr lang="en-GB" sz="3600" dirty="0"/>
          </a:p>
          <a:p>
            <a:pPr marL="0" indent="0">
              <a:buNone/>
            </a:pPr>
            <a:endParaRPr lang="en-GB" sz="3600" dirty="0"/>
          </a:p>
          <a:p>
            <a:pPr marL="0" indent="0">
              <a:buNone/>
            </a:pPr>
            <a:endParaRPr lang="en-GB" sz="3600" dirty="0"/>
          </a:p>
          <a:p>
            <a:pPr marL="0" indent="0">
              <a:buNone/>
            </a:pPr>
            <a:endParaRPr lang="en-GB" sz="3600" dirty="0"/>
          </a:p>
          <a:p>
            <a:pPr marL="0" indent="0">
              <a:buNone/>
            </a:pPr>
            <a:endParaRPr lang="en-GB" sz="3600" dirty="0"/>
          </a:p>
          <a:p>
            <a:pPr marL="0" indent="0">
              <a:buNone/>
            </a:pPr>
            <a:endParaRPr lang="en-US" sz="3600" dirty="0"/>
          </a:p>
        </p:txBody>
      </p:sp>
      <p:sp>
        <p:nvSpPr>
          <p:cNvPr id="15" name="TextBox 14">
            <a:extLst>
              <a:ext uri="{FF2B5EF4-FFF2-40B4-BE49-F238E27FC236}">
                <a16:creationId xmlns:a16="http://schemas.microsoft.com/office/drawing/2014/main" id="{9B188BDD-6639-BB46-9623-2187216EDA88}"/>
              </a:ext>
            </a:extLst>
          </p:cNvPr>
          <p:cNvSpPr txBox="1"/>
          <p:nvPr/>
        </p:nvSpPr>
        <p:spPr>
          <a:xfrm>
            <a:off x="726140" y="1457980"/>
            <a:ext cx="8011460" cy="4862870"/>
          </a:xfrm>
          <a:prstGeom prst="rect">
            <a:avLst/>
          </a:prstGeom>
          <a:noFill/>
        </p:spPr>
        <p:txBody>
          <a:bodyPr wrap="square">
            <a:spAutoFit/>
          </a:bodyPr>
          <a:lstStyle/>
          <a:p>
            <a:r>
              <a:rPr lang="en-GB" sz="3200" dirty="0">
                <a:effectLst/>
                <a:latin typeface="Baskerville" panose="02020502070401020303" pitchFamily="18" charset="0"/>
                <a:ea typeface="Times New Roman" panose="02020603050405020304" pitchFamily="18" charset="0"/>
              </a:rPr>
              <a:t>‘</a:t>
            </a:r>
            <a:r>
              <a:rPr lang="en-GB" sz="3200" dirty="0">
                <a:effectLst/>
                <a:latin typeface="Baskerville" panose="02020502070401020303" pitchFamily="18" charset="0"/>
                <a:ea typeface="MS Mincho" panose="02020609040205080304" pitchFamily="49" charset="-128"/>
                <a:cs typeface="Times New Roman" panose="02020603050405020304" pitchFamily="18" charset="0"/>
              </a:rPr>
              <a:t>Food, and what we should or should not eat, is one of the contemporary world’s most troublesome topics. The list of controversies is long: food additives, </a:t>
            </a:r>
            <a:r>
              <a:rPr lang="en-GB" sz="3200" dirty="0" err="1">
                <a:effectLst/>
                <a:latin typeface="Baskerville" panose="02020502070401020303" pitchFamily="18" charset="0"/>
                <a:ea typeface="MS Mincho" panose="02020609040205080304" pitchFamily="49" charset="-128"/>
                <a:cs typeface="Times New Roman" panose="02020603050405020304" pitchFamily="18" charset="0"/>
              </a:rPr>
              <a:t>agro</a:t>
            </a:r>
            <a:r>
              <a:rPr lang="en-GB" sz="3200" dirty="0">
                <a:effectLst/>
                <a:latin typeface="Baskerville" panose="02020502070401020303" pitchFamily="18" charset="0"/>
                <a:ea typeface="MS Mincho" panose="02020609040205080304" pitchFamily="49" charset="-128"/>
                <a:cs typeface="Times New Roman" panose="02020603050405020304" pitchFamily="18" charset="0"/>
              </a:rPr>
              <a:t>-chemicals, waste, subsidies, distance from nature, animal well-being, ready meals, dietary recommendations, meat production, food miles and animal antibiotics, to name only some of them.’ </a:t>
            </a:r>
          </a:p>
          <a:p>
            <a:endParaRPr lang="en-GB" dirty="0">
              <a:latin typeface="Baskerville" panose="02020502070401020303" pitchFamily="18" charset="0"/>
              <a:ea typeface="MS Mincho" panose="02020609040205080304" pitchFamily="49" charset="-128"/>
              <a:cs typeface="Times New Roman" panose="02020603050405020304" pitchFamily="18" charset="0"/>
            </a:endParaRPr>
          </a:p>
          <a:p>
            <a:r>
              <a:rPr lang="en-GB" dirty="0"/>
              <a:t>Alan </a:t>
            </a:r>
            <a:r>
              <a:rPr lang="en-GB" dirty="0" err="1"/>
              <a:t>Warde</a:t>
            </a:r>
            <a:r>
              <a:rPr lang="en-GB" dirty="0"/>
              <a:t> and Luke Yates, ‘Focus: Food and Eating’, </a:t>
            </a:r>
            <a:r>
              <a:rPr lang="en-GB" i="1" dirty="0"/>
              <a:t>Discover Society</a:t>
            </a:r>
            <a:r>
              <a:rPr lang="en-GB" dirty="0"/>
              <a:t> 36 (6 Sept. 2016).</a:t>
            </a:r>
            <a:endParaRPr lang="en-US" dirty="0"/>
          </a:p>
        </p:txBody>
      </p:sp>
    </p:spTree>
    <p:extLst>
      <p:ext uri="{BB962C8B-B14F-4D97-AF65-F5344CB8AC3E}">
        <p14:creationId xmlns:p14="http://schemas.microsoft.com/office/powerpoint/2010/main" val="26004200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141" y="314979"/>
            <a:ext cx="7691719" cy="1060921"/>
          </a:xfrm>
        </p:spPr>
        <p:txBody>
          <a:bodyPr/>
          <a:lstStyle/>
          <a:p>
            <a:pPr marL="0" indent="0"/>
            <a:r>
              <a:rPr lang="en-GB" sz="3200" b="1" dirty="0"/>
              <a:t>Is food today both </a:t>
            </a:r>
            <a:r>
              <a:rPr lang="en-GB" sz="3200" b="1" dirty="0">
                <a:solidFill>
                  <a:srgbClr val="FF0000"/>
                </a:solidFill>
              </a:rPr>
              <a:t>too cheap </a:t>
            </a:r>
            <a:r>
              <a:rPr lang="en-GB" sz="3200" b="1" dirty="0"/>
              <a:t>and too expensive?</a:t>
            </a:r>
          </a:p>
        </p:txBody>
      </p:sp>
      <p:sp>
        <p:nvSpPr>
          <p:cNvPr id="3" name="Content Placeholder 2"/>
          <p:cNvSpPr>
            <a:spLocks noGrp="1"/>
          </p:cNvSpPr>
          <p:nvPr>
            <p:ph idx="1"/>
          </p:nvPr>
        </p:nvSpPr>
        <p:spPr>
          <a:xfrm>
            <a:off x="726141" y="1586753"/>
            <a:ext cx="7691719" cy="5160447"/>
          </a:xfrm>
        </p:spPr>
        <p:txBody>
          <a:bodyPr>
            <a:noAutofit/>
          </a:bodyPr>
          <a:lstStyle/>
          <a:p>
            <a:pPr marL="0" indent="0">
              <a:buNone/>
            </a:pPr>
            <a:r>
              <a:rPr lang="en-GB" sz="3200" dirty="0"/>
              <a:t>In 2019 UK households spent on average 8% of their income on food. </a:t>
            </a:r>
          </a:p>
          <a:p>
            <a:pPr marL="0" indent="0">
              <a:buNone/>
            </a:pPr>
            <a:r>
              <a:rPr lang="en-GB" sz="3200" dirty="0"/>
              <a:t>The EU average is 12%.</a:t>
            </a:r>
          </a:p>
          <a:p>
            <a:pPr marL="0" indent="0">
              <a:buNone/>
            </a:pPr>
            <a:r>
              <a:rPr lang="en-GB" sz="1400" dirty="0"/>
              <a:t>(‘How much are households spending on food?’, 9 Dec. 2019, Eurostat, https://</a:t>
            </a:r>
            <a:r>
              <a:rPr lang="en-GB" sz="1400" dirty="0" err="1"/>
              <a:t>ec.europa.eu</a:t>
            </a:r>
            <a:r>
              <a:rPr lang="en-GB" sz="1400" dirty="0"/>
              <a:t>/</a:t>
            </a:r>
            <a:r>
              <a:rPr lang="en-GB" sz="1400" dirty="0" err="1"/>
              <a:t>eurostat</a:t>
            </a:r>
            <a:r>
              <a:rPr lang="en-GB" sz="1400" dirty="0"/>
              <a:t>/web/products-</a:t>
            </a:r>
            <a:r>
              <a:rPr lang="en-GB" sz="1400" dirty="0" err="1"/>
              <a:t>eurostat</a:t>
            </a:r>
            <a:r>
              <a:rPr lang="en-GB" sz="1400" dirty="0"/>
              <a:t>-news/-/ddn-20191209-1. )</a:t>
            </a:r>
          </a:p>
          <a:p>
            <a:pPr marL="0" indent="0">
              <a:buNone/>
            </a:pPr>
            <a:endParaRPr lang="en-GB" sz="3200" dirty="0"/>
          </a:p>
          <a:p>
            <a:pPr marL="0" indent="0">
              <a:buNone/>
            </a:pPr>
            <a:r>
              <a:rPr lang="en-GB" sz="3200" dirty="0"/>
              <a:t>20% - 30% of income is spent on food in most of the rest of the world. </a:t>
            </a:r>
          </a:p>
        </p:txBody>
      </p:sp>
    </p:spTree>
    <p:extLst>
      <p:ext uri="{BB962C8B-B14F-4D97-AF65-F5344CB8AC3E}">
        <p14:creationId xmlns:p14="http://schemas.microsoft.com/office/powerpoint/2010/main" val="643004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141" y="314979"/>
            <a:ext cx="7691719" cy="1060921"/>
          </a:xfrm>
        </p:spPr>
        <p:txBody>
          <a:bodyPr/>
          <a:lstStyle/>
          <a:p>
            <a:pPr marL="0" indent="0"/>
            <a:r>
              <a:rPr lang="en-GB" sz="3200" b="1" dirty="0"/>
              <a:t>Is food today both too cheap </a:t>
            </a:r>
            <a:r>
              <a:rPr lang="en-GB" sz="3200" b="1" dirty="0">
                <a:solidFill>
                  <a:srgbClr val="FF0000"/>
                </a:solidFill>
              </a:rPr>
              <a:t>and too expensive</a:t>
            </a:r>
            <a:r>
              <a:rPr lang="en-GB" sz="3200" b="1" dirty="0"/>
              <a:t>?</a:t>
            </a:r>
          </a:p>
        </p:txBody>
      </p:sp>
      <p:sp>
        <p:nvSpPr>
          <p:cNvPr id="3" name="Content Placeholder 2"/>
          <p:cNvSpPr>
            <a:spLocks noGrp="1"/>
          </p:cNvSpPr>
          <p:nvPr>
            <p:ph idx="1"/>
          </p:nvPr>
        </p:nvSpPr>
        <p:spPr>
          <a:xfrm>
            <a:off x="609600" y="1536699"/>
            <a:ext cx="8254999" cy="5210501"/>
          </a:xfrm>
        </p:spPr>
        <p:txBody>
          <a:bodyPr>
            <a:noAutofit/>
          </a:bodyPr>
          <a:lstStyle/>
          <a:p>
            <a:pPr marL="0" indent="0">
              <a:buNone/>
            </a:pPr>
            <a:r>
              <a:rPr lang="en-GB" sz="3200" dirty="0"/>
              <a:t>The poorest 20% of British households spend 50% more of their household income on food than the national average. </a:t>
            </a:r>
          </a:p>
          <a:p>
            <a:pPr marL="0" indent="0">
              <a:buNone/>
            </a:pPr>
            <a:r>
              <a:rPr lang="en-GB" sz="3200" dirty="0"/>
              <a:t>Even before the pandemic over 1,500,000 people in the UK used food banks. The current figure is over 2,500,000.</a:t>
            </a:r>
          </a:p>
          <a:p>
            <a:pPr marL="0" indent="0">
              <a:buNone/>
            </a:pPr>
            <a:r>
              <a:rPr lang="en-GB" sz="1400" dirty="0"/>
              <a:t>Food Statistics Pocketbook, 2020,DEFRA, </a:t>
            </a:r>
            <a:r>
              <a:rPr lang="en-GB" sz="1400" dirty="0">
                <a:hlinkClick r:id="rId2"/>
              </a:rPr>
              <a:t>https://www.gov.uk/government/statistics/food-statistics-pocketbook/food-statistics-in-your-pocket-prices-and-expenditure#trend-in-share-of-spend-going-on-food-and-non-alcoholic-beverages-in-low-income-and-all-uk-households-2005-06-to-2017-18</a:t>
            </a:r>
            <a:endParaRPr lang="en-GB" sz="1400" dirty="0"/>
          </a:p>
          <a:p>
            <a:pPr marL="0" indent="0">
              <a:buNone/>
            </a:pPr>
            <a:r>
              <a:rPr lang="en-GB" sz="1400" dirty="0"/>
              <a:t>Number of people receiving three days' worth of emergency food by Trussell Trust foodbanks in the United Kingdom from 2008/09 to 2020/21, https://</a:t>
            </a:r>
            <a:r>
              <a:rPr lang="en-GB" sz="1400" dirty="0" err="1"/>
              <a:t>www.statista.com</a:t>
            </a:r>
            <a:r>
              <a:rPr lang="en-GB" sz="1400" dirty="0"/>
              <a:t>/statistics/382695/</a:t>
            </a:r>
            <a:r>
              <a:rPr lang="en-GB" sz="1400" dirty="0" err="1"/>
              <a:t>uk</a:t>
            </a:r>
            <a:r>
              <a:rPr lang="en-GB" sz="1400" dirty="0"/>
              <a:t>-foodbank-users/</a:t>
            </a:r>
          </a:p>
        </p:txBody>
      </p:sp>
    </p:spTree>
    <p:extLst>
      <p:ext uri="{BB962C8B-B14F-4D97-AF65-F5344CB8AC3E}">
        <p14:creationId xmlns:p14="http://schemas.microsoft.com/office/powerpoint/2010/main" val="899918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Food is about. . . ?</a:t>
            </a:r>
          </a:p>
        </p:txBody>
      </p:sp>
      <p:sp>
        <p:nvSpPr>
          <p:cNvPr id="3" name="Content Placeholder 2"/>
          <p:cNvSpPr>
            <a:spLocks noGrp="1"/>
          </p:cNvSpPr>
          <p:nvPr>
            <p:ph sz="half" idx="1"/>
          </p:nvPr>
        </p:nvSpPr>
        <p:spPr>
          <a:xfrm>
            <a:off x="723900" y="1586753"/>
            <a:ext cx="3776472" cy="2232212"/>
          </a:xfrm>
        </p:spPr>
        <p:txBody>
          <a:bodyPr>
            <a:noAutofit/>
          </a:bodyPr>
          <a:lstStyle/>
          <a:p>
            <a:pPr marL="0" indent="0">
              <a:buNone/>
            </a:pPr>
            <a:r>
              <a:rPr lang="en-GB" dirty="0"/>
              <a:t>money		profits</a:t>
            </a:r>
          </a:p>
          <a:p>
            <a:pPr marL="0" indent="0">
              <a:buNone/>
            </a:pPr>
            <a:r>
              <a:rPr lang="en-GB" dirty="0"/>
              <a:t>trade		commodities</a:t>
            </a:r>
          </a:p>
          <a:p>
            <a:pPr marL="0" indent="0">
              <a:buNone/>
            </a:pPr>
            <a:r>
              <a:rPr lang="en-GB" dirty="0"/>
              <a:t>technology</a:t>
            </a:r>
          </a:p>
          <a:p>
            <a:pPr marL="0" indent="0">
              <a:buNone/>
            </a:pPr>
            <a:endParaRPr lang="en-US" dirty="0"/>
          </a:p>
        </p:txBody>
      </p:sp>
      <p:sp>
        <p:nvSpPr>
          <p:cNvPr id="4" name="Content Placeholder 3"/>
          <p:cNvSpPr>
            <a:spLocks noGrp="1"/>
          </p:cNvSpPr>
          <p:nvPr>
            <p:ph sz="half" idx="2"/>
          </p:nvPr>
        </p:nvSpPr>
        <p:spPr/>
        <p:txBody>
          <a:bodyPr/>
          <a:lstStyle/>
          <a:p>
            <a:pPr marL="0" indent="0">
              <a:buNone/>
            </a:pPr>
            <a:r>
              <a:rPr lang="en-US" dirty="0"/>
              <a:t>pleasure	anxiety</a:t>
            </a:r>
          </a:p>
          <a:p>
            <a:pPr marL="0" indent="0">
              <a:buNone/>
            </a:pPr>
            <a:r>
              <a:rPr lang="en-US" dirty="0"/>
              <a:t>culture		history</a:t>
            </a:r>
          </a:p>
          <a:p>
            <a:pPr marL="0" indent="0">
              <a:buNone/>
            </a:pPr>
            <a:r>
              <a:rPr lang="en-US" dirty="0"/>
              <a:t>community	identity</a:t>
            </a:r>
          </a:p>
        </p:txBody>
      </p:sp>
      <p:sp>
        <p:nvSpPr>
          <p:cNvPr id="5" name="Content Placeholder 4"/>
          <p:cNvSpPr>
            <a:spLocks noGrp="1"/>
          </p:cNvSpPr>
          <p:nvPr>
            <p:ph sz="half" idx="13"/>
          </p:nvPr>
        </p:nvSpPr>
        <p:spPr/>
        <p:txBody>
          <a:bodyPr/>
          <a:lstStyle/>
          <a:p>
            <a:pPr marL="0" indent="0">
              <a:buNone/>
            </a:pPr>
            <a:r>
              <a:rPr lang="en-US" dirty="0"/>
              <a:t>justice		</a:t>
            </a:r>
          </a:p>
          <a:p>
            <a:pPr marL="0" indent="0">
              <a:buNone/>
            </a:pPr>
            <a:r>
              <a:rPr lang="en-US" dirty="0"/>
              <a:t>ethics</a:t>
            </a:r>
          </a:p>
          <a:p>
            <a:pPr marL="0" indent="0">
              <a:buNone/>
            </a:pPr>
            <a:r>
              <a:rPr lang="en-US" dirty="0"/>
              <a:t>agriculture</a:t>
            </a:r>
          </a:p>
        </p:txBody>
      </p:sp>
      <p:sp>
        <p:nvSpPr>
          <p:cNvPr id="6" name="Content Placeholder 5"/>
          <p:cNvSpPr>
            <a:spLocks noGrp="1"/>
          </p:cNvSpPr>
          <p:nvPr>
            <p:ph sz="half" idx="14"/>
          </p:nvPr>
        </p:nvSpPr>
        <p:spPr/>
        <p:txBody>
          <a:bodyPr/>
          <a:lstStyle/>
          <a:p>
            <a:pPr marL="0" indent="0">
              <a:buNone/>
            </a:pPr>
            <a:r>
              <a:rPr lang="en-US" dirty="0"/>
              <a:t>environment</a:t>
            </a:r>
          </a:p>
          <a:p>
            <a:pPr marL="0" indent="0">
              <a:buNone/>
            </a:pPr>
            <a:r>
              <a:rPr lang="en-US" dirty="0"/>
              <a:t>health</a:t>
            </a:r>
          </a:p>
          <a:p>
            <a:pPr marL="0" indent="0">
              <a:buNone/>
            </a:pPr>
            <a:r>
              <a:rPr lang="en-US" dirty="0"/>
              <a:t>nutrition</a:t>
            </a:r>
          </a:p>
        </p:txBody>
      </p:sp>
    </p:spTree>
    <p:extLst>
      <p:ext uri="{BB962C8B-B14F-4D97-AF65-F5344CB8AC3E}">
        <p14:creationId xmlns:p14="http://schemas.microsoft.com/office/powerpoint/2010/main" val="1646401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Sugar cultivation has long relied on unfree labour.</a:t>
            </a:r>
          </a:p>
        </p:txBody>
      </p:sp>
      <p:sp>
        <p:nvSpPr>
          <p:cNvPr id="3" name="Text Placeholder 2">
            <a:extLst>
              <a:ext uri="{FF2B5EF4-FFF2-40B4-BE49-F238E27FC236}">
                <a16:creationId xmlns:a16="http://schemas.microsoft.com/office/drawing/2014/main" id="{453A84E0-5962-C846-BCB8-5E14CE40DA12}"/>
              </a:ext>
            </a:extLst>
          </p:cNvPr>
          <p:cNvSpPr>
            <a:spLocks noGrp="1"/>
          </p:cNvSpPr>
          <p:nvPr>
            <p:ph type="body" idx="1"/>
          </p:nvPr>
        </p:nvSpPr>
        <p:spPr/>
        <p:txBody>
          <a:bodyPr>
            <a:normAutofit fontScale="47500" lnSpcReduction="20000"/>
          </a:bodyPr>
          <a:lstStyle/>
          <a:p>
            <a:r>
              <a:rPr lang="en-US" dirty="0"/>
              <a:t>Cuban sugar plantation, 19</a:t>
            </a:r>
            <a:r>
              <a:rPr lang="en-US" baseline="30000" dirty="0"/>
              <a:t>th</a:t>
            </a:r>
            <a:r>
              <a:rPr lang="en-US" dirty="0"/>
              <a:t> century</a:t>
            </a:r>
          </a:p>
        </p:txBody>
      </p:sp>
      <p:pic>
        <p:nvPicPr>
          <p:cNvPr id="4" name="Content Placeholder 3" descr="cuban sugar plantation.jpe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830087" y="2736056"/>
            <a:ext cx="3467847" cy="2763441"/>
          </a:xfrm>
        </p:spPr>
      </p:pic>
      <p:sp>
        <p:nvSpPr>
          <p:cNvPr id="5" name="Text Placeholder 4">
            <a:extLst>
              <a:ext uri="{FF2B5EF4-FFF2-40B4-BE49-F238E27FC236}">
                <a16:creationId xmlns:a16="http://schemas.microsoft.com/office/drawing/2014/main" id="{C7F533F6-4904-064A-A457-FCFC9A316383}"/>
              </a:ext>
            </a:extLst>
          </p:cNvPr>
          <p:cNvSpPr>
            <a:spLocks noGrp="1"/>
          </p:cNvSpPr>
          <p:nvPr>
            <p:ph type="body" sz="quarter" idx="3"/>
          </p:nvPr>
        </p:nvSpPr>
        <p:spPr/>
        <p:txBody>
          <a:bodyPr>
            <a:normAutofit fontScale="47500" lnSpcReduction="20000"/>
          </a:bodyPr>
          <a:lstStyle/>
          <a:p>
            <a:r>
              <a:rPr lang="en-US" dirty="0" err="1"/>
              <a:t>Melicio</a:t>
            </a:r>
            <a:r>
              <a:rPr lang="en-US" dirty="0"/>
              <a:t> Labrador carrying sugar cane in Hawai’i</a:t>
            </a:r>
          </a:p>
        </p:txBody>
      </p:sp>
      <p:pic>
        <p:nvPicPr>
          <p:cNvPr id="7" name="Content Placeholder 3" descr="Hawai'i sugar worker.jpeg">
            <a:extLst>
              <a:ext uri="{FF2B5EF4-FFF2-40B4-BE49-F238E27FC236}">
                <a16:creationId xmlns:a16="http://schemas.microsoft.com/office/drawing/2014/main" id="{989E3837-6215-2044-A9D9-FB43D710BD65}"/>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rcRect l="-78797" r="-78797"/>
          <a:stretch>
            <a:fillRect/>
          </a:stretch>
        </p:blipFill>
        <p:spPr>
          <a:xfrm>
            <a:off x="4732658" y="3131939"/>
            <a:ext cx="3680375" cy="1971675"/>
          </a:xfrm>
        </p:spPr>
      </p:pic>
    </p:spTree>
    <p:extLst>
      <p:ext uri="{BB962C8B-B14F-4D97-AF65-F5344CB8AC3E}">
        <p14:creationId xmlns:p14="http://schemas.microsoft.com/office/powerpoint/2010/main" val="3652018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3D818-EE8D-DC48-B90A-3AD63EE945E1}"/>
              </a:ext>
            </a:extLst>
          </p:cNvPr>
          <p:cNvSpPr>
            <a:spLocks noGrp="1"/>
          </p:cNvSpPr>
          <p:nvPr>
            <p:ph type="title"/>
          </p:nvPr>
        </p:nvSpPr>
        <p:spPr/>
        <p:txBody>
          <a:bodyPr/>
          <a:lstStyle/>
          <a:p>
            <a:r>
              <a:rPr lang="en-US" dirty="0"/>
              <a:t>About the Module </a:t>
            </a:r>
          </a:p>
        </p:txBody>
      </p:sp>
      <p:sp>
        <p:nvSpPr>
          <p:cNvPr id="3" name="Content Placeholder 2">
            <a:extLst>
              <a:ext uri="{FF2B5EF4-FFF2-40B4-BE49-F238E27FC236}">
                <a16:creationId xmlns:a16="http://schemas.microsoft.com/office/drawing/2014/main" id="{A89B77CE-A848-214B-987F-CB798036EC12}"/>
              </a:ext>
            </a:extLst>
          </p:cNvPr>
          <p:cNvSpPr>
            <a:spLocks noGrp="1"/>
          </p:cNvSpPr>
          <p:nvPr>
            <p:ph idx="1"/>
          </p:nvPr>
        </p:nvSpPr>
        <p:spPr>
          <a:xfrm>
            <a:off x="389966" y="1457979"/>
            <a:ext cx="4477870" cy="5224461"/>
          </a:xfrm>
        </p:spPr>
        <p:txBody>
          <a:bodyPr>
            <a:normAutofit fontScale="92500" lnSpcReduction="20000"/>
          </a:bodyPr>
          <a:lstStyle/>
          <a:p>
            <a:r>
              <a:rPr lang="en-GB" dirty="0"/>
              <a:t>Introduces you to the history of food, and helps show how food lies at the heart of virtually everything we do as people. </a:t>
            </a:r>
          </a:p>
          <a:p>
            <a:r>
              <a:rPr lang="en-GB" dirty="0"/>
              <a:t>Covers a wide range of topics—from the emergence of ‘industrial halal’ to the history of dieting—using an equally wide range of sources and approaches. </a:t>
            </a:r>
          </a:p>
          <a:p>
            <a:r>
              <a:rPr lang="en-GB" dirty="0"/>
              <a:t>Global in approach</a:t>
            </a:r>
          </a:p>
          <a:p>
            <a:r>
              <a:rPr lang="en-GB" dirty="0"/>
              <a:t>Includes visits to local art galleries and museums (covid permitting)</a:t>
            </a:r>
            <a:endParaRPr lang="en-US" dirty="0"/>
          </a:p>
        </p:txBody>
      </p:sp>
      <p:pic>
        <p:nvPicPr>
          <p:cNvPr id="14" name="Picture 13">
            <a:extLst>
              <a:ext uri="{FF2B5EF4-FFF2-40B4-BE49-F238E27FC236}">
                <a16:creationId xmlns:a16="http://schemas.microsoft.com/office/drawing/2014/main" id="{52DA1543-7843-824E-BE21-F3D75A7FC83C}"/>
              </a:ext>
            </a:extLst>
          </p:cNvPr>
          <p:cNvPicPr>
            <a:picLocks noChangeAspect="1"/>
          </p:cNvPicPr>
          <p:nvPr/>
        </p:nvPicPr>
        <p:blipFill>
          <a:blip r:embed="rId2"/>
          <a:stretch>
            <a:fillRect/>
          </a:stretch>
        </p:blipFill>
        <p:spPr>
          <a:xfrm>
            <a:off x="5311536" y="1667435"/>
            <a:ext cx="3106324" cy="3092075"/>
          </a:xfrm>
          <a:prstGeom prst="rect">
            <a:avLst/>
          </a:prstGeom>
        </p:spPr>
      </p:pic>
      <p:sp>
        <p:nvSpPr>
          <p:cNvPr id="15" name="TextBox 14">
            <a:extLst>
              <a:ext uri="{FF2B5EF4-FFF2-40B4-BE49-F238E27FC236}">
                <a16:creationId xmlns:a16="http://schemas.microsoft.com/office/drawing/2014/main" id="{186FD2C9-E5F0-6846-995A-EAFFEAC98691}"/>
              </a:ext>
            </a:extLst>
          </p:cNvPr>
          <p:cNvSpPr txBox="1"/>
          <p:nvPr/>
        </p:nvSpPr>
        <p:spPr>
          <a:xfrm>
            <a:off x="5593976" y="5230906"/>
            <a:ext cx="2649071" cy="923330"/>
          </a:xfrm>
          <a:prstGeom prst="rect">
            <a:avLst/>
          </a:prstGeom>
          <a:noFill/>
        </p:spPr>
        <p:txBody>
          <a:bodyPr wrap="square" rtlCol="0">
            <a:spAutoFit/>
          </a:bodyPr>
          <a:lstStyle/>
          <a:p>
            <a:r>
              <a:rPr lang="en-US" dirty="0"/>
              <a:t>Hannah Collins, ‘The Fragile Feast: Lemons’, 2011. </a:t>
            </a:r>
          </a:p>
        </p:txBody>
      </p:sp>
    </p:spTree>
    <p:extLst>
      <p:ext uri="{BB962C8B-B14F-4D97-AF65-F5344CB8AC3E}">
        <p14:creationId xmlns:p14="http://schemas.microsoft.com/office/powerpoint/2010/main" val="2622446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Amartya Sen</a:t>
            </a:r>
            <a:endParaRPr lang="en-US" dirty="0"/>
          </a:p>
        </p:txBody>
      </p:sp>
      <p:sp>
        <p:nvSpPr>
          <p:cNvPr id="3" name="Content Placeholder 2"/>
          <p:cNvSpPr>
            <a:spLocks noGrp="1"/>
          </p:cNvSpPr>
          <p:nvPr>
            <p:ph idx="1"/>
          </p:nvPr>
        </p:nvSpPr>
        <p:spPr>
          <a:xfrm>
            <a:off x="258418" y="3580572"/>
            <a:ext cx="3417113" cy="2084003"/>
          </a:xfrm>
        </p:spPr>
        <p:txBody>
          <a:bodyPr/>
          <a:lstStyle/>
          <a:p>
            <a:pPr marL="0" indent="0">
              <a:buNone/>
            </a:pPr>
            <a:r>
              <a:rPr lang="en-US" dirty="0"/>
              <a:t>Nobel Prize-winning Indian economist famous (among other things) for his analysis of the causes of famine.</a:t>
            </a:r>
          </a:p>
          <a:p>
            <a:pPr marL="0" indent="0">
              <a:buNone/>
            </a:pPr>
            <a:endParaRPr lang="en-US" dirty="0"/>
          </a:p>
          <a:p>
            <a:endParaRPr lang="en-US" dirty="0"/>
          </a:p>
        </p:txBody>
      </p:sp>
      <p:pic>
        <p:nvPicPr>
          <p:cNvPr id="4" name="Picture 3"/>
          <p:cNvPicPr>
            <a:picLocks noChangeAspect="1"/>
          </p:cNvPicPr>
          <p:nvPr/>
        </p:nvPicPr>
        <p:blipFill>
          <a:blip r:embed="rId2"/>
          <a:stretch>
            <a:fillRect/>
          </a:stretch>
        </p:blipFill>
        <p:spPr>
          <a:xfrm>
            <a:off x="4172487" y="1729410"/>
            <a:ext cx="4198471" cy="3148853"/>
          </a:xfrm>
          <a:prstGeom prst="rect">
            <a:avLst/>
          </a:prstGeom>
        </p:spPr>
      </p:pic>
    </p:spTree>
    <p:extLst>
      <p:ext uri="{BB962C8B-B14F-4D97-AF65-F5344CB8AC3E}">
        <p14:creationId xmlns:p14="http://schemas.microsoft.com/office/powerpoint/2010/main" val="703369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145" y="1064079"/>
            <a:ext cx="5475345" cy="873068"/>
          </a:xfrm>
        </p:spPr>
        <p:txBody>
          <a:bodyPr>
            <a:normAutofit fontScale="90000"/>
          </a:bodyPr>
          <a:lstStyle/>
          <a:p>
            <a:r>
              <a:rPr lang="en-US" b="1" dirty="0" err="1"/>
              <a:t>Mechanisation</a:t>
            </a:r>
            <a:r>
              <a:rPr lang="en-US" b="1" dirty="0"/>
              <a:t> and </a:t>
            </a:r>
            <a:r>
              <a:rPr lang="en-US" b="1" dirty="0" err="1"/>
              <a:t>Industrialisation</a:t>
            </a:r>
            <a:endParaRPr lang="en-US" b="1" dirty="0"/>
          </a:p>
        </p:txBody>
      </p:sp>
      <p:sp>
        <p:nvSpPr>
          <p:cNvPr id="3" name="Text Placeholder 2">
            <a:extLst>
              <a:ext uri="{FF2B5EF4-FFF2-40B4-BE49-F238E27FC236}">
                <a16:creationId xmlns:a16="http://schemas.microsoft.com/office/drawing/2014/main" id="{C43D6BB1-DEA6-764F-95C8-A41FCB90562A}"/>
              </a:ext>
            </a:extLst>
          </p:cNvPr>
          <p:cNvSpPr>
            <a:spLocks noGrp="1"/>
          </p:cNvSpPr>
          <p:nvPr>
            <p:ph type="body" idx="1"/>
          </p:nvPr>
        </p:nvSpPr>
        <p:spPr>
          <a:xfrm>
            <a:off x="283029" y="2070497"/>
            <a:ext cx="2558143" cy="746181"/>
          </a:xfrm>
        </p:spPr>
        <p:txBody>
          <a:bodyPr>
            <a:normAutofit fontScale="55000" lnSpcReduction="20000"/>
          </a:bodyPr>
          <a:lstStyle/>
          <a:p>
            <a:r>
              <a:rPr lang="en-US" dirty="0"/>
              <a:t>Ford Assembly Line (1913)</a:t>
            </a:r>
          </a:p>
        </p:txBody>
      </p:sp>
      <p:pic>
        <p:nvPicPr>
          <p:cNvPr id="4" name="Content Placeholder 3"/>
          <p:cNvPicPr>
            <a:picLocks noGrp="1" noChangeAspect="1"/>
          </p:cNvPicPr>
          <p:nvPr>
            <p:ph sz="half" idx="2"/>
          </p:nvPr>
        </p:nvPicPr>
        <p:blipFill>
          <a:blip r:embed="rId2"/>
          <a:stretch>
            <a:fillRect/>
          </a:stretch>
        </p:blipFill>
        <p:spPr>
          <a:xfrm>
            <a:off x="65483" y="2950029"/>
            <a:ext cx="2189012" cy="1390023"/>
          </a:xfrm>
        </p:spPr>
      </p:pic>
      <p:sp>
        <p:nvSpPr>
          <p:cNvPr id="5" name="Text Placeholder 4">
            <a:extLst>
              <a:ext uri="{FF2B5EF4-FFF2-40B4-BE49-F238E27FC236}">
                <a16:creationId xmlns:a16="http://schemas.microsoft.com/office/drawing/2014/main" id="{894CB0A8-EE22-AF46-85B8-1F10EEA3E01F}"/>
              </a:ext>
            </a:extLst>
          </p:cNvPr>
          <p:cNvSpPr>
            <a:spLocks noGrp="1"/>
          </p:cNvSpPr>
          <p:nvPr>
            <p:ph type="body" sz="quarter" idx="3"/>
          </p:nvPr>
        </p:nvSpPr>
        <p:spPr>
          <a:xfrm>
            <a:off x="6237515" y="1412421"/>
            <a:ext cx="2725341" cy="524725"/>
          </a:xfrm>
        </p:spPr>
        <p:txBody>
          <a:bodyPr>
            <a:normAutofit fontScale="55000" lnSpcReduction="20000"/>
          </a:bodyPr>
          <a:lstStyle/>
          <a:p>
            <a:r>
              <a:rPr lang="en-US" dirty="0"/>
              <a:t>US Tomato factory (1930)</a:t>
            </a:r>
          </a:p>
        </p:txBody>
      </p:sp>
      <p:pic>
        <p:nvPicPr>
          <p:cNvPr id="7" name="Content Placeholder 3">
            <a:extLst>
              <a:ext uri="{FF2B5EF4-FFF2-40B4-BE49-F238E27FC236}">
                <a16:creationId xmlns:a16="http://schemas.microsoft.com/office/drawing/2014/main" id="{AA647A75-F084-534B-A6F6-A2866DB9A7DF}"/>
              </a:ext>
            </a:extLst>
          </p:cNvPr>
          <p:cNvPicPr>
            <a:picLocks noGrp="1" noChangeAspect="1"/>
          </p:cNvPicPr>
          <p:nvPr>
            <p:ph sz="quarter" idx="4"/>
          </p:nvPr>
        </p:nvPicPr>
        <p:blipFill>
          <a:blip r:embed="rId3"/>
          <a:srcRect l="-14192" r="-14192"/>
          <a:stretch>
            <a:fillRect/>
          </a:stretch>
        </p:blipFill>
        <p:spPr>
          <a:xfrm>
            <a:off x="5656490" y="2038574"/>
            <a:ext cx="3887391" cy="2137910"/>
          </a:xfrm>
        </p:spPr>
      </p:pic>
      <p:pic>
        <p:nvPicPr>
          <p:cNvPr id="8" name="Picture 7">
            <a:extLst>
              <a:ext uri="{FF2B5EF4-FFF2-40B4-BE49-F238E27FC236}">
                <a16:creationId xmlns:a16="http://schemas.microsoft.com/office/drawing/2014/main" id="{F72F791E-EEB2-4145-AB82-6D53D2211EA5}"/>
              </a:ext>
            </a:extLst>
          </p:cNvPr>
          <p:cNvPicPr>
            <a:picLocks noChangeAspect="1"/>
          </p:cNvPicPr>
          <p:nvPr/>
        </p:nvPicPr>
        <p:blipFill>
          <a:blip r:embed="rId4"/>
          <a:stretch>
            <a:fillRect/>
          </a:stretch>
        </p:blipFill>
        <p:spPr>
          <a:xfrm>
            <a:off x="2511671" y="3571647"/>
            <a:ext cx="3474320" cy="2269889"/>
          </a:xfrm>
          <a:prstGeom prst="rect">
            <a:avLst/>
          </a:prstGeom>
        </p:spPr>
      </p:pic>
      <p:sp>
        <p:nvSpPr>
          <p:cNvPr id="9" name="TextBox 8">
            <a:extLst>
              <a:ext uri="{FF2B5EF4-FFF2-40B4-BE49-F238E27FC236}">
                <a16:creationId xmlns:a16="http://schemas.microsoft.com/office/drawing/2014/main" id="{05C8170B-4D1A-584F-9A64-361487F5709D}"/>
              </a:ext>
            </a:extLst>
          </p:cNvPr>
          <p:cNvSpPr txBox="1"/>
          <p:nvPr/>
        </p:nvSpPr>
        <p:spPr>
          <a:xfrm>
            <a:off x="2982686" y="2348820"/>
            <a:ext cx="2416628" cy="1200329"/>
          </a:xfrm>
          <a:prstGeom prst="rect">
            <a:avLst/>
          </a:prstGeom>
          <a:noFill/>
        </p:spPr>
        <p:txBody>
          <a:bodyPr wrap="square" rtlCol="0">
            <a:spAutoFit/>
          </a:bodyPr>
          <a:lstStyle/>
          <a:p>
            <a:r>
              <a:rPr lang="en-US" b="1" dirty="0"/>
              <a:t>A Cincinnati Pork ‘Disassembly Line’, (1873)</a:t>
            </a:r>
          </a:p>
          <a:p>
            <a:endParaRPr lang="en-US" b="1" dirty="0"/>
          </a:p>
        </p:txBody>
      </p:sp>
    </p:spTree>
    <p:extLst>
      <p:ext uri="{BB962C8B-B14F-4D97-AF65-F5344CB8AC3E}">
        <p14:creationId xmlns:p14="http://schemas.microsoft.com/office/powerpoint/2010/main" val="12615920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BB6C18-89B1-FD46-9F5B-6FB8242894B6}"/>
              </a:ext>
            </a:extLst>
          </p:cNvPr>
          <p:cNvSpPr>
            <a:spLocks noGrp="1"/>
          </p:cNvSpPr>
          <p:nvPr>
            <p:ph type="title"/>
          </p:nvPr>
        </p:nvSpPr>
        <p:spPr>
          <a:xfrm>
            <a:off x="726142" y="314978"/>
            <a:ext cx="4310554" cy="1615121"/>
          </a:xfrm>
        </p:spPr>
        <p:txBody>
          <a:bodyPr/>
          <a:lstStyle/>
          <a:p>
            <a:pPr algn="l"/>
            <a:r>
              <a:rPr lang="en-US" dirty="0"/>
              <a:t>Early British Vegetarianism</a:t>
            </a:r>
          </a:p>
        </p:txBody>
      </p:sp>
      <p:pic>
        <p:nvPicPr>
          <p:cNvPr id="6" name="Content Placeholder 5">
            <a:extLst>
              <a:ext uri="{FF2B5EF4-FFF2-40B4-BE49-F238E27FC236}">
                <a16:creationId xmlns:a16="http://schemas.microsoft.com/office/drawing/2014/main" id="{B421D731-2C1A-7948-B5FC-C82568A9F7E0}"/>
              </a:ext>
            </a:extLst>
          </p:cNvPr>
          <p:cNvPicPr>
            <a:picLocks noGrp="1" noChangeAspect="1"/>
          </p:cNvPicPr>
          <p:nvPr>
            <p:ph idx="1"/>
          </p:nvPr>
        </p:nvPicPr>
        <p:blipFill>
          <a:blip r:embed="rId2"/>
          <a:stretch>
            <a:fillRect/>
          </a:stretch>
        </p:blipFill>
        <p:spPr>
          <a:xfrm>
            <a:off x="5478392" y="1381904"/>
            <a:ext cx="2937270" cy="4504546"/>
          </a:xfrm>
          <a:prstGeom prst="rect">
            <a:avLst/>
          </a:prstGeom>
        </p:spPr>
      </p:pic>
      <p:pic>
        <p:nvPicPr>
          <p:cNvPr id="7" name="Content Placeholder 5">
            <a:extLst>
              <a:ext uri="{FF2B5EF4-FFF2-40B4-BE49-F238E27FC236}">
                <a16:creationId xmlns:a16="http://schemas.microsoft.com/office/drawing/2014/main" id="{DD65DFEB-4223-6647-8EA5-A1047DFD6AE8}"/>
              </a:ext>
            </a:extLst>
          </p:cNvPr>
          <p:cNvPicPr>
            <a:picLocks noChangeAspect="1"/>
          </p:cNvPicPr>
          <p:nvPr/>
        </p:nvPicPr>
        <p:blipFill>
          <a:blip r:embed="rId3"/>
          <a:srcRect l="-23616" r="-23616"/>
          <a:stretch>
            <a:fillRect/>
          </a:stretch>
        </p:blipFill>
        <p:spPr>
          <a:xfrm>
            <a:off x="536970" y="2260583"/>
            <a:ext cx="3028950" cy="3394472"/>
          </a:xfrm>
          <a:prstGeom prst="rect">
            <a:avLst/>
          </a:prstGeom>
        </p:spPr>
      </p:pic>
      <p:sp>
        <p:nvSpPr>
          <p:cNvPr id="8" name="Title 1">
            <a:extLst>
              <a:ext uri="{FF2B5EF4-FFF2-40B4-BE49-F238E27FC236}">
                <a16:creationId xmlns:a16="http://schemas.microsoft.com/office/drawing/2014/main" id="{85EA9227-EA0A-254A-86DC-44CC58EB5D7E}"/>
              </a:ext>
            </a:extLst>
          </p:cNvPr>
          <p:cNvSpPr txBox="1">
            <a:spLocks/>
          </p:cNvSpPr>
          <p:nvPr/>
        </p:nvSpPr>
        <p:spPr>
          <a:xfrm>
            <a:off x="342900" y="1063228"/>
            <a:ext cx="3212528" cy="8668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300" dirty="0"/>
          </a:p>
        </p:txBody>
      </p:sp>
    </p:spTree>
    <p:extLst>
      <p:ext uri="{BB962C8B-B14F-4D97-AF65-F5344CB8AC3E}">
        <p14:creationId xmlns:p14="http://schemas.microsoft.com/office/powerpoint/2010/main" val="13593237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srcRect l="-66791" r="-66791"/>
          <a:stretch>
            <a:fillRect/>
          </a:stretch>
        </p:blipFill>
        <p:spPr>
          <a:xfrm>
            <a:off x="0" y="0"/>
            <a:ext cx="6644733" cy="3654347"/>
          </a:xfrm>
        </p:spPr>
      </p:pic>
      <p:pic>
        <p:nvPicPr>
          <p:cNvPr id="5" name="Picture 4"/>
          <p:cNvPicPr>
            <a:picLocks noChangeAspect="1"/>
          </p:cNvPicPr>
          <p:nvPr/>
        </p:nvPicPr>
        <p:blipFill>
          <a:blip r:embed="rId3"/>
          <a:stretch>
            <a:fillRect/>
          </a:stretch>
        </p:blipFill>
        <p:spPr>
          <a:xfrm>
            <a:off x="4114835" y="3037919"/>
            <a:ext cx="4725080" cy="3874566"/>
          </a:xfrm>
          <a:prstGeom prst="rect">
            <a:avLst/>
          </a:prstGeom>
        </p:spPr>
      </p:pic>
      <p:pic>
        <p:nvPicPr>
          <p:cNvPr id="8" name="Picture 7"/>
          <p:cNvPicPr>
            <a:picLocks noChangeAspect="1"/>
          </p:cNvPicPr>
          <p:nvPr/>
        </p:nvPicPr>
        <p:blipFill>
          <a:blip r:embed="rId4"/>
          <a:stretch>
            <a:fillRect/>
          </a:stretch>
        </p:blipFill>
        <p:spPr>
          <a:xfrm>
            <a:off x="87880" y="2801194"/>
            <a:ext cx="3189471" cy="3882042"/>
          </a:xfrm>
          <a:prstGeom prst="rect">
            <a:avLst/>
          </a:prstGeom>
        </p:spPr>
      </p:pic>
      <p:pic>
        <p:nvPicPr>
          <p:cNvPr id="9" name="Picture 8"/>
          <p:cNvPicPr>
            <a:picLocks noChangeAspect="1"/>
          </p:cNvPicPr>
          <p:nvPr/>
        </p:nvPicPr>
        <p:blipFill>
          <a:blip r:embed="rId5"/>
          <a:stretch>
            <a:fillRect/>
          </a:stretch>
        </p:blipFill>
        <p:spPr>
          <a:xfrm>
            <a:off x="6152911" y="-144794"/>
            <a:ext cx="2198953" cy="3291846"/>
          </a:xfrm>
          <a:prstGeom prst="rect">
            <a:avLst/>
          </a:prstGeom>
        </p:spPr>
      </p:pic>
    </p:spTree>
    <p:extLst>
      <p:ext uri="{BB962C8B-B14F-4D97-AF65-F5344CB8AC3E}">
        <p14:creationId xmlns:p14="http://schemas.microsoft.com/office/powerpoint/2010/main" val="892411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1955 advert for the first Toshiba rice cooker</a:t>
            </a:r>
          </a:p>
        </p:txBody>
      </p:sp>
      <p:pic>
        <p:nvPicPr>
          <p:cNvPr id="4" name="Content Placeholder 3" descr="toshiba rice cooker advert.jpeg"/>
          <p:cNvPicPr>
            <a:picLocks noGrp="1" noChangeAspect="1"/>
          </p:cNvPicPr>
          <p:nvPr>
            <p:ph idx="1"/>
          </p:nvPr>
        </p:nvPicPr>
        <p:blipFill>
          <a:blip r:embed="rId2">
            <a:extLst>
              <a:ext uri="{28A0092B-C50C-407E-A947-70E740481C1C}">
                <a14:useLocalDpi xmlns:a14="http://schemas.microsoft.com/office/drawing/2010/main" val="0"/>
              </a:ext>
            </a:extLst>
          </a:blip>
          <a:srcRect l="-77282" r="-77282"/>
          <a:stretch>
            <a:fillRect/>
          </a:stretch>
        </p:blipFill>
        <p:spPr/>
      </p:pic>
    </p:spTree>
    <p:extLst>
      <p:ext uri="{BB962C8B-B14F-4D97-AF65-F5344CB8AC3E}">
        <p14:creationId xmlns:p14="http://schemas.microsoft.com/office/powerpoint/2010/main" val="10358886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Susie </a:t>
            </a:r>
            <a:r>
              <a:rPr lang="en-GB" dirty="0" err="1"/>
              <a:t>Orbach</a:t>
            </a:r>
            <a:endParaRPr lang="en-GB" dirty="0"/>
          </a:p>
        </p:txBody>
      </p:sp>
      <p:pic>
        <p:nvPicPr>
          <p:cNvPr id="4" name="Content Placeholder 3" descr="susie orbach.tiff"/>
          <p:cNvPicPr>
            <a:picLocks noGrp="1" noChangeAspect="1"/>
          </p:cNvPicPr>
          <p:nvPr>
            <p:ph idx="1"/>
          </p:nvPr>
        </p:nvPicPr>
        <p:blipFill>
          <a:blip r:embed="rId2">
            <a:extLst>
              <a:ext uri="{28A0092B-C50C-407E-A947-70E740481C1C}">
                <a14:useLocalDpi xmlns:a14="http://schemas.microsoft.com/office/drawing/2010/main" val="0"/>
              </a:ext>
            </a:extLst>
          </a:blip>
          <a:srcRect l="-5199" r="-5199"/>
          <a:stretch>
            <a:fillRect/>
          </a:stretch>
        </p:blipFill>
        <p:spPr>
          <a:xfrm>
            <a:off x="-370594" y="2325975"/>
            <a:ext cx="6926096" cy="3809086"/>
          </a:xfrm>
        </p:spPr>
      </p:pic>
      <p:pic>
        <p:nvPicPr>
          <p:cNvPr id="5" name="Content Placeholder 3"/>
          <p:cNvPicPr>
            <a:picLocks noChangeAspect="1"/>
          </p:cNvPicPr>
          <p:nvPr/>
        </p:nvPicPr>
        <p:blipFill>
          <a:blip r:embed="rId3"/>
          <a:srcRect l="-89620" r="-89620"/>
          <a:stretch>
            <a:fillRect/>
          </a:stretch>
        </p:blipFill>
        <p:spPr>
          <a:xfrm>
            <a:off x="3507562" y="1906387"/>
            <a:ext cx="8229600" cy="4525963"/>
          </a:xfrm>
          <a:prstGeom prst="rect">
            <a:avLst/>
          </a:prstGeom>
        </p:spPr>
      </p:pic>
    </p:spTree>
    <p:extLst>
      <p:ext uri="{BB962C8B-B14F-4D97-AF65-F5344CB8AC3E}">
        <p14:creationId xmlns:p14="http://schemas.microsoft.com/office/powerpoint/2010/main" val="27987408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Deforestation in Amazonia</a:t>
            </a:r>
          </a:p>
        </p:txBody>
      </p:sp>
      <p:sp>
        <p:nvSpPr>
          <p:cNvPr id="6" name="Text Placeholder 5"/>
          <p:cNvSpPr>
            <a:spLocks noGrp="1"/>
          </p:cNvSpPr>
          <p:nvPr>
            <p:ph type="body" idx="1"/>
          </p:nvPr>
        </p:nvSpPr>
        <p:spPr/>
        <p:txBody>
          <a:bodyPr>
            <a:normAutofit fontScale="77500" lnSpcReduction="20000"/>
          </a:bodyPr>
          <a:lstStyle/>
          <a:p>
            <a:r>
              <a:rPr lang="en-GB" dirty="0"/>
              <a:t>Cattle grazing in Amazonia</a:t>
            </a:r>
          </a:p>
        </p:txBody>
      </p:sp>
      <p:pic>
        <p:nvPicPr>
          <p:cNvPr id="4" name="Content Placeholder 3"/>
          <p:cNvPicPr>
            <a:picLocks noGrp="1" noChangeAspect="1"/>
          </p:cNvPicPr>
          <p:nvPr>
            <p:ph sz="half" idx="2"/>
          </p:nvPr>
        </p:nvPicPr>
        <p:blipFill>
          <a:blip r:embed="rId2"/>
          <a:srcRect t="-21677" b="-21677"/>
          <a:stretch>
            <a:fillRect/>
          </a:stretch>
        </p:blipFill>
        <p:spPr/>
      </p:pic>
      <p:sp>
        <p:nvSpPr>
          <p:cNvPr id="7" name="Text Placeholder 6"/>
          <p:cNvSpPr>
            <a:spLocks noGrp="1"/>
          </p:cNvSpPr>
          <p:nvPr>
            <p:ph type="body" sz="quarter" idx="3"/>
          </p:nvPr>
        </p:nvSpPr>
        <p:spPr/>
        <p:txBody>
          <a:bodyPr>
            <a:normAutofit fontScale="77500" lnSpcReduction="20000"/>
          </a:bodyPr>
          <a:lstStyle/>
          <a:p>
            <a:r>
              <a:rPr lang="en-GB" dirty="0"/>
              <a:t>Without cattle</a:t>
            </a:r>
          </a:p>
        </p:txBody>
      </p:sp>
      <p:pic>
        <p:nvPicPr>
          <p:cNvPr id="9" name="Content Placeholder 8"/>
          <p:cNvPicPr>
            <a:picLocks noGrp="1" noChangeAspect="1"/>
          </p:cNvPicPr>
          <p:nvPr>
            <p:ph sz="quarter" idx="4"/>
          </p:nvPr>
        </p:nvPicPr>
        <p:blipFill>
          <a:blip r:embed="rId3"/>
          <a:srcRect t="-23321" b="-23321"/>
          <a:stretch>
            <a:fillRect/>
          </a:stretch>
        </p:blipFill>
        <p:spPr/>
      </p:pic>
    </p:spTree>
    <p:extLst>
      <p:ext uri="{BB962C8B-B14F-4D97-AF65-F5344CB8AC3E}">
        <p14:creationId xmlns:p14="http://schemas.microsoft.com/office/powerpoint/2010/main" val="9101956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GB" dirty="0"/>
            </a:br>
            <a:r>
              <a:rPr lang="en-GB" dirty="0"/>
              <a:t>A Total Social Fact </a:t>
            </a:r>
            <a:br>
              <a:rPr lang="en-GB" dirty="0"/>
            </a:br>
            <a:endParaRPr lang="en-US" dirty="0"/>
          </a:p>
        </p:txBody>
      </p:sp>
      <p:sp>
        <p:nvSpPr>
          <p:cNvPr id="3" name="Content Placeholder 2"/>
          <p:cNvSpPr>
            <a:spLocks noGrp="1"/>
          </p:cNvSpPr>
          <p:nvPr>
            <p:ph idx="1"/>
          </p:nvPr>
        </p:nvSpPr>
        <p:spPr/>
        <p:txBody>
          <a:bodyPr>
            <a:normAutofit/>
          </a:bodyPr>
          <a:lstStyle/>
          <a:p>
            <a:pPr marL="0" indent="0">
              <a:buNone/>
            </a:pPr>
            <a:endParaRPr lang="en-GB" sz="3600" dirty="0"/>
          </a:p>
          <a:p>
            <a:pPr marL="0" indent="0">
              <a:buNone/>
            </a:pPr>
            <a:r>
              <a:rPr lang="en-GB" sz="3600" dirty="0"/>
              <a:t>‘an activity that has implications throughout society, in the economic, legal, political, and religious spheres’</a:t>
            </a:r>
          </a:p>
          <a:p>
            <a:pPr marL="0" indent="0">
              <a:buNone/>
            </a:pPr>
            <a:endParaRPr lang="en-GB" sz="3600" dirty="0"/>
          </a:p>
          <a:p>
            <a:pPr marL="0" indent="0">
              <a:buNone/>
            </a:pPr>
            <a:r>
              <a:rPr lang="en-GB" sz="3600" dirty="0"/>
              <a:t>(Marcel Mauss: </a:t>
            </a:r>
            <a:r>
              <a:rPr lang="en-GB" sz="3600" i="1" dirty="0"/>
              <a:t>‘fait social total</a:t>
            </a:r>
            <a:r>
              <a:rPr lang="en-GB" sz="3600" dirty="0"/>
              <a:t>’) </a:t>
            </a:r>
            <a:endParaRPr lang="en-US" sz="3600" dirty="0"/>
          </a:p>
        </p:txBody>
      </p:sp>
    </p:spTree>
    <p:extLst>
      <p:ext uri="{BB962C8B-B14F-4D97-AF65-F5344CB8AC3E}">
        <p14:creationId xmlns:p14="http://schemas.microsoft.com/office/powerpoint/2010/main" val="1157291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D267C-265D-5E40-A605-ACA3D10C4EFC}"/>
              </a:ext>
            </a:extLst>
          </p:cNvPr>
          <p:cNvSpPr>
            <a:spLocks noGrp="1"/>
          </p:cNvSpPr>
          <p:nvPr>
            <p:ph type="title"/>
          </p:nvPr>
        </p:nvSpPr>
        <p:spPr/>
        <p:txBody>
          <a:bodyPr/>
          <a:lstStyle/>
          <a:p>
            <a:r>
              <a:rPr lang="en-US" b="1" dirty="0"/>
              <a:t>Assessment</a:t>
            </a:r>
          </a:p>
        </p:txBody>
      </p:sp>
      <p:sp>
        <p:nvSpPr>
          <p:cNvPr id="3" name="Content Placeholder 2">
            <a:extLst>
              <a:ext uri="{FF2B5EF4-FFF2-40B4-BE49-F238E27FC236}">
                <a16:creationId xmlns:a16="http://schemas.microsoft.com/office/drawing/2014/main" id="{C0F9AE14-9045-4E49-89B7-B889AD2B83D8}"/>
              </a:ext>
            </a:extLst>
          </p:cNvPr>
          <p:cNvSpPr>
            <a:spLocks noGrp="1"/>
          </p:cNvSpPr>
          <p:nvPr>
            <p:ph idx="1"/>
          </p:nvPr>
        </p:nvSpPr>
        <p:spPr>
          <a:xfrm>
            <a:off x="431641" y="1627094"/>
            <a:ext cx="3884865" cy="4800600"/>
          </a:xfrm>
        </p:spPr>
        <p:txBody>
          <a:bodyPr>
            <a:normAutofit/>
          </a:bodyPr>
          <a:lstStyle/>
          <a:p>
            <a:pPr marL="0" indent="0">
              <a:buNone/>
            </a:pPr>
            <a:endParaRPr lang="en-GB" dirty="0"/>
          </a:p>
          <a:p>
            <a:endParaRPr lang="en-GB" dirty="0"/>
          </a:p>
          <a:p>
            <a:r>
              <a:rPr lang="en-GB" dirty="0"/>
              <a:t>seminar contribution (10%)</a:t>
            </a:r>
          </a:p>
          <a:p>
            <a:r>
              <a:rPr lang="en-GB" dirty="0"/>
              <a:t>commonplace book (10%)</a:t>
            </a:r>
          </a:p>
          <a:p>
            <a:r>
              <a:rPr lang="en-GB" dirty="0"/>
              <a:t>3,000-word essay (40%)</a:t>
            </a:r>
          </a:p>
          <a:p>
            <a:r>
              <a:rPr lang="en-GB" dirty="0"/>
              <a:t>two-hour exam (40%)</a:t>
            </a:r>
          </a:p>
          <a:p>
            <a:pPr marL="0" indent="0">
              <a:buNone/>
            </a:pPr>
            <a:endParaRPr lang="en-US" dirty="0"/>
          </a:p>
        </p:txBody>
      </p:sp>
      <p:pic>
        <p:nvPicPr>
          <p:cNvPr id="6" name="Picture 5">
            <a:extLst>
              <a:ext uri="{FF2B5EF4-FFF2-40B4-BE49-F238E27FC236}">
                <a16:creationId xmlns:a16="http://schemas.microsoft.com/office/drawing/2014/main" id="{E9AFF0FD-D7A8-4246-8A03-EE7E3F4E2159}"/>
              </a:ext>
            </a:extLst>
          </p:cNvPr>
          <p:cNvPicPr>
            <a:picLocks noChangeAspect="1"/>
          </p:cNvPicPr>
          <p:nvPr/>
        </p:nvPicPr>
        <p:blipFill>
          <a:blip r:embed="rId2"/>
          <a:stretch>
            <a:fillRect/>
          </a:stretch>
        </p:blipFill>
        <p:spPr>
          <a:xfrm>
            <a:off x="4053547" y="1627094"/>
            <a:ext cx="4982876" cy="3098489"/>
          </a:xfrm>
          <a:prstGeom prst="rect">
            <a:avLst/>
          </a:prstGeom>
        </p:spPr>
      </p:pic>
    </p:spTree>
    <p:extLst>
      <p:ext uri="{BB962C8B-B14F-4D97-AF65-F5344CB8AC3E}">
        <p14:creationId xmlns:p14="http://schemas.microsoft.com/office/powerpoint/2010/main" val="2999231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FAA50-2067-C642-94B0-0CFB6FA0A730}"/>
              </a:ext>
            </a:extLst>
          </p:cNvPr>
          <p:cNvSpPr>
            <a:spLocks noGrp="1"/>
          </p:cNvSpPr>
          <p:nvPr>
            <p:ph type="title"/>
          </p:nvPr>
        </p:nvSpPr>
        <p:spPr/>
        <p:txBody>
          <a:bodyPr/>
          <a:lstStyle/>
          <a:p>
            <a:r>
              <a:rPr lang="en-GB" b="1" dirty="0"/>
              <a:t>Seminar contribution</a:t>
            </a:r>
            <a:endParaRPr lang="en-US" dirty="0"/>
          </a:p>
        </p:txBody>
      </p:sp>
      <p:sp>
        <p:nvSpPr>
          <p:cNvPr id="3" name="Content Placeholder 2">
            <a:extLst>
              <a:ext uri="{FF2B5EF4-FFF2-40B4-BE49-F238E27FC236}">
                <a16:creationId xmlns:a16="http://schemas.microsoft.com/office/drawing/2014/main" id="{3528DEAC-DD47-4C43-B955-36E2483FC562}"/>
              </a:ext>
            </a:extLst>
          </p:cNvPr>
          <p:cNvSpPr>
            <a:spLocks noGrp="1"/>
          </p:cNvSpPr>
          <p:nvPr>
            <p:ph idx="1"/>
          </p:nvPr>
        </p:nvSpPr>
        <p:spPr/>
        <p:txBody>
          <a:bodyPr>
            <a:normAutofit/>
          </a:bodyPr>
          <a:lstStyle/>
          <a:p>
            <a:pPr marL="0" indent="0">
              <a:buNone/>
            </a:pPr>
            <a:endParaRPr lang="en-GB" b="1" dirty="0"/>
          </a:p>
          <a:p>
            <a:pPr marL="0" indent="0">
              <a:buNone/>
            </a:pPr>
            <a:r>
              <a:rPr lang="en-GB" dirty="0"/>
              <a:t>The seminar contribution is based on a </a:t>
            </a:r>
            <a:r>
              <a:rPr lang="en-GB" b="1" dirty="0"/>
              <a:t>self-assessment</a:t>
            </a:r>
            <a:r>
              <a:rPr lang="en-GB" dirty="0"/>
              <a:t>.</a:t>
            </a:r>
          </a:p>
          <a:p>
            <a:pPr marL="0" indent="0">
              <a:buNone/>
            </a:pPr>
            <a:endParaRPr lang="en-GB" dirty="0"/>
          </a:p>
          <a:p>
            <a:pPr marL="0" indent="0">
              <a:buNone/>
            </a:pPr>
            <a:r>
              <a:rPr lang="en-GB" dirty="0"/>
              <a:t>At the end of the year you will evaluate your own engagement with the seminars, using a structured self-assessment form.</a:t>
            </a:r>
          </a:p>
          <a:p>
            <a:pPr marL="0" indent="0">
              <a:buNone/>
            </a:pPr>
            <a:endParaRPr lang="en-GB" dirty="0"/>
          </a:p>
          <a:p>
            <a:pPr marL="0" indent="0">
              <a:buNone/>
            </a:pPr>
            <a:r>
              <a:rPr lang="en-GB" dirty="0"/>
              <a:t>Interim feedback at the start of term two.</a:t>
            </a:r>
          </a:p>
        </p:txBody>
      </p:sp>
    </p:spTree>
    <p:extLst>
      <p:ext uri="{BB962C8B-B14F-4D97-AF65-F5344CB8AC3E}">
        <p14:creationId xmlns:p14="http://schemas.microsoft.com/office/powerpoint/2010/main" val="2200080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61853-8280-BF40-AD5E-E80E8C9DFD3C}"/>
              </a:ext>
            </a:extLst>
          </p:cNvPr>
          <p:cNvSpPr>
            <a:spLocks noGrp="1"/>
          </p:cNvSpPr>
          <p:nvPr>
            <p:ph type="title"/>
          </p:nvPr>
        </p:nvSpPr>
        <p:spPr>
          <a:xfrm>
            <a:off x="134472" y="94129"/>
            <a:ext cx="4827494" cy="805797"/>
          </a:xfrm>
        </p:spPr>
        <p:txBody>
          <a:bodyPr/>
          <a:lstStyle/>
          <a:p>
            <a:pPr algn="l"/>
            <a:r>
              <a:rPr lang="en-GB" sz="3600" b="1" dirty="0"/>
              <a:t>Commonplace Book</a:t>
            </a:r>
            <a:br>
              <a:rPr lang="en-GB" sz="3600" b="1" dirty="0"/>
            </a:br>
            <a:endParaRPr lang="en-US" sz="3600" dirty="0"/>
          </a:p>
        </p:txBody>
      </p:sp>
      <p:sp>
        <p:nvSpPr>
          <p:cNvPr id="3" name="Content Placeholder 2">
            <a:extLst>
              <a:ext uri="{FF2B5EF4-FFF2-40B4-BE49-F238E27FC236}">
                <a16:creationId xmlns:a16="http://schemas.microsoft.com/office/drawing/2014/main" id="{4D2372BD-DF1E-1B42-A858-DC76ADEA28C5}"/>
              </a:ext>
            </a:extLst>
          </p:cNvPr>
          <p:cNvSpPr>
            <a:spLocks noGrp="1"/>
          </p:cNvSpPr>
          <p:nvPr>
            <p:ph idx="1"/>
          </p:nvPr>
        </p:nvSpPr>
        <p:spPr>
          <a:xfrm>
            <a:off x="134471" y="2743200"/>
            <a:ext cx="8404411" cy="4114801"/>
          </a:xfrm>
        </p:spPr>
        <p:txBody>
          <a:bodyPr>
            <a:normAutofit lnSpcReduction="10000"/>
          </a:bodyPr>
          <a:lstStyle/>
          <a:p>
            <a:pPr marL="0" indent="0">
              <a:buNone/>
            </a:pPr>
            <a:r>
              <a:rPr lang="en-GB" dirty="0"/>
              <a:t>Use whatever format you prefer, as long as you can upload it to tabula.</a:t>
            </a:r>
          </a:p>
          <a:p>
            <a:pPr marL="0" indent="0">
              <a:buNone/>
            </a:pPr>
            <a:r>
              <a:rPr lang="en-GB" dirty="0"/>
              <a:t>Use your commonplace book to record food-related ideas that you find stimulating. . . </a:t>
            </a:r>
          </a:p>
          <a:p>
            <a:pPr marL="0" indent="0">
              <a:buNone/>
            </a:pPr>
            <a:r>
              <a:rPr lang="en-GB" dirty="0"/>
              <a:t>. . . questions inspired by the module, connections between the topics we’ve covered and other aspects of your life, quotations, diagrams, drawings, items in the news, photographs. . . </a:t>
            </a:r>
          </a:p>
          <a:p>
            <a:pPr marL="0" indent="0">
              <a:buNone/>
            </a:pPr>
            <a:r>
              <a:rPr lang="en-GB" dirty="0"/>
              <a:t>The commonplace book can also be used to document the progress of the practical experiments assigned in class. </a:t>
            </a:r>
          </a:p>
          <a:p>
            <a:pPr marL="0" indent="0">
              <a:buNone/>
            </a:pPr>
            <a:endParaRPr lang="en-US" dirty="0"/>
          </a:p>
        </p:txBody>
      </p:sp>
      <p:pic>
        <p:nvPicPr>
          <p:cNvPr id="4" name="Picture 3">
            <a:extLst>
              <a:ext uri="{FF2B5EF4-FFF2-40B4-BE49-F238E27FC236}">
                <a16:creationId xmlns:a16="http://schemas.microsoft.com/office/drawing/2014/main" id="{A264C5E8-5895-BE49-A5E2-F337403FBFE7}"/>
              </a:ext>
            </a:extLst>
          </p:cNvPr>
          <p:cNvPicPr>
            <a:picLocks noChangeAspect="1"/>
          </p:cNvPicPr>
          <p:nvPr/>
        </p:nvPicPr>
        <p:blipFill>
          <a:blip r:embed="rId2"/>
          <a:stretch>
            <a:fillRect/>
          </a:stretch>
        </p:blipFill>
        <p:spPr>
          <a:xfrm>
            <a:off x="5913680" y="151127"/>
            <a:ext cx="2625202" cy="2299447"/>
          </a:xfrm>
          <a:prstGeom prst="rect">
            <a:avLst/>
          </a:prstGeom>
        </p:spPr>
      </p:pic>
      <p:sp>
        <p:nvSpPr>
          <p:cNvPr id="5" name="TextBox 4">
            <a:extLst>
              <a:ext uri="{FF2B5EF4-FFF2-40B4-BE49-F238E27FC236}">
                <a16:creationId xmlns:a16="http://schemas.microsoft.com/office/drawing/2014/main" id="{CFE11A19-1C7D-B84C-8424-02B12500841D}"/>
              </a:ext>
            </a:extLst>
          </p:cNvPr>
          <p:cNvSpPr txBox="1"/>
          <p:nvPr/>
        </p:nvSpPr>
        <p:spPr>
          <a:xfrm>
            <a:off x="134471" y="679380"/>
            <a:ext cx="5957047" cy="2299447"/>
          </a:xfrm>
          <a:prstGeom prst="rect">
            <a:avLst/>
          </a:prstGeom>
          <a:noFill/>
        </p:spPr>
        <p:txBody>
          <a:bodyPr wrap="square" rtlCol="0">
            <a:spAutoFit/>
          </a:bodyPr>
          <a:lstStyle/>
          <a:p>
            <a:r>
              <a:rPr lang="en-GB" sz="2400" dirty="0"/>
              <a:t>10% of your assessment consists of a </a:t>
            </a:r>
            <a:r>
              <a:rPr lang="en-GB" sz="2400" b="1" dirty="0"/>
              <a:t>commonplace book</a:t>
            </a:r>
            <a:r>
              <a:rPr lang="en-GB" sz="2400" dirty="0"/>
              <a:t>.</a:t>
            </a:r>
          </a:p>
          <a:p>
            <a:endParaRPr lang="en-GB" sz="2400" dirty="0"/>
          </a:p>
          <a:p>
            <a:r>
              <a:rPr lang="en-GB" sz="2400" dirty="0"/>
              <a:t>A </a:t>
            </a:r>
            <a:r>
              <a:rPr lang="en-GB" sz="2400" b="1" dirty="0"/>
              <a:t>commonplace book </a:t>
            </a:r>
            <a:r>
              <a:rPr lang="en-GB" sz="2400" dirty="0"/>
              <a:t>is a scrap-book of words and images. </a:t>
            </a:r>
          </a:p>
          <a:p>
            <a:endParaRPr lang="en-US" sz="2400" dirty="0"/>
          </a:p>
        </p:txBody>
      </p:sp>
    </p:spTree>
    <p:extLst>
      <p:ext uri="{BB962C8B-B14F-4D97-AF65-F5344CB8AC3E}">
        <p14:creationId xmlns:p14="http://schemas.microsoft.com/office/powerpoint/2010/main" val="3587415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23B48-2EBB-0E45-B276-62536A1423C9}"/>
              </a:ext>
            </a:extLst>
          </p:cNvPr>
          <p:cNvSpPr>
            <a:spLocks noGrp="1"/>
          </p:cNvSpPr>
          <p:nvPr>
            <p:ph type="title"/>
          </p:nvPr>
        </p:nvSpPr>
        <p:spPr>
          <a:xfrm>
            <a:off x="383049" y="215155"/>
            <a:ext cx="7008351" cy="775446"/>
          </a:xfrm>
        </p:spPr>
        <p:txBody>
          <a:bodyPr/>
          <a:lstStyle/>
          <a:p>
            <a:pPr algn="l"/>
            <a:r>
              <a:rPr lang="en-US" sz="3600" dirty="0"/>
              <a:t>The 3000-word essay and the exam</a:t>
            </a:r>
          </a:p>
        </p:txBody>
      </p:sp>
      <p:sp>
        <p:nvSpPr>
          <p:cNvPr id="3" name="Content Placeholder 2">
            <a:extLst>
              <a:ext uri="{FF2B5EF4-FFF2-40B4-BE49-F238E27FC236}">
                <a16:creationId xmlns:a16="http://schemas.microsoft.com/office/drawing/2014/main" id="{2D2AFE47-09A1-F249-B5EF-44AE0E664DF6}"/>
              </a:ext>
            </a:extLst>
          </p:cNvPr>
          <p:cNvSpPr>
            <a:spLocks noGrp="1"/>
          </p:cNvSpPr>
          <p:nvPr>
            <p:ph idx="1"/>
          </p:nvPr>
        </p:nvSpPr>
        <p:spPr>
          <a:xfrm>
            <a:off x="190500" y="1181101"/>
            <a:ext cx="8227361" cy="4813299"/>
          </a:xfrm>
        </p:spPr>
        <p:txBody>
          <a:bodyPr>
            <a:normAutofit/>
          </a:bodyPr>
          <a:lstStyle/>
          <a:p>
            <a:pPr marL="0" indent="0">
              <a:buNone/>
            </a:pPr>
            <a:r>
              <a:rPr lang="en-US" dirty="0"/>
              <a:t>ESSAY</a:t>
            </a:r>
          </a:p>
          <a:p>
            <a:r>
              <a:rPr lang="en-US" dirty="0"/>
              <a:t>You can write on any food-related topic that seizes your imagination.  </a:t>
            </a:r>
          </a:p>
          <a:p>
            <a:r>
              <a:rPr lang="en-US" dirty="0"/>
              <a:t>Discuss your ideas with me and we will develop them into a topic and a title that work for you.</a:t>
            </a:r>
          </a:p>
          <a:p>
            <a:pPr marL="0" indent="0">
              <a:buNone/>
            </a:pPr>
            <a:r>
              <a:rPr lang="en-US" dirty="0"/>
              <a:t>EXAM</a:t>
            </a:r>
          </a:p>
          <a:p>
            <a:r>
              <a:rPr lang="en-US" dirty="0"/>
              <a:t>7-day take home exam (like last year)</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1164594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9569" y="727639"/>
            <a:ext cx="5724862" cy="3902793"/>
          </a:xfrm>
        </p:spPr>
        <p:txBody>
          <a:bodyPr/>
          <a:lstStyle/>
          <a:p>
            <a:r>
              <a:rPr lang="en-US" sz="4400" dirty="0"/>
              <a:t>A Short Introductory Lecture: Eating as a Total Social Fact</a:t>
            </a:r>
            <a:br>
              <a:rPr lang="en-US" sz="4400" dirty="0"/>
            </a:br>
            <a:endParaRPr lang="en-US" sz="4400" dirty="0"/>
          </a:p>
        </p:txBody>
      </p:sp>
      <p:sp>
        <p:nvSpPr>
          <p:cNvPr id="3" name="Subtitle 2"/>
          <p:cNvSpPr>
            <a:spLocks noGrp="1"/>
          </p:cNvSpPr>
          <p:nvPr>
            <p:ph type="subTitle" idx="1"/>
          </p:nvPr>
        </p:nvSpPr>
        <p:spPr>
          <a:xfrm>
            <a:off x="1709569" y="4927600"/>
            <a:ext cx="5724862" cy="375370"/>
          </a:xfrm>
        </p:spPr>
        <p:txBody>
          <a:bodyPr>
            <a:normAutofit lnSpcReduction="10000"/>
          </a:bodyPr>
          <a:lstStyle/>
          <a:p>
            <a:r>
              <a:rPr lang="en-US" dirty="0"/>
              <a:t>  </a:t>
            </a:r>
          </a:p>
        </p:txBody>
      </p:sp>
    </p:spTree>
    <p:extLst>
      <p:ext uri="{BB962C8B-B14F-4D97-AF65-F5344CB8AC3E}">
        <p14:creationId xmlns:p14="http://schemas.microsoft.com/office/powerpoint/2010/main" val="398191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141" y="314979"/>
            <a:ext cx="7691719" cy="2741106"/>
          </a:xfrm>
        </p:spPr>
        <p:txBody>
          <a:bodyPr/>
          <a:lstStyle/>
          <a:p>
            <a:r>
              <a:rPr lang="en-GB" dirty="0"/>
              <a:t>Richard Wrangham’s </a:t>
            </a:r>
            <a:r>
              <a:rPr lang="en-US" dirty="0"/>
              <a:t>‘Cooking Hypothesis’</a:t>
            </a:r>
          </a:p>
        </p:txBody>
      </p:sp>
      <p:sp>
        <p:nvSpPr>
          <p:cNvPr id="3" name="Content Placeholder 2"/>
          <p:cNvSpPr>
            <a:spLocks noGrp="1"/>
          </p:cNvSpPr>
          <p:nvPr>
            <p:ph idx="1"/>
          </p:nvPr>
        </p:nvSpPr>
        <p:spPr>
          <a:xfrm>
            <a:off x="726141" y="3307451"/>
            <a:ext cx="4061759" cy="3347349"/>
          </a:xfrm>
        </p:spPr>
        <p:txBody>
          <a:bodyPr/>
          <a:lstStyle/>
          <a:p>
            <a:pPr marL="0" indent="0">
              <a:buNone/>
            </a:pPr>
            <a:endParaRPr lang="en-GB" dirty="0"/>
          </a:p>
          <a:p>
            <a:pPr marL="0" indent="0">
              <a:buNone/>
            </a:pPr>
            <a:r>
              <a:rPr lang="en-GB" dirty="0"/>
              <a:t>‘We should indeed pin our humanity on cooks.’ </a:t>
            </a:r>
            <a:endParaRPr lang="en-US" dirty="0"/>
          </a:p>
        </p:txBody>
      </p:sp>
      <p:pic>
        <p:nvPicPr>
          <p:cNvPr id="4" name="Picture 3">
            <a:extLst>
              <a:ext uri="{FF2B5EF4-FFF2-40B4-BE49-F238E27FC236}">
                <a16:creationId xmlns:a16="http://schemas.microsoft.com/office/drawing/2014/main" id="{C217145A-3404-484C-83B8-2CFFBC1B57F4}"/>
              </a:ext>
            </a:extLst>
          </p:cNvPr>
          <p:cNvPicPr>
            <a:picLocks noChangeAspect="1"/>
          </p:cNvPicPr>
          <p:nvPr/>
        </p:nvPicPr>
        <p:blipFill>
          <a:blip r:embed="rId2"/>
          <a:stretch>
            <a:fillRect/>
          </a:stretch>
        </p:blipFill>
        <p:spPr>
          <a:xfrm>
            <a:off x="5181600" y="3510651"/>
            <a:ext cx="3556000" cy="2590800"/>
          </a:xfrm>
          <a:prstGeom prst="rect">
            <a:avLst/>
          </a:prstGeom>
        </p:spPr>
      </p:pic>
    </p:spTree>
    <p:extLst>
      <p:ext uri="{BB962C8B-B14F-4D97-AF65-F5344CB8AC3E}">
        <p14:creationId xmlns:p14="http://schemas.microsoft.com/office/powerpoint/2010/main" val="712207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Richard Wrangham, </a:t>
            </a:r>
            <a:r>
              <a:rPr lang="en-GB" sz="2800" i="1" dirty="0"/>
              <a:t>Catching Fire: How Cooking Made Us Human</a:t>
            </a:r>
            <a:r>
              <a:rPr lang="en-GB" sz="2800" dirty="0"/>
              <a:t> (2009)</a:t>
            </a:r>
            <a:br>
              <a:rPr lang="en-GB" sz="2800" dirty="0"/>
            </a:br>
            <a:endParaRPr lang="en-US" sz="2800" dirty="0"/>
          </a:p>
        </p:txBody>
      </p:sp>
      <p:sp>
        <p:nvSpPr>
          <p:cNvPr id="3" name="Content Placeholder 2"/>
          <p:cNvSpPr>
            <a:spLocks noGrp="1"/>
          </p:cNvSpPr>
          <p:nvPr>
            <p:ph idx="1"/>
          </p:nvPr>
        </p:nvSpPr>
        <p:spPr>
          <a:xfrm>
            <a:off x="139701" y="1244601"/>
            <a:ext cx="6223000" cy="4940300"/>
          </a:xfrm>
        </p:spPr>
        <p:txBody>
          <a:bodyPr>
            <a:normAutofit lnSpcReduction="10000"/>
          </a:bodyPr>
          <a:lstStyle/>
          <a:p>
            <a:pPr marL="0" indent="0">
              <a:buNone/>
            </a:pPr>
            <a:r>
              <a:rPr lang="en-GB" sz="2800" dirty="0"/>
              <a:t>‘I believe that the transformative moment that gave rise to the genus </a:t>
            </a:r>
            <a:r>
              <a:rPr lang="en-GB" sz="2800" i="1" dirty="0"/>
              <a:t>Homo</a:t>
            </a:r>
            <a:r>
              <a:rPr lang="en-GB" sz="2800" dirty="0"/>
              <a:t>, one of the great transitions in the history of life, stemmed from the control of fire and the advent of cooked meals. Cooking increased the value of our food. It changed our bodies, our brains, our use of time, and our social lives.  It made us into consumers of external energy and thereby created an organism with a new relationship to nature, dependent on fuel.’</a:t>
            </a:r>
            <a:endParaRPr lang="en-US" sz="2800" dirty="0"/>
          </a:p>
        </p:txBody>
      </p:sp>
      <p:pic>
        <p:nvPicPr>
          <p:cNvPr id="4" name="Picture 3">
            <a:extLst>
              <a:ext uri="{FF2B5EF4-FFF2-40B4-BE49-F238E27FC236}">
                <a16:creationId xmlns:a16="http://schemas.microsoft.com/office/drawing/2014/main" id="{01B0CF68-6222-B645-BAFF-6DA6DDB58332}"/>
              </a:ext>
            </a:extLst>
          </p:cNvPr>
          <p:cNvPicPr>
            <a:picLocks noChangeAspect="1"/>
          </p:cNvPicPr>
          <p:nvPr/>
        </p:nvPicPr>
        <p:blipFill>
          <a:blip r:embed="rId2"/>
          <a:stretch>
            <a:fillRect/>
          </a:stretch>
        </p:blipFill>
        <p:spPr>
          <a:xfrm>
            <a:off x="6362701" y="1714500"/>
            <a:ext cx="2476500" cy="3784600"/>
          </a:xfrm>
          <a:prstGeom prst="rect">
            <a:avLst/>
          </a:prstGeom>
        </p:spPr>
      </p:pic>
    </p:spTree>
    <p:extLst>
      <p:ext uri="{BB962C8B-B14F-4D97-AF65-F5344CB8AC3E}">
        <p14:creationId xmlns:p14="http://schemas.microsoft.com/office/powerpoint/2010/main" val="941241900"/>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4" Type="http://schemas.openxmlformats.org/officeDocument/2006/relationships/image" Target="../media/image4.jpeg"/></Relationships>
</file>

<file path=ppt/theme/theme1.xml><?xml version="1.0" encoding="utf-8"?>
<a:theme xmlns:a="http://schemas.openxmlformats.org/drawingml/2006/main" name="Venture">
  <a:themeElements>
    <a:clrScheme name="Venture">
      <a:dk1>
        <a:sysClr val="windowText" lastClr="000000"/>
      </a:dk1>
      <a:lt1>
        <a:sysClr val="window" lastClr="FFFFFF"/>
      </a:lt1>
      <a:dk2>
        <a:srgbClr val="738450"/>
      </a:dk2>
      <a:lt2>
        <a:srgbClr val="E8E9D1"/>
      </a:lt2>
      <a:accent1>
        <a:srgbClr val="9EB060"/>
      </a:accent1>
      <a:accent2>
        <a:srgbClr val="D09A08"/>
      </a:accent2>
      <a:accent3>
        <a:srgbClr val="F2EC86"/>
      </a:accent3>
      <a:accent4>
        <a:srgbClr val="824F1C"/>
      </a:accent4>
      <a:accent5>
        <a:srgbClr val="511818"/>
      </a:accent5>
      <a:accent6>
        <a:srgbClr val="553876"/>
      </a:accent6>
      <a:hlink>
        <a:srgbClr val="929547"/>
      </a:hlink>
      <a:folHlink>
        <a:srgbClr val="56633C"/>
      </a:folHlink>
    </a:clrScheme>
    <a:fontScheme name="Venture">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Venture">
      <a:fillStyleLst>
        <a:solidFill>
          <a:schemeClr val="phClr"/>
        </a:solidFill>
        <a:blipFill rotWithShape="1">
          <a:blip xmlns:r="http://schemas.openxmlformats.org/officeDocument/2006/relationships" r:embed="rId1">
            <a:duotone>
              <a:schemeClr val="phClr">
                <a:shade val="30000"/>
                <a:alpha val="50000"/>
                <a:satMod val="150000"/>
              </a:schemeClr>
              <a:schemeClr val="phClr">
                <a:tint val="50000"/>
                <a:alpha val="10000"/>
                <a:satMod val="150000"/>
              </a:schemeClr>
            </a:duotone>
          </a:blip>
          <a:stretch/>
        </a:blipFill>
        <a:blipFill rotWithShape="1">
          <a:blip xmlns:r="http://schemas.openxmlformats.org/officeDocument/2006/relationships" r:embed="rId2">
            <a:duotone>
              <a:schemeClr val="phClr">
                <a:shade val="30000"/>
                <a:alpha val="50000"/>
                <a:satMod val="150000"/>
              </a:schemeClr>
              <a:schemeClr val="phClr">
                <a:tint val="50000"/>
                <a:alpha val="10000"/>
                <a:satMod val="150000"/>
              </a:schemeClr>
            </a:duotone>
          </a:blip>
          <a:stretch/>
        </a:blip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innerShdw blurRad="76200" dist="25400" dir="13500000">
              <a:srgbClr val="4B4B4B">
                <a:alpha val="75000"/>
              </a:srgbClr>
            </a:innerShdw>
          </a:effectLst>
        </a:effectStyle>
      </a:effectStyleLst>
      <a:bgFillStyleLst>
        <a:solidFill>
          <a:schemeClr val="phClr"/>
        </a:solidFill>
        <a:blipFill rotWithShape="1">
          <a:blip xmlns:r="http://schemas.openxmlformats.org/officeDocument/2006/relationships" r:embed="rId3">
            <a:duotone>
              <a:schemeClr val="phClr">
                <a:shade val="10000"/>
                <a:alpha val="30000"/>
                <a:satMod val="60000"/>
              </a:schemeClr>
              <a:schemeClr val="phClr">
                <a:tint val="20000"/>
                <a:alpha val="5000"/>
                <a:satMod val="300000"/>
              </a:schemeClr>
            </a:duotone>
          </a:blip>
          <a:stretch/>
        </a:blipFill>
        <a:blipFill rotWithShape="1">
          <a:blip xmlns:r="http://schemas.openxmlformats.org/officeDocument/2006/relationships" r:embed="rId4">
            <a:duotone>
              <a:schemeClr val="phClr">
                <a:shade val="30000"/>
                <a:alpha val="50000"/>
                <a:satMod val="150000"/>
              </a:schemeClr>
              <a:schemeClr val="phClr">
                <a:tint val="50000"/>
                <a:alpha val="1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Venture.thmx</Template>
  <TotalTime>9243</TotalTime>
  <Words>1121</Words>
  <Application>Microsoft Macintosh PowerPoint</Application>
  <PresentationFormat>On-screen Show (4:3)</PresentationFormat>
  <Paragraphs>116</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Baskerville</vt:lpstr>
      <vt:lpstr>Calisto MT</vt:lpstr>
      <vt:lpstr>Wingdings</vt:lpstr>
      <vt:lpstr>Venture</vt:lpstr>
      <vt:lpstr>The Global History of Food (HI2A7)</vt:lpstr>
      <vt:lpstr>About the Module </vt:lpstr>
      <vt:lpstr>Assessment</vt:lpstr>
      <vt:lpstr>Seminar contribution</vt:lpstr>
      <vt:lpstr>Commonplace Book </vt:lpstr>
      <vt:lpstr>The 3000-word essay and the exam</vt:lpstr>
      <vt:lpstr>A Short Introductory Lecture: Eating as a Total Social Fact </vt:lpstr>
      <vt:lpstr>Richard Wrangham’s ‘Cooking Hypothesis’</vt:lpstr>
      <vt:lpstr>Richard Wrangham, Catching Fire: How Cooking Made Us Human (2009) </vt:lpstr>
      <vt:lpstr>The BBC’s 2006 ‘Evolution Diet’ experiment</vt:lpstr>
      <vt:lpstr>Claude Lévi-Strauss  (1908-2009) </vt:lpstr>
      <vt:lpstr>Lévi-Strauss’s culinary triangle</vt:lpstr>
      <vt:lpstr>Edmund Leach  (1910-1989)</vt:lpstr>
      <vt:lpstr>Dean Falk, Finding Our Tongues: Mothers, Infants and the Origins of Language (2009).</vt:lpstr>
      <vt:lpstr>‘Why is eating nowadays so troublesome?’</vt:lpstr>
      <vt:lpstr>Is food today both too cheap and too expensive?</vt:lpstr>
      <vt:lpstr>Is food today both too cheap and too expensive?</vt:lpstr>
      <vt:lpstr>Food is about. . . ?</vt:lpstr>
      <vt:lpstr>Sugar cultivation has long relied on unfree labour.</vt:lpstr>
      <vt:lpstr>Amartya Sen</vt:lpstr>
      <vt:lpstr>Mechanisation and Industrialisation</vt:lpstr>
      <vt:lpstr>Early British Vegetarianism</vt:lpstr>
      <vt:lpstr>PowerPoint Presentation</vt:lpstr>
      <vt:lpstr>1955 advert for the first Toshiba rice cooker</vt:lpstr>
      <vt:lpstr>Susie Orbach</vt:lpstr>
      <vt:lpstr>Deforestation in Amazonia</vt:lpstr>
      <vt:lpstr> A Total Social Fact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Food as a Total Social Fact</dc:title>
  <dc:creator>Rebecca Earle</dc:creator>
  <cp:lastModifiedBy>Earle, Rebecca</cp:lastModifiedBy>
  <cp:revision>275</cp:revision>
  <dcterms:created xsi:type="dcterms:W3CDTF">2016-09-22T22:45:07Z</dcterms:created>
  <dcterms:modified xsi:type="dcterms:W3CDTF">2021-10-11T10:10:53Z</dcterms:modified>
</cp:coreProperties>
</file>