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8" r:id="rId2"/>
    <p:sldId id="306" r:id="rId3"/>
    <p:sldId id="274" r:id="rId4"/>
    <p:sldId id="275" r:id="rId5"/>
    <p:sldId id="277" r:id="rId6"/>
    <p:sldId id="273" r:id="rId7"/>
    <p:sldId id="276" r:id="rId8"/>
    <p:sldId id="280" r:id="rId9"/>
    <p:sldId id="271" r:id="rId10"/>
    <p:sldId id="260" r:id="rId11"/>
    <p:sldId id="266" r:id="rId12"/>
    <p:sldId id="269" r:id="rId13"/>
    <p:sldId id="272" r:id="rId14"/>
    <p:sldId id="285" r:id="rId15"/>
    <p:sldId id="308" r:id="rId16"/>
    <p:sldId id="278" r:id="rId17"/>
    <p:sldId id="281" r:id="rId18"/>
    <p:sldId id="307" r:id="rId19"/>
    <p:sldId id="282" r:id="rId20"/>
    <p:sldId id="286" r:id="rId21"/>
    <p:sldId id="287" r:id="rId22"/>
    <p:sldId id="289" r:id="rId23"/>
    <p:sldId id="288" r:id="rId24"/>
    <p:sldId id="305" r:id="rId25"/>
    <p:sldId id="290" r:id="rId26"/>
    <p:sldId id="291" r:id="rId27"/>
    <p:sldId id="292" r:id="rId28"/>
    <p:sldId id="293" r:id="rId29"/>
    <p:sldId id="295" r:id="rId30"/>
    <p:sldId id="296" r:id="rId31"/>
    <p:sldId id="283" r:id="rId32"/>
    <p:sldId id="298" r:id="rId33"/>
    <p:sldId id="299" r:id="rId34"/>
    <p:sldId id="300" r:id="rId35"/>
    <p:sldId id="301" r:id="rId36"/>
    <p:sldId id="284" r:id="rId37"/>
    <p:sldId id="302" r:id="rId38"/>
    <p:sldId id="303" r:id="rId39"/>
    <p:sldId id="304" r:id="rId40"/>
    <p:sldId id="310" r:id="rId41"/>
    <p:sldId id="311" r:id="rId42"/>
    <p:sldId id="312"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440"/>
    <p:restoredTop sz="94694"/>
  </p:normalViewPr>
  <p:slideViewPr>
    <p:cSldViewPr snapToGrid="0" snapToObjects="1">
      <p:cViewPr varScale="1">
        <p:scale>
          <a:sx n="121" d="100"/>
          <a:sy n="121" d="100"/>
        </p:scale>
        <p:origin x="768" y="176"/>
      </p:cViewPr>
      <p:guideLst>
        <p:guide orient="horz" pos="2160"/>
        <p:guide pos="2880"/>
      </p:guideLst>
    </p:cSldViewPr>
  </p:slideViewPr>
  <p:notesTextViewPr>
    <p:cViewPr>
      <p:scale>
        <a:sx n="100" d="100"/>
        <a:sy n="100" d="100"/>
      </p:scale>
      <p:origin x="0" y="0"/>
    </p:cViewPr>
  </p:notesTextViewPr>
  <p:sorterViewPr>
    <p:cViewPr>
      <p:scale>
        <a:sx n="68" d="100"/>
        <a:sy n="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E052C8-2861-B047-B1FF-D911F4E5DA35}" type="datetimeFigureOut">
              <a:rPr lang="en-US" smtClean="0"/>
              <a:t>3/4/24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AF0A0-42F2-814B-A661-06899E44247D}" type="slidenum">
              <a:rPr lang="en-GB" smtClean="0"/>
              <a:t>‹#›</a:t>
            </a:fld>
            <a:endParaRPr lang="en-GB"/>
          </a:p>
        </p:txBody>
      </p:sp>
    </p:spTree>
    <p:extLst>
      <p:ext uri="{BB962C8B-B14F-4D97-AF65-F5344CB8AC3E}">
        <p14:creationId xmlns:p14="http://schemas.microsoft.com/office/powerpoint/2010/main" val="6910284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C2BB3C-4730-4581-A0FD-610A95CC52F6}" type="slidenum">
              <a:rPr lang="en-GB" smtClean="0"/>
              <a:t>2</a:t>
            </a:fld>
            <a:endParaRPr lang="en-GB"/>
          </a:p>
        </p:txBody>
      </p:sp>
    </p:spTree>
    <p:extLst>
      <p:ext uri="{BB962C8B-B14F-4D97-AF65-F5344CB8AC3E}">
        <p14:creationId xmlns:p14="http://schemas.microsoft.com/office/powerpoint/2010/main" val="2484785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FC7F25E8-54A5-5740-9EDF-637E9F9BF7AF}" type="datetimeFigureOut">
              <a:rPr lang="en-US" smtClean="0"/>
              <a:t>3/4/24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1910751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FC7F25E8-54A5-5740-9EDF-637E9F9BF7AF}" type="datetimeFigureOut">
              <a:rPr lang="en-US" smtClean="0"/>
              <a:t>3/4/24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1505822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FC7F25E8-54A5-5740-9EDF-637E9F9BF7AF}" type="datetimeFigureOut">
              <a:rPr lang="en-US" smtClean="0"/>
              <a:t>3/4/24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3982618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FC7F25E8-54A5-5740-9EDF-637E9F9BF7AF}" type="datetimeFigureOut">
              <a:rPr lang="en-US" smtClean="0"/>
              <a:t>3/4/24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890330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C7F25E8-54A5-5740-9EDF-637E9F9BF7AF}" type="datetimeFigureOut">
              <a:rPr lang="en-US" smtClean="0"/>
              <a:t>3/4/24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2070642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FC7F25E8-54A5-5740-9EDF-637E9F9BF7AF}" type="datetimeFigureOut">
              <a:rPr lang="en-US" smtClean="0"/>
              <a:t>3/4/24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903088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FC7F25E8-54A5-5740-9EDF-637E9F9BF7AF}" type="datetimeFigureOut">
              <a:rPr lang="en-US" smtClean="0"/>
              <a:t>3/4/24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3855569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FC7F25E8-54A5-5740-9EDF-637E9F9BF7AF}" type="datetimeFigureOut">
              <a:rPr lang="en-US" smtClean="0"/>
              <a:t>3/4/24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369606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7F25E8-54A5-5740-9EDF-637E9F9BF7AF}" type="datetimeFigureOut">
              <a:rPr lang="en-US" smtClean="0"/>
              <a:t>3/4/24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1030295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C7F25E8-54A5-5740-9EDF-637E9F9BF7AF}" type="datetimeFigureOut">
              <a:rPr lang="en-US" smtClean="0"/>
              <a:t>3/4/24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2155542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C7F25E8-54A5-5740-9EDF-637E9F9BF7AF}" type="datetimeFigureOut">
              <a:rPr lang="en-US" smtClean="0"/>
              <a:t>3/4/24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C9A0F7-085A-4147-8719-8EBB5B6FFC4B}" type="slidenum">
              <a:rPr lang="en-GB" smtClean="0"/>
              <a:t>‹#›</a:t>
            </a:fld>
            <a:endParaRPr lang="en-GB"/>
          </a:p>
        </p:txBody>
      </p:sp>
    </p:spTree>
    <p:extLst>
      <p:ext uri="{BB962C8B-B14F-4D97-AF65-F5344CB8AC3E}">
        <p14:creationId xmlns:p14="http://schemas.microsoft.com/office/powerpoint/2010/main" val="4290164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F25E8-54A5-5740-9EDF-637E9F9BF7AF}" type="datetimeFigureOut">
              <a:rPr lang="en-US" smtClean="0"/>
              <a:t>3/4/24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C9A0F7-085A-4147-8719-8EBB5B6FFC4B}" type="slidenum">
              <a:rPr lang="en-GB" smtClean="0"/>
              <a:t>‹#›</a:t>
            </a:fld>
            <a:endParaRPr lang="en-GB"/>
          </a:p>
        </p:txBody>
      </p:sp>
    </p:spTree>
    <p:extLst>
      <p:ext uri="{BB962C8B-B14F-4D97-AF65-F5344CB8AC3E}">
        <p14:creationId xmlns:p14="http://schemas.microsoft.com/office/powerpoint/2010/main" val="985914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emf"/><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57200" y="0"/>
            <a:ext cx="8001000" cy="1042737"/>
          </a:xfrm>
        </p:spPr>
        <p:txBody>
          <a:bodyPr/>
          <a:lstStyle/>
          <a:p>
            <a:r>
              <a:rPr lang="en-GB" dirty="0"/>
              <a:t>Food and the Environment</a:t>
            </a:r>
          </a:p>
        </p:txBody>
      </p:sp>
      <p:pic>
        <p:nvPicPr>
          <p:cNvPr id="4" name="Content Placeholder 3" descr="harvesters.jpg">
            <a:extLst>
              <a:ext uri="{FF2B5EF4-FFF2-40B4-BE49-F238E27FC236}">
                <a16:creationId xmlns:a16="http://schemas.microsoft.com/office/drawing/2014/main" id="{F84FC6AA-3464-8349-B802-FD3AD14D4A41}"/>
              </a:ext>
            </a:extLst>
          </p:cNvPr>
          <p:cNvPicPr>
            <a:picLocks noChangeAspect="1"/>
          </p:cNvPicPr>
          <p:nvPr/>
        </p:nvPicPr>
        <p:blipFill>
          <a:blip r:embed="rId2">
            <a:extLst>
              <a:ext uri="{28A0092B-C50C-407E-A947-70E740481C1C}">
                <a14:useLocalDpi xmlns:a14="http://schemas.microsoft.com/office/drawing/2010/main" val="0"/>
              </a:ext>
            </a:extLst>
          </a:blip>
          <a:srcRect l="-17517" r="-17517"/>
          <a:stretch>
            <a:fillRect/>
          </a:stretch>
        </p:blipFill>
        <p:spPr>
          <a:xfrm>
            <a:off x="228600" y="1302418"/>
            <a:ext cx="8229600" cy="4525963"/>
          </a:xfrm>
          <a:prstGeom prst="rect">
            <a:avLst/>
          </a:prstGeom>
        </p:spPr>
      </p:pic>
      <p:sp>
        <p:nvSpPr>
          <p:cNvPr id="2" name="TextBox 1">
            <a:extLst>
              <a:ext uri="{FF2B5EF4-FFF2-40B4-BE49-F238E27FC236}">
                <a16:creationId xmlns:a16="http://schemas.microsoft.com/office/drawing/2014/main" id="{F8B9A239-1FC7-034D-8CB6-54E47D7B3655}"/>
              </a:ext>
            </a:extLst>
          </p:cNvPr>
          <p:cNvSpPr txBox="1"/>
          <p:nvPr/>
        </p:nvSpPr>
        <p:spPr>
          <a:xfrm>
            <a:off x="457199" y="5957047"/>
            <a:ext cx="8229599" cy="369332"/>
          </a:xfrm>
          <a:prstGeom prst="rect">
            <a:avLst/>
          </a:prstGeom>
          <a:noFill/>
        </p:spPr>
        <p:txBody>
          <a:bodyPr wrap="square" rtlCol="0">
            <a:spAutoFit/>
          </a:bodyPr>
          <a:lstStyle/>
          <a:p>
            <a:r>
              <a:rPr lang="en-US" dirty="0"/>
              <a:t>Pieter Bruegel the elder, </a:t>
            </a:r>
            <a:r>
              <a:rPr lang="en-US" i="1" dirty="0"/>
              <a:t>The Harvesters</a:t>
            </a:r>
            <a:r>
              <a:rPr lang="en-US" dirty="0"/>
              <a:t>, 1565, Metropolitan Museum of Art</a:t>
            </a:r>
          </a:p>
        </p:txBody>
      </p:sp>
    </p:spTree>
    <p:extLst>
      <p:ext uri="{BB962C8B-B14F-4D97-AF65-F5344CB8AC3E}">
        <p14:creationId xmlns:p14="http://schemas.microsoft.com/office/powerpoint/2010/main" val="46082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Atlantic slave trade</a:t>
            </a:r>
          </a:p>
        </p:txBody>
      </p:sp>
      <p:pic>
        <p:nvPicPr>
          <p:cNvPr id="12" name="Content Placeholder 11"/>
          <p:cNvPicPr>
            <a:picLocks noGrp="1" noChangeAspect="1"/>
          </p:cNvPicPr>
          <p:nvPr>
            <p:ph idx="1"/>
          </p:nvPr>
        </p:nvPicPr>
        <p:blipFill>
          <a:blip r:embed="rId2"/>
          <a:srcRect l="-8065" r="-8065"/>
          <a:stretch>
            <a:fillRect/>
          </a:stretch>
        </p:blipFill>
        <p:spPr/>
      </p:pic>
    </p:spTree>
    <p:extLst>
      <p:ext uri="{BB962C8B-B14F-4D97-AF65-F5344CB8AC3E}">
        <p14:creationId xmlns:p14="http://schemas.microsoft.com/office/powerpoint/2010/main" val="1335234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Enslaved workers on a Brazilian coffee plantation (1880s)</a:t>
            </a:r>
          </a:p>
        </p:txBody>
      </p:sp>
      <p:pic>
        <p:nvPicPr>
          <p:cNvPr id="4" name="Content Placeholder 3"/>
          <p:cNvPicPr>
            <a:picLocks noGrp="1" noChangeAspect="1"/>
          </p:cNvPicPr>
          <p:nvPr>
            <p:ph idx="1"/>
          </p:nvPr>
        </p:nvPicPr>
        <p:blipFill>
          <a:blip r:embed="rId2"/>
          <a:srcRect l="-36953" r="-36953"/>
          <a:stretch>
            <a:fillRect/>
          </a:stretch>
        </p:blipFill>
        <p:spPr/>
      </p:pic>
    </p:spTree>
    <p:extLst>
      <p:ext uri="{BB962C8B-B14F-4D97-AF65-F5344CB8AC3E}">
        <p14:creationId xmlns:p14="http://schemas.microsoft.com/office/powerpoint/2010/main" val="3475294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Enslaved workers tending rice on a North American plantation</a:t>
            </a:r>
          </a:p>
        </p:txBody>
      </p:sp>
      <p:pic>
        <p:nvPicPr>
          <p:cNvPr id="4" name="Content Placeholder 3"/>
          <p:cNvPicPr>
            <a:picLocks noGrp="1" noChangeAspect="1"/>
          </p:cNvPicPr>
          <p:nvPr>
            <p:ph idx="1"/>
          </p:nvPr>
        </p:nvPicPr>
        <p:blipFill>
          <a:blip r:embed="rId2"/>
          <a:srcRect l="-15005" r="-15005"/>
          <a:stretch>
            <a:fillRect/>
          </a:stretch>
        </p:blipFill>
        <p:spPr/>
      </p:pic>
    </p:spTree>
    <p:extLst>
      <p:ext uri="{BB962C8B-B14F-4D97-AF65-F5344CB8AC3E}">
        <p14:creationId xmlns:p14="http://schemas.microsoft.com/office/powerpoint/2010/main" val="1431766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893406"/>
          </a:xfrm>
        </p:spPr>
        <p:txBody>
          <a:bodyPr>
            <a:normAutofit/>
          </a:bodyPr>
          <a:lstStyle/>
          <a:p>
            <a:r>
              <a:rPr lang="en-US" sz="2400" dirty="0"/>
              <a:t>Today let’s consider the</a:t>
            </a:r>
          </a:p>
        </p:txBody>
      </p:sp>
      <p:sp>
        <p:nvSpPr>
          <p:cNvPr id="3" name="Content Placeholder 2"/>
          <p:cNvSpPr>
            <a:spLocks noGrp="1"/>
          </p:cNvSpPr>
          <p:nvPr>
            <p:ph idx="1"/>
          </p:nvPr>
        </p:nvSpPr>
        <p:spPr>
          <a:xfrm>
            <a:off x="457200" y="1689692"/>
            <a:ext cx="8229600" cy="4932997"/>
          </a:xfrm>
        </p:spPr>
        <p:txBody>
          <a:bodyPr>
            <a:normAutofit/>
          </a:bodyPr>
          <a:lstStyle/>
          <a:p>
            <a:pPr marL="0" indent="0">
              <a:buNone/>
            </a:pPr>
            <a:r>
              <a:rPr lang="en-US" sz="4400" dirty="0"/>
              <a:t>close links between colonialism, unfree </a:t>
            </a:r>
            <a:r>
              <a:rPr lang="en-US" sz="4400" dirty="0" err="1"/>
              <a:t>labour</a:t>
            </a:r>
            <a:r>
              <a:rPr lang="en-US" sz="4400" dirty="0"/>
              <a:t>, the production of commercial food crops</a:t>
            </a:r>
          </a:p>
          <a:p>
            <a:pPr marL="0" indent="0">
              <a:buNone/>
            </a:pPr>
            <a:endParaRPr lang="en-US" sz="4400" dirty="0"/>
          </a:p>
          <a:p>
            <a:pPr marL="0" indent="0">
              <a:buNone/>
            </a:pPr>
            <a:r>
              <a:rPr lang="en-US" sz="6000" dirty="0"/>
              <a:t>AND </a:t>
            </a:r>
            <a:r>
              <a:rPr lang="en-US" sz="6000" u="sng" dirty="0"/>
              <a:t>environmental change</a:t>
            </a:r>
            <a:endParaRPr lang="en-US" sz="6000" dirty="0"/>
          </a:p>
        </p:txBody>
      </p:sp>
    </p:spTree>
    <p:extLst>
      <p:ext uri="{BB962C8B-B14F-4D97-AF65-F5344CB8AC3E}">
        <p14:creationId xmlns:p14="http://schemas.microsoft.com/office/powerpoint/2010/main" val="4286432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sz="2400" dirty="0"/>
              <a:t>Sterling Evans, ‘Agricultural Production and Environmental History’, </a:t>
            </a:r>
            <a:r>
              <a:rPr lang="en-US" sz="2400" i="1" dirty="0"/>
              <a:t>The Oxford Handbook of Food History</a:t>
            </a:r>
            <a:r>
              <a:rPr lang="en-US" sz="2400" dirty="0"/>
              <a:t>, ed. Jeffrey Pilcher (2012).</a:t>
            </a:r>
            <a:endParaRPr lang="en-GB" sz="2400" dirty="0"/>
          </a:p>
        </p:txBody>
      </p:sp>
      <p:sp>
        <p:nvSpPr>
          <p:cNvPr id="3" name="Content Placeholder 2"/>
          <p:cNvSpPr>
            <a:spLocks noGrp="1"/>
          </p:cNvSpPr>
          <p:nvPr>
            <p:ph idx="1"/>
          </p:nvPr>
        </p:nvSpPr>
        <p:spPr>
          <a:xfrm>
            <a:off x="457200" y="1848456"/>
            <a:ext cx="8229600" cy="4785575"/>
          </a:xfrm>
        </p:spPr>
        <p:txBody>
          <a:bodyPr>
            <a:normAutofit/>
          </a:bodyPr>
          <a:lstStyle/>
          <a:p>
            <a:pPr marL="0" indent="0">
              <a:buNone/>
            </a:pPr>
            <a:r>
              <a:rPr lang="en-GB" sz="4400" dirty="0"/>
              <a:t>‘However profound the [environmental] changes wrought by [ancient] agrarian empires, they paled in comparison to the transformations of the industrial era.’</a:t>
            </a:r>
          </a:p>
        </p:txBody>
      </p:sp>
    </p:spTree>
    <p:extLst>
      <p:ext uri="{BB962C8B-B14F-4D97-AF65-F5344CB8AC3E}">
        <p14:creationId xmlns:p14="http://schemas.microsoft.com/office/powerpoint/2010/main" val="1305437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3D778-80C0-71A2-B2F5-70A44EFCBCF0}"/>
              </a:ext>
            </a:extLst>
          </p:cNvPr>
          <p:cNvSpPr>
            <a:spLocks noGrp="1"/>
          </p:cNvSpPr>
          <p:nvPr>
            <p:ph type="title"/>
          </p:nvPr>
        </p:nvSpPr>
        <p:spPr/>
        <p:txBody>
          <a:bodyPr/>
          <a:lstStyle/>
          <a:p>
            <a:r>
              <a:rPr lang="en-GB" b="1" dirty="0"/>
              <a:t>Lecture Structure</a:t>
            </a:r>
          </a:p>
        </p:txBody>
      </p:sp>
      <p:sp>
        <p:nvSpPr>
          <p:cNvPr id="3" name="Content Placeholder 2">
            <a:extLst>
              <a:ext uri="{FF2B5EF4-FFF2-40B4-BE49-F238E27FC236}">
                <a16:creationId xmlns:a16="http://schemas.microsoft.com/office/drawing/2014/main" id="{D55E2210-3EF1-05E6-C06F-C4B4D61130EE}"/>
              </a:ext>
            </a:extLst>
          </p:cNvPr>
          <p:cNvSpPr>
            <a:spLocks noGrp="1"/>
          </p:cNvSpPr>
          <p:nvPr>
            <p:ph idx="1"/>
          </p:nvPr>
        </p:nvSpPr>
        <p:spPr/>
        <p:txBody>
          <a:bodyPr/>
          <a:lstStyle/>
          <a:p>
            <a:r>
              <a:rPr lang="en-GB" dirty="0"/>
              <a:t>History of the history of the environment</a:t>
            </a:r>
          </a:p>
          <a:p>
            <a:r>
              <a:rPr lang="en-GB" dirty="0"/>
              <a:t>Colonialism and environmental change</a:t>
            </a:r>
          </a:p>
          <a:p>
            <a:pPr marL="0" indent="0">
              <a:buNone/>
            </a:pPr>
            <a:r>
              <a:rPr lang="en-GB" dirty="0"/>
              <a:t>		examples of sugar and ranching</a:t>
            </a:r>
          </a:p>
          <a:p>
            <a:pPr>
              <a:buFont typeface="Arial" panose="020B0604020202020204" pitchFamily="34" charset="0"/>
              <a:buChar char="•"/>
            </a:pPr>
            <a:r>
              <a:rPr lang="en-GB" dirty="0"/>
              <a:t>‘Green imperialism’</a:t>
            </a:r>
          </a:p>
          <a:p>
            <a:pPr>
              <a:buFont typeface="Arial" panose="020B0604020202020204" pitchFamily="34" charset="0"/>
              <a:buChar char="•"/>
            </a:pPr>
            <a:r>
              <a:rPr lang="en-GB" dirty="0"/>
              <a:t>The ‘ecologically noble savages’ debate</a:t>
            </a:r>
          </a:p>
          <a:p>
            <a:pPr>
              <a:buFont typeface="Arial" panose="020B0604020202020204" pitchFamily="34" charset="0"/>
              <a:buChar char="•"/>
            </a:pPr>
            <a:r>
              <a:rPr lang="en-GB" dirty="0"/>
              <a:t>conclusions</a:t>
            </a:r>
          </a:p>
        </p:txBody>
      </p:sp>
    </p:spTree>
    <p:extLst>
      <p:ext uri="{BB962C8B-B14F-4D97-AF65-F5344CB8AC3E}">
        <p14:creationId xmlns:p14="http://schemas.microsoft.com/office/powerpoint/2010/main" val="3547743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7941"/>
          </a:xfrm>
        </p:spPr>
        <p:txBody>
          <a:bodyPr>
            <a:normAutofit/>
          </a:bodyPr>
          <a:lstStyle/>
          <a:p>
            <a:r>
              <a:rPr lang="en-GB" sz="2800" b="1" dirty="0"/>
              <a:t>The history of the history of the environment</a:t>
            </a:r>
          </a:p>
        </p:txBody>
      </p:sp>
      <p:sp>
        <p:nvSpPr>
          <p:cNvPr id="3" name="Content Placeholder 2"/>
          <p:cNvSpPr>
            <a:spLocks noGrp="1"/>
          </p:cNvSpPr>
          <p:nvPr>
            <p:ph idx="1"/>
          </p:nvPr>
        </p:nvSpPr>
        <p:spPr>
          <a:xfrm>
            <a:off x="90717" y="1292786"/>
            <a:ext cx="8946974" cy="5565214"/>
          </a:xfrm>
        </p:spPr>
        <p:txBody>
          <a:bodyPr/>
          <a:lstStyle/>
          <a:p>
            <a:pPr marL="0" indent="0">
              <a:buNone/>
            </a:pPr>
            <a:r>
              <a:rPr lang="en-GB" i="1" dirty="0" err="1"/>
              <a:t>Annales</a:t>
            </a:r>
            <a:r>
              <a:rPr lang="en-GB" i="1" dirty="0"/>
              <a:t> s</a:t>
            </a:r>
            <a:r>
              <a:rPr lang="en-GB" dirty="0"/>
              <a:t>chool (very influential 1930s-1960s)</a:t>
            </a:r>
          </a:p>
          <a:p>
            <a:pPr marL="0" indent="0" algn="r">
              <a:buNone/>
            </a:pPr>
            <a:r>
              <a:rPr lang="en-GB" dirty="0"/>
              <a:t>Fernand Braudel (1902-85)</a:t>
            </a:r>
            <a:r>
              <a:rPr lang="en-GB" i="1" dirty="0"/>
              <a:t>: </a:t>
            </a:r>
          </a:p>
          <a:p>
            <a:pPr marL="0" indent="0" algn="r">
              <a:buNone/>
            </a:pPr>
            <a:r>
              <a:rPr lang="en-GB" i="1" dirty="0"/>
              <a:t>longue durée </a:t>
            </a:r>
            <a:r>
              <a:rPr lang="en-GB" dirty="0"/>
              <a:t>vs.</a:t>
            </a:r>
            <a:r>
              <a:rPr lang="en-GB" i="1" dirty="0"/>
              <a:t> histoire </a:t>
            </a:r>
            <a:r>
              <a:rPr lang="fr-FR" i="1" dirty="0"/>
              <a:t>évènementielle</a:t>
            </a:r>
            <a:r>
              <a:rPr lang="en-GB" dirty="0"/>
              <a:t> </a:t>
            </a:r>
          </a:p>
          <a:p>
            <a:pPr marL="0" indent="0">
              <a:buNone/>
            </a:pPr>
            <a:endParaRPr lang="en-GB" dirty="0"/>
          </a:p>
        </p:txBody>
      </p:sp>
      <p:pic>
        <p:nvPicPr>
          <p:cNvPr id="4" name="Picture 3"/>
          <p:cNvPicPr>
            <a:picLocks noChangeAspect="1"/>
          </p:cNvPicPr>
          <p:nvPr/>
        </p:nvPicPr>
        <p:blipFill>
          <a:blip r:embed="rId2"/>
          <a:stretch>
            <a:fillRect/>
          </a:stretch>
        </p:blipFill>
        <p:spPr>
          <a:xfrm>
            <a:off x="6207449" y="3133639"/>
            <a:ext cx="2830242" cy="3636346"/>
          </a:xfrm>
          <a:prstGeom prst="rect">
            <a:avLst/>
          </a:prstGeom>
        </p:spPr>
      </p:pic>
      <p:pic>
        <p:nvPicPr>
          <p:cNvPr id="5" name="Picture 4"/>
          <p:cNvPicPr>
            <a:picLocks noChangeAspect="1"/>
          </p:cNvPicPr>
          <p:nvPr/>
        </p:nvPicPr>
        <p:blipFill>
          <a:blip r:embed="rId3"/>
          <a:stretch>
            <a:fillRect/>
          </a:stretch>
        </p:blipFill>
        <p:spPr>
          <a:xfrm>
            <a:off x="375500" y="3336661"/>
            <a:ext cx="2279912" cy="3010971"/>
          </a:xfrm>
          <a:prstGeom prst="rect">
            <a:avLst/>
          </a:prstGeom>
        </p:spPr>
      </p:pic>
      <p:pic>
        <p:nvPicPr>
          <p:cNvPr id="6" name="Picture 5"/>
          <p:cNvPicPr>
            <a:picLocks noChangeAspect="1"/>
          </p:cNvPicPr>
          <p:nvPr/>
        </p:nvPicPr>
        <p:blipFill>
          <a:blip r:embed="rId4"/>
          <a:stretch>
            <a:fillRect/>
          </a:stretch>
        </p:blipFill>
        <p:spPr>
          <a:xfrm>
            <a:off x="3348749" y="3133639"/>
            <a:ext cx="2355088" cy="3665374"/>
          </a:xfrm>
          <a:prstGeom prst="rect">
            <a:avLst/>
          </a:prstGeom>
        </p:spPr>
      </p:pic>
    </p:spTree>
    <p:extLst>
      <p:ext uri="{BB962C8B-B14F-4D97-AF65-F5344CB8AC3E}">
        <p14:creationId xmlns:p14="http://schemas.microsoft.com/office/powerpoint/2010/main" val="1958584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118" y="274637"/>
            <a:ext cx="4876682" cy="700622"/>
          </a:xfrm>
        </p:spPr>
        <p:txBody>
          <a:bodyPr>
            <a:noAutofit/>
          </a:bodyPr>
          <a:lstStyle/>
          <a:p>
            <a:r>
              <a:rPr lang="en-GB" sz="2000" b="1" dirty="0"/>
              <a:t>Histories of hurricanes, tsunamis, El Niño, volcanoes . . .</a:t>
            </a:r>
          </a:p>
        </p:txBody>
      </p:sp>
      <p:pic>
        <p:nvPicPr>
          <p:cNvPr id="4" name="Content Placeholder 3"/>
          <p:cNvPicPr>
            <a:picLocks noGrp="1" noChangeAspect="1"/>
          </p:cNvPicPr>
          <p:nvPr>
            <p:ph idx="1"/>
          </p:nvPr>
        </p:nvPicPr>
        <p:blipFill>
          <a:blip r:embed="rId2"/>
          <a:srcRect t="2598" b="2598"/>
          <a:stretch>
            <a:fillRect/>
          </a:stretch>
        </p:blipFill>
        <p:spPr>
          <a:xfrm>
            <a:off x="0" y="0"/>
            <a:ext cx="3476636" cy="2472006"/>
          </a:xfrm>
        </p:spPr>
      </p:pic>
      <p:pic>
        <p:nvPicPr>
          <p:cNvPr id="5" name="Picture 4"/>
          <p:cNvPicPr>
            <a:picLocks noChangeAspect="1"/>
          </p:cNvPicPr>
          <p:nvPr/>
        </p:nvPicPr>
        <p:blipFill>
          <a:blip r:embed="rId3"/>
          <a:stretch>
            <a:fillRect/>
          </a:stretch>
        </p:blipFill>
        <p:spPr>
          <a:xfrm>
            <a:off x="4876044" y="1168043"/>
            <a:ext cx="4153638" cy="5513954"/>
          </a:xfrm>
          <a:prstGeom prst="rect">
            <a:avLst/>
          </a:prstGeom>
        </p:spPr>
      </p:pic>
      <p:pic>
        <p:nvPicPr>
          <p:cNvPr id="6" name="Picture 5"/>
          <p:cNvPicPr>
            <a:picLocks noChangeAspect="1"/>
          </p:cNvPicPr>
          <p:nvPr/>
        </p:nvPicPr>
        <p:blipFill>
          <a:blip r:embed="rId4"/>
          <a:stretch>
            <a:fillRect/>
          </a:stretch>
        </p:blipFill>
        <p:spPr>
          <a:xfrm>
            <a:off x="135309" y="3018269"/>
            <a:ext cx="2531691" cy="3839731"/>
          </a:xfrm>
          <a:prstGeom prst="rect">
            <a:avLst/>
          </a:prstGeom>
        </p:spPr>
      </p:pic>
      <p:pic>
        <p:nvPicPr>
          <p:cNvPr id="7" name="Picture 6"/>
          <p:cNvPicPr>
            <a:picLocks noChangeAspect="1"/>
          </p:cNvPicPr>
          <p:nvPr/>
        </p:nvPicPr>
        <p:blipFill>
          <a:blip r:embed="rId5"/>
          <a:stretch>
            <a:fillRect/>
          </a:stretch>
        </p:blipFill>
        <p:spPr>
          <a:xfrm>
            <a:off x="2673468" y="3996116"/>
            <a:ext cx="2273300" cy="2540000"/>
          </a:xfrm>
          <a:prstGeom prst="rect">
            <a:avLst/>
          </a:prstGeom>
        </p:spPr>
      </p:pic>
    </p:spTree>
    <p:extLst>
      <p:ext uri="{BB962C8B-B14F-4D97-AF65-F5344CB8AC3E}">
        <p14:creationId xmlns:p14="http://schemas.microsoft.com/office/powerpoint/2010/main" val="3251061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F18AD-123C-DA41-A4D9-E9279FB42F0E}"/>
              </a:ext>
            </a:extLst>
          </p:cNvPr>
          <p:cNvSpPr>
            <a:spLocks noGrp="1"/>
          </p:cNvSpPr>
          <p:nvPr>
            <p:ph type="title"/>
          </p:nvPr>
        </p:nvSpPr>
        <p:spPr>
          <a:xfrm>
            <a:off x="558800" y="1794933"/>
            <a:ext cx="7806266" cy="1634067"/>
          </a:xfrm>
        </p:spPr>
        <p:txBody>
          <a:bodyPr>
            <a:normAutofit/>
          </a:bodyPr>
          <a:lstStyle/>
          <a:p>
            <a:r>
              <a:rPr lang="en-GB" u="sng" dirty="0"/>
              <a:t>Colonialism and Environmental Change</a:t>
            </a:r>
            <a:endParaRPr lang="en-US" dirty="0"/>
          </a:p>
        </p:txBody>
      </p:sp>
    </p:spTree>
    <p:extLst>
      <p:ext uri="{BB962C8B-B14F-4D97-AF65-F5344CB8AC3E}">
        <p14:creationId xmlns:p14="http://schemas.microsoft.com/office/powerpoint/2010/main" val="21951544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William </a:t>
            </a:r>
            <a:r>
              <a:rPr lang="en-US" sz="2800" dirty="0" err="1"/>
              <a:t>Beinart</a:t>
            </a:r>
            <a:r>
              <a:rPr lang="en-US" sz="2800" dirty="0"/>
              <a:t> and </a:t>
            </a:r>
            <a:r>
              <a:rPr lang="en-US" sz="2800" dirty="0" err="1"/>
              <a:t>Lotte</a:t>
            </a:r>
            <a:r>
              <a:rPr lang="en-US" sz="2800" dirty="0"/>
              <a:t> Hughes, </a:t>
            </a:r>
            <a:r>
              <a:rPr lang="en-US" sz="2800" i="1" dirty="0"/>
              <a:t>Environment and Empire</a:t>
            </a:r>
            <a:r>
              <a:rPr lang="en-US" sz="2800" dirty="0"/>
              <a:t> (2007).</a:t>
            </a:r>
            <a:endParaRPr lang="en-GB" sz="2800" dirty="0"/>
          </a:p>
        </p:txBody>
      </p:sp>
      <p:sp>
        <p:nvSpPr>
          <p:cNvPr id="3" name="Content Placeholder 2"/>
          <p:cNvSpPr>
            <a:spLocks noGrp="1"/>
          </p:cNvSpPr>
          <p:nvPr>
            <p:ph idx="1"/>
          </p:nvPr>
        </p:nvSpPr>
        <p:spPr/>
        <p:txBody>
          <a:bodyPr>
            <a:normAutofit/>
          </a:bodyPr>
          <a:lstStyle/>
          <a:p>
            <a:pPr marL="0" indent="0">
              <a:buNone/>
            </a:pPr>
            <a:endParaRPr lang="en-GB" sz="4800" dirty="0"/>
          </a:p>
          <a:p>
            <a:pPr marL="0" indent="0">
              <a:buNone/>
            </a:pPr>
            <a:r>
              <a:rPr lang="en-GB" sz="4800" dirty="0"/>
              <a:t>‘European imperialism was . . .  inseparable from the history of global environmental change.’</a:t>
            </a:r>
          </a:p>
          <a:p>
            <a:pPr marL="0" indent="0">
              <a:buNone/>
            </a:pPr>
            <a:endParaRPr lang="en-GB" sz="4800" dirty="0"/>
          </a:p>
        </p:txBody>
      </p:sp>
    </p:spTree>
    <p:extLst>
      <p:ext uri="{BB962C8B-B14F-4D97-AF65-F5344CB8AC3E}">
        <p14:creationId xmlns:p14="http://schemas.microsoft.com/office/powerpoint/2010/main" val="3120750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lant fruit flower city food produce vegetable color corn market tomato public space farmers market grocery store sweetness price human settlement greengrocer">
            <a:extLst>
              <a:ext uri="{FF2B5EF4-FFF2-40B4-BE49-F238E27FC236}">
                <a16:creationId xmlns:a16="http://schemas.microsoft.com/office/drawing/2014/main" id="{7ECC1081-DF9D-4280-BCC9-D5E0F99359DE}"/>
              </a:ext>
            </a:extLst>
          </p:cNvPr>
          <p:cNvPicPr>
            <a:picLocks noChangeAspect="1" noChangeArrowheads="1"/>
          </p:cNvPicPr>
          <p:nvPr/>
        </p:nvPicPr>
        <p:blipFill>
          <a:blip r:embed="rId3">
            <a:grayscl/>
            <a:alphaModFix amt="50000"/>
            <a:extLst>
              <a:ext uri="{BEBA8EAE-BF5A-486C-A8C5-ECC9F3942E4B}">
                <a14:imgProps xmlns:a14="http://schemas.microsoft.com/office/drawing/2010/main">
                  <a14:imgLayer r:embed="rId4">
                    <a14:imgEffect>
                      <a14:colorTemperature colorTemp="6000"/>
                    </a14:imgEffect>
                  </a14:imgLayer>
                </a14:imgProps>
              </a:ext>
              <a:ext uri="{28A0092B-C50C-407E-A947-70E740481C1C}">
                <a14:useLocalDpi xmlns:a14="http://schemas.microsoft.com/office/drawing/2010/main" val="0"/>
              </a:ext>
            </a:extLst>
          </a:blip>
          <a:srcRect/>
          <a:stretch>
            <a:fillRect/>
          </a:stretch>
        </p:blipFill>
        <p:spPr bwMode="auto">
          <a:xfrm>
            <a:off x="65036" y="1011394"/>
            <a:ext cx="9013925" cy="50830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9ADBA0C-4CB9-4939-B9DA-D59F52A20747}"/>
              </a:ext>
            </a:extLst>
          </p:cNvPr>
          <p:cNvPicPr>
            <a:picLocks noChangeAspect="1"/>
          </p:cNvPicPr>
          <p:nvPr/>
        </p:nvPicPr>
        <p:blipFill>
          <a:blip r:embed="rId5">
            <a:lum bright="100000" contrast="100000"/>
            <a:extLst>
              <a:ext uri="{28A0092B-C50C-407E-A947-70E740481C1C}">
                <a14:useLocalDpi xmlns:a14="http://schemas.microsoft.com/office/drawing/2010/main" val="0"/>
              </a:ext>
            </a:extLst>
          </a:blip>
          <a:stretch>
            <a:fillRect/>
          </a:stretch>
        </p:blipFill>
        <p:spPr>
          <a:xfrm>
            <a:off x="-229216" y="4635071"/>
            <a:ext cx="9491135" cy="1420370"/>
          </a:xfrm>
          <a:prstGeom prst="rect">
            <a:avLst/>
          </a:prstGeom>
          <a:noFill/>
        </p:spPr>
      </p:pic>
      <p:sp>
        <p:nvSpPr>
          <p:cNvPr id="6" name="Text Placeholder 4">
            <a:extLst>
              <a:ext uri="{FF2B5EF4-FFF2-40B4-BE49-F238E27FC236}">
                <a16:creationId xmlns:a16="http://schemas.microsoft.com/office/drawing/2014/main" id="{6AB80F72-4112-4882-BBCE-845A6B708759}"/>
              </a:ext>
            </a:extLst>
          </p:cNvPr>
          <p:cNvSpPr txBox="1">
            <a:spLocks/>
          </p:cNvSpPr>
          <p:nvPr/>
        </p:nvSpPr>
        <p:spPr>
          <a:xfrm>
            <a:off x="1491019" y="1258002"/>
            <a:ext cx="6161961" cy="285650"/>
          </a:xfrm>
          <a:prstGeom prst="rect">
            <a:avLst/>
          </a:prstGeom>
          <a:ln>
            <a:noFill/>
          </a:ln>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700" b="1" dirty="0"/>
              <a:t>Food and Sustainable Development:</a:t>
            </a:r>
            <a:br>
              <a:rPr lang="en-US" sz="2700" b="1" dirty="0"/>
            </a:br>
            <a:r>
              <a:rPr lang="en-US" sz="2700" b="1" dirty="0"/>
              <a:t>A Cross-Cutting Issue</a:t>
            </a:r>
          </a:p>
        </p:txBody>
      </p:sp>
      <p:pic>
        <p:nvPicPr>
          <p:cNvPr id="7" name="Picture 6">
            <a:extLst>
              <a:ext uri="{FF2B5EF4-FFF2-40B4-BE49-F238E27FC236}">
                <a16:creationId xmlns:a16="http://schemas.microsoft.com/office/drawing/2014/main" id="{AEA9C140-D712-4A52-8A5C-F683AA8363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5648" y="2091721"/>
            <a:ext cx="3592705" cy="2776181"/>
          </a:xfrm>
          <a:prstGeom prst="rect">
            <a:avLst/>
          </a:prstGeom>
          <a:ln w="19050">
            <a:solidFill>
              <a:schemeClr val="tx1"/>
            </a:solidFill>
          </a:ln>
        </p:spPr>
      </p:pic>
      <p:sp>
        <p:nvSpPr>
          <p:cNvPr id="8" name="TextBox 7">
            <a:extLst>
              <a:ext uri="{FF2B5EF4-FFF2-40B4-BE49-F238E27FC236}">
                <a16:creationId xmlns:a16="http://schemas.microsoft.com/office/drawing/2014/main" id="{74792DAA-43A7-4B49-AE78-C5406D659404}"/>
              </a:ext>
            </a:extLst>
          </p:cNvPr>
          <p:cNvSpPr txBox="1"/>
          <p:nvPr/>
        </p:nvSpPr>
        <p:spPr>
          <a:xfrm>
            <a:off x="186535" y="1918906"/>
            <a:ext cx="2087890" cy="715581"/>
          </a:xfrm>
          <a:prstGeom prst="rect">
            <a:avLst/>
          </a:prstGeom>
          <a:solidFill>
            <a:schemeClr val="bg1"/>
          </a:solidFill>
          <a:ln w="19050">
            <a:solidFill>
              <a:schemeClr val="tx1"/>
            </a:solidFill>
          </a:ln>
        </p:spPr>
        <p:txBody>
          <a:bodyPr wrap="square">
            <a:spAutoFit/>
          </a:bodyPr>
          <a:lstStyle/>
          <a:p>
            <a:r>
              <a:rPr lang="en-US" sz="1350" b="1" dirty="0"/>
              <a:t>80% of the world’s poor </a:t>
            </a:r>
            <a:r>
              <a:rPr lang="en-US" sz="1350" dirty="0"/>
              <a:t>live in rural areas and work mainly in agriculture.</a:t>
            </a:r>
            <a:endParaRPr lang="en-GB" sz="1350" dirty="0"/>
          </a:p>
        </p:txBody>
      </p:sp>
      <p:sp>
        <p:nvSpPr>
          <p:cNvPr id="9" name="TextBox 8">
            <a:extLst>
              <a:ext uri="{FF2B5EF4-FFF2-40B4-BE49-F238E27FC236}">
                <a16:creationId xmlns:a16="http://schemas.microsoft.com/office/drawing/2014/main" id="{3EB7154C-E01B-41B1-8839-43B83E2E8B25}"/>
              </a:ext>
            </a:extLst>
          </p:cNvPr>
          <p:cNvSpPr txBox="1"/>
          <p:nvPr/>
        </p:nvSpPr>
        <p:spPr>
          <a:xfrm>
            <a:off x="6999066" y="2222929"/>
            <a:ext cx="1812162" cy="923330"/>
          </a:xfrm>
          <a:prstGeom prst="rect">
            <a:avLst/>
          </a:prstGeom>
          <a:solidFill>
            <a:schemeClr val="bg1"/>
          </a:solidFill>
          <a:ln w="19050">
            <a:solidFill>
              <a:schemeClr val="tx1"/>
            </a:solidFill>
          </a:ln>
        </p:spPr>
        <p:txBody>
          <a:bodyPr wrap="square">
            <a:spAutoFit/>
          </a:bodyPr>
          <a:lstStyle/>
          <a:p>
            <a:r>
              <a:rPr lang="en-US" sz="1350" b="1" dirty="0"/>
              <a:t>10 food companies </a:t>
            </a:r>
            <a:r>
              <a:rPr lang="en-US" sz="1350" dirty="0"/>
              <a:t>collectively generate more than $1.2bn daily.</a:t>
            </a:r>
          </a:p>
        </p:txBody>
      </p:sp>
      <p:sp>
        <p:nvSpPr>
          <p:cNvPr id="11" name="TextBox 10">
            <a:extLst>
              <a:ext uri="{FF2B5EF4-FFF2-40B4-BE49-F238E27FC236}">
                <a16:creationId xmlns:a16="http://schemas.microsoft.com/office/drawing/2014/main" id="{65A101F2-36B4-4408-A48A-F5A5FC5AF582}"/>
              </a:ext>
            </a:extLst>
          </p:cNvPr>
          <p:cNvSpPr txBox="1"/>
          <p:nvPr/>
        </p:nvSpPr>
        <p:spPr>
          <a:xfrm>
            <a:off x="152950" y="2987357"/>
            <a:ext cx="2329820" cy="1131079"/>
          </a:xfrm>
          <a:prstGeom prst="rect">
            <a:avLst/>
          </a:prstGeom>
          <a:solidFill>
            <a:schemeClr val="bg1"/>
          </a:solidFill>
          <a:ln w="19050">
            <a:solidFill>
              <a:schemeClr val="tx1"/>
            </a:solidFill>
          </a:ln>
        </p:spPr>
        <p:txBody>
          <a:bodyPr wrap="square">
            <a:spAutoFit/>
          </a:bodyPr>
          <a:lstStyle/>
          <a:p>
            <a:r>
              <a:rPr lang="en-US" sz="1350" dirty="0"/>
              <a:t>More than 10% of the world’s population went </a:t>
            </a:r>
            <a:r>
              <a:rPr lang="en-US" sz="1350" b="1" dirty="0"/>
              <a:t>hungry </a:t>
            </a:r>
            <a:r>
              <a:rPr lang="en-US" sz="1350" dirty="0"/>
              <a:t>in 2020, while more than 2 billion people are </a:t>
            </a:r>
            <a:r>
              <a:rPr lang="en-US" sz="1350" b="1" dirty="0"/>
              <a:t>overweight and obese</a:t>
            </a:r>
            <a:r>
              <a:rPr lang="en-US" sz="1350" dirty="0"/>
              <a:t>.</a:t>
            </a:r>
            <a:endParaRPr lang="en-GB" sz="1350" dirty="0"/>
          </a:p>
        </p:txBody>
      </p:sp>
      <p:sp>
        <p:nvSpPr>
          <p:cNvPr id="13" name="TextBox 12">
            <a:extLst>
              <a:ext uri="{FF2B5EF4-FFF2-40B4-BE49-F238E27FC236}">
                <a16:creationId xmlns:a16="http://schemas.microsoft.com/office/drawing/2014/main" id="{F39B0D4C-5372-42B6-BED0-FD14FD46F7F0}"/>
              </a:ext>
            </a:extLst>
          </p:cNvPr>
          <p:cNvSpPr txBox="1"/>
          <p:nvPr/>
        </p:nvSpPr>
        <p:spPr>
          <a:xfrm>
            <a:off x="6565144" y="3179154"/>
            <a:ext cx="2246084" cy="715581"/>
          </a:xfrm>
          <a:prstGeom prst="rect">
            <a:avLst/>
          </a:prstGeom>
          <a:solidFill>
            <a:schemeClr val="bg1"/>
          </a:solidFill>
          <a:ln w="19050">
            <a:solidFill>
              <a:schemeClr val="tx1"/>
            </a:solidFill>
          </a:ln>
        </p:spPr>
        <p:txBody>
          <a:bodyPr wrap="square">
            <a:spAutoFit/>
          </a:bodyPr>
          <a:lstStyle/>
          <a:p>
            <a:r>
              <a:rPr lang="en-US" sz="1350" b="1" dirty="0"/>
              <a:t>25% of GHGs emissions </a:t>
            </a:r>
            <a:r>
              <a:rPr lang="en-US" sz="1350" dirty="0"/>
              <a:t>are attributed to agriculture, forestry and land use change.</a:t>
            </a:r>
          </a:p>
        </p:txBody>
      </p:sp>
      <p:sp>
        <p:nvSpPr>
          <p:cNvPr id="15" name="TextBox 14">
            <a:extLst>
              <a:ext uri="{FF2B5EF4-FFF2-40B4-BE49-F238E27FC236}">
                <a16:creationId xmlns:a16="http://schemas.microsoft.com/office/drawing/2014/main" id="{C983C112-0608-41AB-969F-5C8075DF4C9C}"/>
              </a:ext>
            </a:extLst>
          </p:cNvPr>
          <p:cNvSpPr txBox="1"/>
          <p:nvPr/>
        </p:nvSpPr>
        <p:spPr>
          <a:xfrm>
            <a:off x="293446" y="4498296"/>
            <a:ext cx="2048828" cy="923330"/>
          </a:xfrm>
          <a:prstGeom prst="rect">
            <a:avLst/>
          </a:prstGeom>
          <a:solidFill>
            <a:schemeClr val="bg1"/>
          </a:solidFill>
          <a:ln w="19050">
            <a:solidFill>
              <a:schemeClr val="tx1"/>
            </a:solidFill>
          </a:ln>
        </p:spPr>
        <p:txBody>
          <a:bodyPr wrap="square">
            <a:spAutoFit/>
          </a:bodyPr>
          <a:lstStyle/>
          <a:p>
            <a:r>
              <a:rPr lang="en-US" sz="1350" dirty="0"/>
              <a:t>Nearly 90% of the </a:t>
            </a:r>
            <a:r>
              <a:rPr lang="en-US" sz="1350" b="1" dirty="0"/>
              <a:t>world’s marine fish stocks </a:t>
            </a:r>
            <a:r>
              <a:rPr lang="en-US" sz="1350" dirty="0"/>
              <a:t>are now fully exploited, overexploited or depleted.</a:t>
            </a:r>
          </a:p>
        </p:txBody>
      </p:sp>
      <p:sp>
        <p:nvSpPr>
          <p:cNvPr id="17" name="TextBox 16">
            <a:extLst>
              <a:ext uri="{FF2B5EF4-FFF2-40B4-BE49-F238E27FC236}">
                <a16:creationId xmlns:a16="http://schemas.microsoft.com/office/drawing/2014/main" id="{D3902C32-C494-410B-9A53-32CBD9ED6651}"/>
              </a:ext>
            </a:extLst>
          </p:cNvPr>
          <p:cNvSpPr txBox="1"/>
          <p:nvPr/>
        </p:nvSpPr>
        <p:spPr>
          <a:xfrm>
            <a:off x="6506536" y="4152047"/>
            <a:ext cx="2556430" cy="715581"/>
          </a:xfrm>
          <a:prstGeom prst="rect">
            <a:avLst/>
          </a:prstGeom>
          <a:solidFill>
            <a:schemeClr val="bg1"/>
          </a:solidFill>
          <a:ln w="19050">
            <a:solidFill>
              <a:schemeClr val="tx1"/>
            </a:solidFill>
          </a:ln>
        </p:spPr>
        <p:txBody>
          <a:bodyPr wrap="square">
            <a:spAutoFit/>
          </a:bodyPr>
          <a:lstStyle/>
          <a:p>
            <a:r>
              <a:rPr lang="en-US" sz="1350" dirty="0"/>
              <a:t>75-80% of Africa’s </a:t>
            </a:r>
            <a:r>
              <a:rPr lang="en-US" sz="1350" b="1" dirty="0"/>
              <a:t>arable land </a:t>
            </a:r>
            <a:r>
              <a:rPr lang="en-US" sz="1350" dirty="0"/>
              <a:t>is now degraded. Overgrazing is the main cause of this.</a:t>
            </a:r>
          </a:p>
        </p:txBody>
      </p:sp>
      <p:cxnSp>
        <p:nvCxnSpPr>
          <p:cNvPr id="19" name="Straight Arrow Connector 18">
            <a:extLst>
              <a:ext uri="{FF2B5EF4-FFF2-40B4-BE49-F238E27FC236}">
                <a16:creationId xmlns:a16="http://schemas.microsoft.com/office/drawing/2014/main" id="{950282BA-BB96-4CFE-8942-695D90D0CAB4}"/>
              </a:ext>
            </a:extLst>
          </p:cNvPr>
          <p:cNvCxnSpPr>
            <a:cxnSpLocks/>
          </p:cNvCxnSpPr>
          <p:nvPr/>
        </p:nvCxnSpPr>
        <p:spPr>
          <a:xfrm flipH="1" flipV="1">
            <a:off x="2292742" y="2344069"/>
            <a:ext cx="612397" cy="4458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826CB88-1555-493C-B9BA-2D5914BD1028}"/>
              </a:ext>
            </a:extLst>
          </p:cNvPr>
          <p:cNvCxnSpPr>
            <a:cxnSpLocks/>
          </p:cNvCxnSpPr>
          <p:nvPr/>
        </p:nvCxnSpPr>
        <p:spPr>
          <a:xfrm flipV="1">
            <a:off x="5078392" y="2628174"/>
            <a:ext cx="1857737" cy="7198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6722C7C-9B5D-44B7-BBE5-8B3B14660965}"/>
              </a:ext>
            </a:extLst>
          </p:cNvPr>
          <p:cNvCxnSpPr>
            <a:cxnSpLocks/>
          </p:cNvCxnSpPr>
          <p:nvPr/>
        </p:nvCxnSpPr>
        <p:spPr>
          <a:xfrm flipH="1">
            <a:off x="2491451" y="2993004"/>
            <a:ext cx="980955" cy="4939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715551B-B735-4442-9D38-1360003C9C98}"/>
              </a:ext>
            </a:extLst>
          </p:cNvPr>
          <p:cNvCxnSpPr>
            <a:cxnSpLocks/>
          </p:cNvCxnSpPr>
          <p:nvPr/>
        </p:nvCxnSpPr>
        <p:spPr>
          <a:xfrm flipV="1">
            <a:off x="3296550" y="3479812"/>
            <a:ext cx="3207826" cy="4939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F654286-20E8-487E-BAE2-ECF0CF977052}"/>
              </a:ext>
            </a:extLst>
          </p:cNvPr>
          <p:cNvCxnSpPr>
            <a:cxnSpLocks/>
          </p:cNvCxnSpPr>
          <p:nvPr/>
        </p:nvCxnSpPr>
        <p:spPr>
          <a:xfrm flipH="1">
            <a:off x="2383544" y="4276131"/>
            <a:ext cx="1210395" cy="8674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9F43DC5-35C0-4F5C-A25D-C61C5B4967D4}"/>
              </a:ext>
            </a:extLst>
          </p:cNvPr>
          <p:cNvCxnSpPr>
            <a:cxnSpLocks/>
          </p:cNvCxnSpPr>
          <p:nvPr/>
        </p:nvCxnSpPr>
        <p:spPr>
          <a:xfrm>
            <a:off x="6021111" y="3691612"/>
            <a:ext cx="465518" cy="7652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E75C53A8-F643-4219-AA75-77FFB5754EF6}"/>
              </a:ext>
            </a:extLst>
          </p:cNvPr>
          <p:cNvSpPr txBox="1"/>
          <p:nvPr/>
        </p:nvSpPr>
        <p:spPr>
          <a:xfrm>
            <a:off x="3811560" y="5150128"/>
            <a:ext cx="2834585" cy="715581"/>
          </a:xfrm>
          <a:prstGeom prst="rect">
            <a:avLst/>
          </a:prstGeom>
          <a:solidFill>
            <a:schemeClr val="bg1"/>
          </a:solidFill>
          <a:ln w="19050">
            <a:solidFill>
              <a:schemeClr val="tx1"/>
            </a:solidFill>
          </a:ln>
        </p:spPr>
        <p:txBody>
          <a:bodyPr wrap="square">
            <a:spAutoFit/>
          </a:bodyPr>
          <a:lstStyle/>
          <a:p>
            <a:r>
              <a:rPr lang="en-GB" sz="1350" dirty="0"/>
              <a:t>Risks associated with poor diets are the </a:t>
            </a:r>
            <a:r>
              <a:rPr lang="en-GB" sz="1350" b="1" dirty="0"/>
              <a:t>leading cause of death </a:t>
            </a:r>
            <a:r>
              <a:rPr lang="en-GB" sz="1350" dirty="0"/>
              <a:t>worldwide.</a:t>
            </a:r>
          </a:p>
        </p:txBody>
      </p:sp>
      <p:cxnSp>
        <p:nvCxnSpPr>
          <p:cNvPr id="41" name="Straight Arrow Connector 40">
            <a:extLst>
              <a:ext uri="{FF2B5EF4-FFF2-40B4-BE49-F238E27FC236}">
                <a16:creationId xmlns:a16="http://schemas.microsoft.com/office/drawing/2014/main" id="{CA8FFF7A-F192-41B4-A112-7DD2F6FE1D3E}"/>
              </a:ext>
            </a:extLst>
          </p:cNvPr>
          <p:cNvCxnSpPr>
            <a:cxnSpLocks/>
          </p:cNvCxnSpPr>
          <p:nvPr/>
        </p:nvCxnSpPr>
        <p:spPr>
          <a:xfrm>
            <a:off x="4273115" y="3142757"/>
            <a:ext cx="921640" cy="19362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3289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3" grpId="0" animBg="1"/>
      <p:bldP spid="15" grpId="0" animBg="1"/>
      <p:bldP spid="17" grpId="0" animBg="1"/>
      <p:bldP spid="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775200" y="1015999"/>
            <a:ext cx="3522133" cy="5096934"/>
          </a:xfrm>
        </p:spPr>
        <p:txBody>
          <a:bodyPr/>
          <a:lstStyle/>
          <a:p>
            <a:r>
              <a:rPr lang="en-GB" dirty="0"/>
              <a:t>‘Ecological Imperialism’</a:t>
            </a:r>
            <a:br>
              <a:rPr lang="en-GB" dirty="0"/>
            </a:br>
            <a:br>
              <a:rPr lang="en-GB" dirty="0"/>
            </a:br>
            <a:r>
              <a:rPr lang="en-GB" dirty="0"/>
              <a:t>Alfred Crosby’s term</a:t>
            </a:r>
            <a:br>
              <a:rPr lang="en-GB" dirty="0"/>
            </a:br>
            <a:br>
              <a:rPr lang="en-GB" dirty="0"/>
            </a:br>
            <a:r>
              <a:rPr lang="en-GB" dirty="0"/>
              <a:t>1986</a:t>
            </a:r>
          </a:p>
        </p:txBody>
      </p:sp>
      <p:pic>
        <p:nvPicPr>
          <p:cNvPr id="2" name="Picture 1">
            <a:extLst>
              <a:ext uri="{FF2B5EF4-FFF2-40B4-BE49-F238E27FC236}">
                <a16:creationId xmlns:a16="http://schemas.microsoft.com/office/drawing/2014/main" id="{BDCD8EA8-6200-CB48-BD7D-C4D6D1515DB7}"/>
              </a:ext>
            </a:extLst>
          </p:cNvPr>
          <p:cNvPicPr>
            <a:picLocks noChangeAspect="1"/>
          </p:cNvPicPr>
          <p:nvPr/>
        </p:nvPicPr>
        <p:blipFill>
          <a:blip r:embed="rId2"/>
          <a:stretch>
            <a:fillRect/>
          </a:stretch>
        </p:blipFill>
        <p:spPr>
          <a:xfrm>
            <a:off x="685800" y="1016000"/>
            <a:ext cx="3225800" cy="4826000"/>
          </a:xfrm>
          <a:prstGeom prst="rect">
            <a:avLst/>
          </a:prstGeom>
        </p:spPr>
      </p:pic>
    </p:spTree>
    <p:extLst>
      <p:ext uri="{BB962C8B-B14F-4D97-AF65-F5344CB8AC3E}">
        <p14:creationId xmlns:p14="http://schemas.microsoft.com/office/powerpoint/2010/main" val="1685326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b="1" dirty="0"/>
              <a:t>Sugar</a:t>
            </a:r>
          </a:p>
        </p:txBody>
      </p:sp>
    </p:spTree>
    <p:extLst>
      <p:ext uri="{BB962C8B-B14F-4D97-AF65-F5344CB8AC3E}">
        <p14:creationId xmlns:p14="http://schemas.microsoft.com/office/powerpoint/2010/main" val="214506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328" y="274637"/>
            <a:ext cx="2699472" cy="2208871"/>
          </a:xfrm>
        </p:spPr>
        <p:txBody>
          <a:bodyPr>
            <a:normAutofit/>
          </a:bodyPr>
          <a:lstStyle/>
          <a:p>
            <a:r>
              <a:rPr lang="en-GB" sz="2800" dirty="0"/>
              <a:t>The spread of sugar</a:t>
            </a:r>
          </a:p>
        </p:txBody>
      </p:sp>
      <p:pic>
        <p:nvPicPr>
          <p:cNvPr id="6" name="Content Placeholder 5"/>
          <p:cNvPicPr>
            <a:picLocks noGrp="1" noChangeAspect="1"/>
          </p:cNvPicPr>
          <p:nvPr>
            <p:ph idx="1"/>
          </p:nvPr>
        </p:nvPicPr>
        <p:blipFill>
          <a:blip r:embed="rId2"/>
          <a:srcRect t="-12091" b="-12091"/>
          <a:stretch>
            <a:fillRect/>
          </a:stretch>
        </p:blipFill>
        <p:spPr>
          <a:xfrm>
            <a:off x="188194" y="399381"/>
            <a:ext cx="4711167" cy="3356161"/>
          </a:xfrm>
        </p:spPr>
      </p:pic>
      <p:pic>
        <p:nvPicPr>
          <p:cNvPr id="7" name="Picture 6"/>
          <p:cNvPicPr>
            <a:picLocks noChangeAspect="1"/>
          </p:cNvPicPr>
          <p:nvPr/>
        </p:nvPicPr>
        <p:blipFill>
          <a:blip r:embed="rId3"/>
          <a:stretch>
            <a:fillRect/>
          </a:stretch>
        </p:blipFill>
        <p:spPr>
          <a:xfrm>
            <a:off x="2586302" y="3097109"/>
            <a:ext cx="6362700" cy="3657600"/>
          </a:xfrm>
          <a:prstGeom prst="rect">
            <a:avLst/>
          </a:prstGeom>
        </p:spPr>
      </p:pic>
      <p:sp>
        <p:nvSpPr>
          <p:cNvPr id="8" name="TextBox 7"/>
          <p:cNvSpPr txBox="1"/>
          <p:nvPr/>
        </p:nvSpPr>
        <p:spPr>
          <a:xfrm>
            <a:off x="623680" y="274638"/>
            <a:ext cx="2778211" cy="369332"/>
          </a:xfrm>
          <a:prstGeom prst="rect">
            <a:avLst/>
          </a:prstGeom>
          <a:noFill/>
        </p:spPr>
        <p:txBody>
          <a:bodyPr wrap="square" rtlCol="0">
            <a:spAutoFit/>
          </a:bodyPr>
          <a:lstStyle/>
          <a:p>
            <a:r>
              <a:rPr lang="en-GB" dirty="0"/>
              <a:t>Early sites of cultivation</a:t>
            </a:r>
          </a:p>
        </p:txBody>
      </p:sp>
    </p:spTree>
    <p:extLst>
      <p:ext uri="{BB962C8B-B14F-4D97-AF65-F5344CB8AC3E}">
        <p14:creationId xmlns:p14="http://schemas.microsoft.com/office/powerpoint/2010/main" val="3325185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dirty="0"/>
              <a:t>Jason W. Moore, ‘Sugar and the Expansion of the Early Modern World-Economy: Commodity Frontiers, Ecological Transformation, and Industrialization’, </a:t>
            </a:r>
            <a:r>
              <a:rPr lang="en-GB" sz="2400" i="1" dirty="0"/>
              <a:t>Review</a:t>
            </a:r>
            <a:r>
              <a:rPr lang="en-GB" sz="2400" dirty="0"/>
              <a:t> 23:3 (2000).</a:t>
            </a:r>
          </a:p>
        </p:txBody>
      </p:sp>
      <p:sp>
        <p:nvSpPr>
          <p:cNvPr id="3" name="Content Placeholder 2"/>
          <p:cNvSpPr>
            <a:spLocks noGrp="1"/>
          </p:cNvSpPr>
          <p:nvPr>
            <p:ph idx="1"/>
          </p:nvPr>
        </p:nvSpPr>
        <p:spPr>
          <a:xfrm>
            <a:off x="457200" y="1913467"/>
            <a:ext cx="8229600" cy="4212696"/>
          </a:xfrm>
        </p:spPr>
        <p:txBody>
          <a:bodyPr>
            <a:normAutofit/>
          </a:bodyPr>
          <a:lstStyle/>
          <a:p>
            <a:pPr marL="0" indent="0">
              <a:buNone/>
            </a:pPr>
            <a:endParaRPr lang="en-GB" sz="4400" dirty="0"/>
          </a:p>
          <a:p>
            <a:pPr marL="0" indent="0">
              <a:buNone/>
            </a:pPr>
            <a:r>
              <a:rPr lang="en-GB" sz="4400" dirty="0"/>
              <a:t>‘The sugar commodity frontier illustrates the fundamentally restless nature of world capitalism.’</a:t>
            </a:r>
          </a:p>
        </p:txBody>
      </p:sp>
    </p:spTree>
    <p:extLst>
      <p:ext uri="{BB962C8B-B14F-4D97-AF65-F5344CB8AC3E}">
        <p14:creationId xmlns:p14="http://schemas.microsoft.com/office/powerpoint/2010/main" val="4038107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158" r="-1158"/>
          <a:stretch>
            <a:fillRect/>
          </a:stretch>
        </p:blipFill>
        <p:spPr/>
      </p:pic>
    </p:spTree>
    <p:extLst>
      <p:ext uri="{BB962C8B-B14F-4D97-AF65-F5344CB8AC3E}">
        <p14:creationId xmlns:p14="http://schemas.microsoft.com/office/powerpoint/2010/main" val="1291070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172" y="151460"/>
            <a:ext cx="2936334" cy="1910745"/>
          </a:xfrm>
        </p:spPr>
        <p:txBody>
          <a:bodyPr>
            <a:noAutofit/>
          </a:bodyPr>
          <a:lstStyle/>
          <a:p>
            <a:r>
              <a:rPr lang="en-GB" sz="2400" dirty="0"/>
              <a:t>Sugar cultivation in the Americas: a modern industrial process reliant on enslaved labour</a:t>
            </a:r>
          </a:p>
        </p:txBody>
      </p:sp>
      <p:pic>
        <p:nvPicPr>
          <p:cNvPr id="4" name="Content Placeholder 3"/>
          <p:cNvPicPr>
            <a:picLocks noGrp="1" noChangeAspect="1"/>
          </p:cNvPicPr>
          <p:nvPr>
            <p:ph idx="1"/>
          </p:nvPr>
        </p:nvPicPr>
        <p:blipFill>
          <a:blip r:embed="rId2"/>
          <a:srcRect l="-69626" r="-69626"/>
          <a:stretch>
            <a:fillRect/>
          </a:stretch>
        </p:blipFill>
        <p:spPr>
          <a:xfrm>
            <a:off x="-2355030" y="2201232"/>
            <a:ext cx="8229600" cy="4525963"/>
          </a:xfrm>
        </p:spPr>
      </p:pic>
      <p:pic>
        <p:nvPicPr>
          <p:cNvPr id="6" name="Picture 5"/>
          <p:cNvPicPr>
            <a:picLocks noChangeAspect="1"/>
          </p:cNvPicPr>
          <p:nvPr/>
        </p:nvPicPr>
        <p:blipFill>
          <a:blip r:embed="rId3"/>
          <a:stretch>
            <a:fillRect/>
          </a:stretch>
        </p:blipFill>
        <p:spPr>
          <a:xfrm>
            <a:off x="3516172" y="0"/>
            <a:ext cx="5170628" cy="3520308"/>
          </a:xfrm>
          <a:prstGeom prst="rect">
            <a:avLst/>
          </a:prstGeom>
        </p:spPr>
      </p:pic>
      <p:pic>
        <p:nvPicPr>
          <p:cNvPr id="7" name="Picture 6"/>
          <p:cNvPicPr>
            <a:picLocks noChangeAspect="1"/>
          </p:cNvPicPr>
          <p:nvPr/>
        </p:nvPicPr>
        <p:blipFill>
          <a:blip r:embed="rId4"/>
          <a:stretch>
            <a:fillRect/>
          </a:stretch>
        </p:blipFill>
        <p:spPr>
          <a:xfrm>
            <a:off x="3516172" y="3883409"/>
            <a:ext cx="5590104" cy="2843786"/>
          </a:xfrm>
          <a:prstGeom prst="rect">
            <a:avLst/>
          </a:prstGeom>
        </p:spPr>
      </p:pic>
    </p:spTree>
    <p:extLst>
      <p:ext uri="{BB962C8B-B14F-4D97-AF65-F5344CB8AC3E}">
        <p14:creationId xmlns:p14="http://schemas.microsoft.com/office/powerpoint/2010/main" val="36185024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village in deforested mountains</a:t>
            </a:r>
            <a:br>
              <a:rPr lang="en-US" sz="2000" dirty="0"/>
            </a:br>
            <a:r>
              <a:rPr lang="en-US" sz="2000" dirty="0"/>
              <a:t>Vegas de Rio Palmas, Canary Islands</a:t>
            </a:r>
            <a:endParaRPr lang="en-GB" sz="2000" dirty="0"/>
          </a:p>
        </p:txBody>
      </p:sp>
      <p:pic>
        <p:nvPicPr>
          <p:cNvPr id="4" name="Content Placeholder 3"/>
          <p:cNvPicPr>
            <a:picLocks noGrp="1" noChangeAspect="1"/>
          </p:cNvPicPr>
          <p:nvPr>
            <p:ph idx="1"/>
          </p:nvPr>
        </p:nvPicPr>
        <p:blipFill>
          <a:blip r:embed="rId2"/>
          <a:srcRect l="-13499" r="-13499"/>
          <a:stretch>
            <a:fillRect/>
          </a:stretch>
        </p:blipFill>
        <p:spPr/>
      </p:pic>
    </p:spTree>
    <p:extLst>
      <p:ext uri="{BB962C8B-B14F-4D97-AF65-F5344CB8AC3E}">
        <p14:creationId xmlns:p14="http://schemas.microsoft.com/office/powerpoint/2010/main" val="3849927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Moore, ‘Sugar and the Expansion of the Early Modern World-Economy’.</a:t>
            </a:r>
            <a:endParaRPr lang="en-GB" sz="2400" dirty="0"/>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‘The link between sugar and deforestation was evident from the very beginning of sugar cultivation in the New World.’ </a:t>
            </a:r>
          </a:p>
          <a:p>
            <a:pPr marL="0" indent="0">
              <a:buNone/>
            </a:pPr>
            <a:endParaRPr lang="en-GB" sz="4400" dirty="0"/>
          </a:p>
        </p:txBody>
      </p:sp>
    </p:spTree>
    <p:extLst>
      <p:ext uri="{BB962C8B-B14F-4D97-AF65-F5344CB8AC3E}">
        <p14:creationId xmlns:p14="http://schemas.microsoft.com/office/powerpoint/2010/main" val="1601005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57200" y="274638"/>
            <a:ext cx="8229600" cy="621240"/>
          </a:xfrm>
        </p:spPr>
        <p:txBody>
          <a:bodyPr>
            <a:normAutofit fontScale="90000"/>
          </a:bodyPr>
          <a:lstStyle/>
          <a:p>
            <a:r>
              <a:rPr lang="en-GB" dirty="0"/>
              <a:t>Deforestation in Antigua</a:t>
            </a:r>
          </a:p>
        </p:txBody>
      </p:sp>
      <p:sp>
        <p:nvSpPr>
          <p:cNvPr id="21" name="Text Placeholder 20"/>
          <p:cNvSpPr>
            <a:spLocks noGrp="1"/>
          </p:cNvSpPr>
          <p:nvPr>
            <p:ph type="body" idx="1"/>
          </p:nvPr>
        </p:nvSpPr>
        <p:spPr>
          <a:xfrm>
            <a:off x="457200" y="1031960"/>
            <a:ext cx="4040188" cy="503153"/>
          </a:xfrm>
        </p:spPr>
        <p:txBody>
          <a:bodyPr/>
          <a:lstStyle/>
          <a:p>
            <a:r>
              <a:rPr lang="en-GB" dirty="0"/>
              <a:t>Antigua 1820s</a:t>
            </a:r>
          </a:p>
        </p:txBody>
      </p:sp>
      <p:sp>
        <p:nvSpPr>
          <p:cNvPr id="22" name="Text Placeholder 21"/>
          <p:cNvSpPr>
            <a:spLocks noGrp="1"/>
          </p:cNvSpPr>
          <p:nvPr>
            <p:ph type="body" sz="quarter" idx="3"/>
          </p:nvPr>
        </p:nvSpPr>
        <p:spPr/>
        <p:txBody>
          <a:bodyPr/>
          <a:lstStyle/>
          <a:p>
            <a:r>
              <a:rPr lang="en-GB" dirty="0"/>
              <a:t>Antigua today</a:t>
            </a:r>
          </a:p>
        </p:txBody>
      </p:sp>
      <p:pic>
        <p:nvPicPr>
          <p:cNvPr id="25" name="Content Placeholder 24"/>
          <p:cNvPicPr>
            <a:picLocks noGrp="1" noChangeAspect="1"/>
          </p:cNvPicPr>
          <p:nvPr>
            <p:ph sz="quarter" idx="4"/>
          </p:nvPr>
        </p:nvPicPr>
        <p:blipFill>
          <a:blip r:embed="rId2"/>
          <a:srcRect t="-16231" b="-16231"/>
          <a:stretch>
            <a:fillRect/>
          </a:stretch>
        </p:blipFill>
        <p:spPr/>
      </p:pic>
      <p:pic>
        <p:nvPicPr>
          <p:cNvPr id="26" name="Content Placeholder 25"/>
          <p:cNvPicPr>
            <a:picLocks noGrp="1" noChangeAspect="1"/>
          </p:cNvPicPr>
          <p:nvPr>
            <p:ph sz="half" idx="2"/>
          </p:nvPr>
        </p:nvPicPr>
        <p:blipFill>
          <a:blip r:embed="rId3"/>
          <a:srcRect t="-18391" b="-18391"/>
          <a:stretch>
            <a:fillRect/>
          </a:stretch>
        </p:blipFill>
        <p:spPr>
          <a:xfrm>
            <a:off x="457200" y="1031960"/>
            <a:ext cx="3938132" cy="3851478"/>
          </a:xfrm>
        </p:spPr>
      </p:pic>
      <p:pic>
        <p:nvPicPr>
          <p:cNvPr id="29" name="Content Placeholder 5"/>
          <p:cNvPicPr>
            <a:picLocks noChangeAspect="1"/>
          </p:cNvPicPr>
          <p:nvPr/>
        </p:nvPicPr>
        <p:blipFill rotWithShape="1">
          <a:blip r:embed="rId4"/>
          <a:srcRect l="-408" r="-157"/>
          <a:stretch/>
        </p:blipFill>
        <p:spPr>
          <a:xfrm>
            <a:off x="573874" y="4252564"/>
            <a:ext cx="3821458" cy="2758136"/>
          </a:xfrm>
          <a:prstGeom prst="rect">
            <a:avLst/>
          </a:prstGeom>
        </p:spPr>
      </p:pic>
    </p:spTree>
    <p:extLst>
      <p:ext uri="{BB962C8B-B14F-4D97-AF65-F5344CB8AC3E}">
        <p14:creationId xmlns:p14="http://schemas.microsoft.com/office/powerpoint/2010/main" val="3020504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Environmental consequences of colonial sugar cultivation</a:t>
            </a:r>
          </a:p>
        </p:txBody>
      </p:sp>
      <p:sp>
        <p:nvSpPr>
          <p:cNvPr id="3" name="Content Placeholder 2"/>
          <p:cNvSpPr>
            <a:spLocks noGrp="1"/>
          </p:cNvSpPr>
          <p:nvPr>
            <p:ph idx="1"/>
          </p:nvPr>
        </p:nvSpPr>
        <p:spPr/>
        <p:txBody>
          <a:bodyPr/>
          <a:lstStyle/>
          <a:p>
            <a:endParaRPr lang="en-GB" dirty="0"/>
          </a:p>
          <a:p>
            <a:r>
              <a:rPr lang="en-GB" dirty="0"/>
              <a:t>deforestation</a:t>
            </a:r>
          </a:p>
          <a:p>
            <a:r>
              <a:rPr lang="en-GB" dirty="0"/>
              <a:t>loss of soil fertility</a:t>
            </a:r>
          </a:p>
          <a:p>
            <a:r>
              <a:rPr lang="en-GB" dirty="0"/>
              <a:t>silting of rivers</a:t>
            </a:r>
          </a:p>
          <a:p>
            <a:r>
              <a:rPr lang="en-GB" dirty="0"/>
              <a:t>soil erosion</a:t>
            </a:r>
          </a:p>
          <a:p>
            <a:r>
              <a:rPr lang="en-GB" dirty="0"/>
              <a:t>increased rainfall</a:t>
            </a:r>
          </a:p>
        </p:txBody>
      </p:sp>
      <p:pic>
        <p:nvPicPr>
          <p:cNvPr id="4" name="Picture 3">
            <a:extLst>
              <a:ext uri="{FF2B5EF4-FFF2-40B4-BE49-F238E27FC236}">
                <a16:creationId xmlns:a16="http://schemas.microsoft.com/office/drawing/2014/main" id="{A7D40381-A93F-208C-011D-85038F479CE0}"/>
              </a:ext>
            </a:extLst>
          </p:cNvPr>
          <p:cNvPicPr>
            <a:picLocks noChangeAspect="1"/>
          </p:cNvPicPr>
          <p:nvPr/>
        </p:nvPicPr>
        <p:blipFill>
          <a:blip r:embed="rId2"/>
          <a:stretch>
            <a:fillRect/>
          </a:stretch>
        </p:blipFill>
        <p:spPr>
          <a:xfrm>
            <a:off x="3889414" y="2031073"/>
            <a:ext cx="5140285" cy="3988727"/>
          </a:xfrm>
          <a:prstGeom prst="rect">
            <a:avLst/>
          </a:prstGeom>
        </p:spPr>
      </p:pic>
    </p:spTree>
    <p:extLst>
      <p:ext uri="{BB962C8B-B14F-4D97-AF65-F5344CB8AC3E}">
        <p14:creationId xmlns:p14="http://schemas.microsoft.com/office/powerpoint/2010/main" val="4245683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Amazonia</a:t>
            </a:r>
          </a:p>
        </p:txBody>
      </p:sp>
      <p:sp>
        <p:nvSpPr>
          <p:cNvPr id="6" name="Text Placeholder 5"/>
          <p:cNvSpPr>
            <a:spLocks noGrp="1"/>
          </p:cNvSpPr>
          <p:nvPr>
            <p:ph type="body" idx="1"/>
          </p:nvPr>
        </p:nvSpPr>
        <p:spPr/>
        <p:txBody>
          <a:bodyPr/>
          <a:lstStyle/>
          <a:p>
            <a:r>
              <a:rPr lang="en-GB" dirty="0"/>
              <a:t>Cattle grazing in Amazonia</a:t>
            </a:r>
          </a:p>
        </p:txBody>
      </p:sp>
      <p:pic>
        <p:nvPicPr>
          <p:cNvPr id="4" name="Content Placeholder 3"/>
          <p:cNvPicPr>
            <a:picLocks noGrp="1" noChangeAspect="1"/>
          </p:cNvPicPr>
          <p:nvPr>
            <p:ph sz="half" idx="2"/>
          </p:nvPr>
        </p:nvPicPr>
        <p:blipFill>
          <a:blip r:embed="rId2"/>
          <a:srcRect t="-21677" b="-21677"/>
          <a:stretch>
            <a:fillRect/>
          </a:stretch>
        </p:blipFill>
        <p:spPr/>
      </p:pic>
      <p:sp>
        <p:nvSpPr>
          <p:cNvPr id="7" name="Text Placeholder 6"/>
          <p:cNvSpPr>
            <a:spLocks noGrp="1"/>
          </p:cNvSpPr>
          <p:nvPr>
            <p:ph type="body" sz="quarter" idx="3"/>
          </p:nvPr>
        </p:nvSpPr>
        <p:spPr/>
        <p:txBody>
          <a:bodyPr/>
          <a:lstStyle/>
          <a:p>
            <a:r>
              <a:rPr lang="en-GB" dirty="0"/>
              <a:t>Without cattle</a:t>
            </a:r>
          </a:p>
        </p:txBody>
      </p:sp>
      <p:pic>
        <p:nvPicPr>
          <p:cNvPr id="9" name="Content Placeholder 8"/>
          <p:cNvPicPr>
            <a:picLocks noGrp="1" noChangeAspect="1"/>
          </p:cNvPicPr>
          <p:nvPr>
            <p:ph sz="quarter" idx="4"/>
          </p:nvPr>
        </p:nvPicPr>
        <p:blipFill>
          <a:blip r:embed="rId3"/>
          <a:srcRect t="-23321" b="-23321"/>
          <a:stretch>
            <a:fillRect/>
          </a:stretch>
        </p:blipFill>
        <p:spPr/>
      </p:pic>
    </p:spTree>
    <p:extLst>
      <p:ext uri="{BB962C8B-B14F-4D97-AF65-F5344CB8AC3E}">
        <p14:creationId xmlns:p14="http://schemas.microsoft.com/office/powerpoint/2010/main" val="10450753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William Beinart and Lotte Hughes, </a:t>
            </a:r>
            <a:r>
              <a:rPr lang="en-GB" sz="2400" i="1" dirty="0"/>
              <a:t>Environment and Empire</a:t>
            </a:r>
            <a:r>
              <a:rPr lang="en-GB" sz="2400" dirty="0"/>
              <a:t> (2007).</a:t>
            </a:r>
          </a:p>
        </p:txBody>
      </p:sp>
      <p:sp>
        <p:nvSpPr>
          <p:cNvPr id="3" name="Content Placeholder 2"/>
          <p:cNvSpPr>
            <a:spLocks noGrp="1"/>
          </p:cNvSpPr>
          <p:nvPr>
            <p:ph idx="1"/>
          </p:nvPr>
        </p:nvSpPr>
        <p:spPr>
          <a:xfrm>
            <a:off x="457200" y="1896533"/>
            <a:ext cx="8229600" cy="4229630"/>
          </a:xfrm>
        </p:spPr>
        <p:txBody>
          <a:bodyPr>
            <a:normAutofit/>
          </a:bodyPr>
          <a:lstStyle/>
          <a:p>
            <a:pPr marL="0" indent="0">
              <a:buNone/>
            </a:pPr>
            <a:r>
              <a:rPr lang="en-GB" sz="4400" dirty="0"/>
              <a:t>‘Sugar crushed an earlier landscape as well as hundreds of thousands of lives.’ </a:t>
            </a:r>
          </a:p>
          <a:p>
            <a:pPr marL="0" indent="0">
              <a:buNone/>
            </a:pPr>
            <a:endParaRPr lang="en-GB" sz="4400" dirty="0"/>
          </a:p>
          <a:p>
            <a:pPr marL="0" indent="0">
              <a:buNone/>
            </a:pPr>
            <a:r>
              <a:rPr lang="en-GB" sz="4400" dirty="0"/>
              <a:t>(I would say: millions of lives.)</a:t>
            </a:r>
          </a:p>
        </p:txBody>
      </p:sp>
    </p:spTree>
    <p:extLst>
      <p:ext uri="{BB962C8B-B14F-4D97-AF65-F5344CB8AC3E}">
        <p14:creationId xmlns:p14="http://schemas.microsoft.com/office/powerpoint/2010/main" val="620844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Moore, ‘Sugar and the Expansion of the Early Modern World-Economy’.</a:t>
            </a:r>
            <a:endParaRPr lang="en-GB" sz="2400" dirty="0"/>
          </a:p>
        </p:txBody>
      </p:sp>
      <p:sp>
        <p:nvSpPr>
          <p:cNvPr id="3" name="Content Placeholder 2"/>
          <p:cNvSpPr>
            <a:spLocks noGrp="1"/>
          </p:cNvSpPr>
          <p:nvPr>
            <p:ph idx="1"/>
          </p:nvPr>
        </p:nvSpPr>
        <p:spPr>
          <a:xfrm>
            <a:off x="457200" y="2286000"/>
            <a:ext cx="8229600" cy="3840163"/>
          </a:xfrm>
        </p:spPr>
        <p:txBody>
          <a:bodyPr>
            <a:normAutofit/>
          </a:bodyPr>
          <a:lstStyle/>
          <a:p>
            <a:pPr marL="0" indent="0">
              <a:buNone/>
            </a:pPr>
            <a:endParaRPr lang="en-GB" sz="4400" dirty="0"/>
          </a:p>
          <a:p>
            <a:pPr marL="0" indent="0">
              <a:buNone/>
            </a:pPr>
            <a:r>
              <a:rPr lang="en-GB" sz="4400" dirty="0"/>
              <a:t>‘Early modern capitalist expansion [is] a socio-</a:t>
            </a:r>
            <a:r>
              <a:rPr lang="en-GB" sz="4400" i="1" dirty="0"/>
              <a:t>ecological</a:t>
            </a:r>
            <a:r>
              <a:rPr lang="en-GB" sz="4400" dirty="0"/>
              <a:t> process’. </a:t>
            </a:r>
          </a:p>
          <a:p>
            <a:pPr marL="0" indent="0">
              <a:buNone/>
            </a:pPr>
            <a:endParaRPr lang="en-GB" sz="4400" dirty="0"/>
          </a:p>
        </p:txBody>
      </p:sp>
    </p:spTree>
    <p:extLst>
      <p:ext uri="{BB962C8B-B14F-4D97-AF65-F5344CB8AC3E}">
        <p14:creationId xmlns:p14="http://schemas.microsoft.com/office/powerpoint/2010/main" val="4224832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The Columbian Exchange: livestock</a:t>
            </a:r>
            <a:br>
              <a:rPr lang="en-GB" sz="2800" i="1" dirty="0"/>
            </a:br>
            <a:r>
              <a:rPr lang="en-GB" sz="2800" i="1" dirty="0"/>
              <a:t>Florentine Codex</a:t>
            </a:r>
            <a:r>
              <a:rPr lang="en-GB" sz="2800" dirty="0"/>
              <a:t> (16</a:t>
            </a:r>
            <a:r>
              <a:rPr lang="en-GB" sz="2800" baseline="30000" dirty="0"/>
              <a:t>th</a:t>
            </a:r>
            <a:r>
              <a:rPr lang="en-GB" sz="2800" dirty="0"/>
              <a:t> century)</a:t>
            </a:r>
          </a:p>
        </p:txBody>
      </p:sp>
      <p:pic>
        <p:nvPicPr>
          <p:cNvPr id="4" name="Content Placeholder 3"/>
          <p:cNvPicPr>
            <a:picLocks noGrp="1" noChangeAspect="1"/>
          </p:cNvPicPr>
          <p:nvPr>
            <p:ph idx="1"/>
          </p:nvPr>
        </p:nvPicPr>
        <p:blipFill>
          <a:blip r:embed="rId2"/>
          <a:srcRect l="-39517" r="-39517"/>
          <a:stretch>
            <a:fillRect/>
          </a:stretch>
        </p:blipFill>
        <p:spPr/>
      </p:pic>
    </p:spTree>
    <p:extLst>
      <p:ext uri="{BB962C8B-B14F-4D97-AF65-F5344CB8AC3E}">
        <p14:creationId xmlns:p14="http://schemas.microsoft.com/office/powerpoint/2010/main" val="36321055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405"/>
          </a:xfrm>
        </p:spPr>
        <p:txBody>
          <a:bodyPr>
            <a:normAutofit fontScale="90000"/>
          </a:bodyPr>
          <a:lstStyle/>
          <a:p>
            <a:r>
              <a:rPr lang="en-GB" dirty="0"/>
              <a:t>‘ungulate irruption’</a:t>
            </a:r>
            <a:br>
              <a:rPr lang="en-GB" dirty="0"/>
            </a:br>
            <a:endParaRPr lang="en-GB" dirty="0"/>
          </a:p>
        </p:txBody>
      </p:sp>
      <p:pic>
        <p:nvPicPr>
          <p:cNvPr id="4" name="Content Placeholder 3"/>
          <p:cNvPicPr>
            <a:picLocks noGrp="1" noChangeAspect="1"/>
          </p:cNvPicPr>
          <p:nvPr>
            <p:ph idx="1"/>
          </p:nvPr>
        </p:nvPicPr>
        <p:blipFill>
          <a:blip r:embed="rId2"/>
          <a:srcRect l="-18187" r="-18187"/>
          <a:stretch>
            <a:fillRect/>
          </a:stretch>
        </p:blipFill>
        <p:spPr/>
      </p:pic>
    </p:spTree>
    <p:extLst>
      <p:ext uri="{BB962C8B-B14F-4D97-AF65-F5344CB8AC3E}">
        <p14:creationId xmlns:p14="http://schemas.microsoft.com/office/powerpoint/2010/main" val="4263797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err="1"/>
              <a:t>Elinor</a:t>
            </a:r>
            <a:r>
              <a:rPr lang="en-US" sz="2400" dirty="0"/>
              <a:t> Melville, </a:t>
            </a:r>
            <a:r>
              <a:rPr lang="en-US" sz="2400" i="1" dirty="0"/>
              <a:t>A Plague of Sheep: Environmental Consequences of the Conquest of Mexico</a:t>
            </a:r>
            <a:r>
              <a:rPr lang="en-US" sz="2400" dirty="0"/>
              <a:t> (1994).</a:t>
            </a:r>
            <a:br>
              <a:rPr lang="en-GB" sz="2400" dirty="0"/>
            </a:br>
            <a:endParaRPr lang="en-GB" sz="2400" dirty="0"/>
          </a:p>
        </p:txBody>
      </p:sp>
      <p:sp>
        <p:nvSpPr>
          <p:cNvPr id="3" name="Content Placeholder 2"/>
          <p:cNvSpPr>
            <a:spLocks noGrp="1"/>
          </p:cNvSpPr>
          <p:nvPr>
            <p:ph idx="1"/>
          </p:nvPr>
        </p:nvSpPr>
        <p:spPr>
          <a:xfrm>
            <a:off x="457200" y="2150533"/>
            <a:ext cx="5621867" cy="4233334"/>
          </a:xfrm>
        </p:spPr>
        <p:txBody>
          <a:bodyPr>
            <a:normAutofit/>
          </a:bodyPr>
          <a:lstStyle/>
          <a:p>
            <a:pPr marL="0" indent="0">
              <a:buNone/>
            </a:pPr>
            <a:r>
              <a:rPr lang="en-GB" sz="4400" dirty="0"/>
              <a:t>In colonial Mexico, after the introduction of sheep, ‘land became fit only for sheep.  It was not inherently poor’.</a:t>
            </a:r>
          </a:p>
        </p:txBody>
      </p:sp>
      <p:pic>
        <p:nvPicPr>
          <p:cNvPr id="6" name="Picture 5">
            <a:extLst>
              <a:ext uri="{FF2B5EF4-FFF2-40B4-BE49-F238E27FC236}">
                <a16:creationId xmlns:a16="http://schemas.microsoft.com/office/drawing/2014/main" id="{A1D65FE3-51F2-6E44-B273-A438CCF84E14}"/>
              </a:ext>
            </a:extLst>
          </p:cNvPr>
          <p:cNvPicPr>
            <a:picLocks noChangeAspect="1"/>
          </p:cNvPicPr>
          <p:nvPr/>
        </p:nvPicPr>
        <p:blipFill>
          <a:blip r:embed="rId2"/>
          <a:stretch>
            <a:fillRect/>
          </a:stretch>
        </p:blipFill>
        <p:spPr>
          <a:xfrm>
            <a:off x="6322483" y="2546350"/>
            <a:ext cx="2217356" cy="2940050"/>
          </a:xfrm>
          <a:prstGeom prst="rect">
            <a:avLst/>
          </a:prstGeom>
        </p:spPr>
      </p:pic>
    </p:spTree>
    <p:extLst>
      <p:ext uri="{BB962C8B-B14F-4D97-AF65-F5344CB8AC3E}">
        <p14:creationId xmlns:p14="http://schemas.microsoft.com/office/powerpoint/2010/main" val="28009523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‘Green imperialism’</a:t>
            </a:r>
          </a:p>
        </p:txBody>
      </p:sp>
      <p:sp>
        <p:nvSpPr>
          <p:cNvPr id="5" name="Subtitle 4"/>
          <p:cNvSpPr>
            <a:spLocks noGrp="1"/>
          </p:cNvSpPr>
          <p:nvPr>
            <p:ph type="subTitle" idx="1"/>
          </p:nvPr>
        </p:nvSpPr>
        <p:spPr/>
        <p:txBody>
          <a:bodyPr/>
          <a:lstStyle/>
          <a:p>
            <a:r>
              <a:rPr lang="en-GB" dirty="0"/>
              <a:t>(Richard Grove’s term)</a:t>
            </a:r>
          </a:p>
        </p:txBody>
      </p:sp>
    </p:spTree>
    <p:extLst>
      <p:ext uri="{BB962C8B-B14F-4D97-AF65-F5344CB8AC3E}">
        <p14:creationId xmlns:p14="http://schemas.microsoft.com/office/powerpoint/2010/main" val="3362757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John Locke, </a:t>
            </a:r>
            <a:r>
              <a:rPr lang="en-GB" i="1" dirty="0"/>
              <a:t>Second Treatise of Government</a:t>
            </a:r>
            <a:r>
              <a:rPr lang="en-GB" dirty="0"/>
              <a:t> (1689)</a:t>
            </a:r>
            <a:endParaRPr lang="en-US" dirty="0"/>
          </a:p>
        </p:txBody>
      </p:sp>
      <p:sp>
        <p:nvSpPr>
          <p:cNvPr id="3" name="Content Placeholder 2"/>
          <p:cNvSpPr>
            <a:spLocks noGrp="1"/>
          </p:cNvSpPr>
          <p:nvPr>
            <p:ph idx="1"/>
          </p:nvPr>
        </p:nvSpPr>
        <p:spPr>
          <a:xfrm>
            <a:off x="457200" y="1600200"/>
            <a:ext cx="4251434" cy="4811110"/>
          </a:xfrm>
        </p:spPr>
        <p:txBody>
          <a:bodyPr>
            <a:normAutofit lnSpcReduction="10000"/>
          </a:bodyPr>
          <a:lstStyle/>
          <a:p>
            <a:pPr marL="0" indent="0">
              <a:buNone/>
            </a:pPr>
            <a:r>
              <a:rPr lang="en-GB" dirty="0"/>
              <a:t>God made the world for everyone, but . . .</a:t>
            </a:r>
          </a:p>
          <a:p>
            <a:pPr marL="0" indent="0">
              <a:buNone/>
            </a:pPr>
            <a:endParaRPr lang="en-GB" dirty="0"/>
          </a:p>
          <a:p>
            <a:pPr marL="0" indent="0">
              <a:buNone/>
            </a:pPr>
            <a:r>
              <a:rPr lang="en-GB" dirty="0"/>
              <a:t> ‘it cannot be supposed that He meant it should always remain common and uncultivated.  He gave it for the use of the Industrious and Rational.’</a:t>
            </a:r>
          </a:p>
          <a:p>
            <a:pPr marL="0" indent="0">
              <a:buNone/>
            </a:pPr>
            <a:endParaRPr lang="en-US" dirty="0"/>
          </a:p>
        </p:txBody>
      </p:sp>
      <p:sp>
        <p:nvSpPr>
          <p:cNvPr id="4" name="TextBox 3">
            <a:extLst>
              <a:ext uri="{FF2B5EF4-FFF2-40B4-BE49-F238E27FC236}">
                <a16:creationId xmlns:a16="http://schemas.microsoft.com/office/drawing/2014/main" id="{F787DF01-E56D-4403-D3A5-726095C01465}"/>
              </a:ext>
            </a:extLst>
          </p:cNvPr>
          <p:cNvSpPr txBox="1"/>
          <p:nvPr/>
        </p:nvSpPr>
        <p:spPr>
          <a:xfrm>
            <a:off x="5391807" y="2070538"/>
            <a:ext cx="3294993" cy="3752193"/>
          </a:xfrm>
          <a:prstGeom prst="rect">
            <a:avLst/>
          </a:prstGeom>
          <a:noFill/>
        </p:spPr>
        <p:txBody>
          <a:bodyPr wrap="square" rtlCol="0">
            <a:spAutoFit/>
          </a:bodyPr>
          <a:lstStyle/>
          <a:p>
            <a:r>
              <a:rPr lang="en-US" sz="2800" dirty="0"/>
              <a:t>‘Improvement’—a ‘legitimating metaphor’ for colonialism.</a:t>
            </a:r>
          </a:p>
          <a:p>
            <a:endParaRPr lang="en-US" sz="2800" dirty="0"/>
          </a:p>
          <a:p>
            <a:r>
              <a:rPr lang="en-GB" sz="1800" dirty="0">
                <a:effectLst/>
                <a:latin typeface="Baskerville" panose="02020502070401020303" pitchFamily="18" charset="0"/>
                <a:ea typeface="Times"/>
                <a:cs typeface="Times New Roman" panose="02020603050405020304" pitchFamily="18" charset="0"/>
              </a:rPr>
              <a:t>Fiona </a:t>
            </a:r>
            <a:r>
              <a:rPr lang="en-GB" sz="1800" dirty="0">
                <a:effectLst/>
                <a:latin typeface="Baskerville" panose="02020502070401020303" pitchFamily="18" charset="0"/>
                <a:ea typeface="Times New Roman" panose="02020603050405020304" pitchFamily="18" charset="0"/>
                <a:cs typeface="Times New Roman" panose="02020603050405020304" pitchFamily="18" charset="0"/>
              </a:rPr>
              <a:t>Mackenzie, ‘Contested Ground: Colonial Narratives and the Kenyan Environment, 1920–1945’, </a:t>
            </a:r>
            <a:r>
              <a:rPr lang="en-GB" sz="1800" i="1" dirty="0">
                <a:effectLst/>
                <a:latin typeface="Baskerville" panose="02020502070401020303" pitchFamily="18" charset="0"/>
                <a:ea typeface="Times New Roman" panose="02020603050405020304" pitchFamily="18" charset="0"/>
                <a:cs typeface="Times New Roman" panose="02020603050405020304" pitchFamily="18" charset="0"/>
              </a:rPr>
              <a:t>Journal of Southern African Studies</a:t>
            </a:r>
            <a:r>
              <a:rPr lang="en-GB" sz="1800" dirty="0">
                <a:effectLst/>
                <a:latin typeface="Baskerville" panose="02020502070401020303" pitchFamily="18" charset="0"/>
                <a:ea typeface="Times New Roman" panose="02020603050405020304" pitchFamily="18" charset="0"/>
                <a:cs typeface="Times New Roman" panose="02020603050405020304" pitchFamily="18" charset="0"/>
              </a:rPr>
              <a:t> 26:4 (2000).</a:t>
            </a:r>
            <a:r>
              <a:rPr lang="en-GB" sz="2800" dirty="0">
                <a:effectLst/>
              </a:rPr>
              <a:t> </a:t>
            </a:r>
            <a:endParaRPr lang="en-US" sz="2800" dirty="0"/>
          </a:p>
        </p:txBody>
      </p:sp>
    </p:spTree>
    <p:extLst>
      <p:ext uri="{BB962C8B-B14F-4D97-AF65-F5344CB8AC3E}">
        <p14:creationId xmlns:p14="http://schemas.microsoft.com/office/powerpoint/2010/main" val="9838615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Richard Grove, ‘Climatic Fears: Colonialism and the History of Environmentalism’, </a:t>
            </a:r>
            <a:r>
              <a:rPr lang="en-US" sz="2400" i="1" dirty="0"/>
              <a:t>Harvard International Review</a:t>
            </a:r>
            <a:r>
              <a:rPr lang="en-US" sz="2400" dirty="0"/>
              <a:t> 23.4 (2002).</a:t>
            </a:r>
            <a:endParaRPr lang="en-GB" sz="2400" dirty="0"/>
          </a:p>
        </p:txBody>
      </p:sp>
      <p:sp>
        <p:nvSpPr>
          <p:cNvPr id="3" name="Content Placeholder 2"/>
          <p:cNvSpPr>
            <a:spLocks noGrp="1"/>
          </p:cNvSpPr>
          <p:nvPr>
            <p:ph idx="1"/>
          </p:nvPr>
        </p:nvSpPr>
        <p:spPr>
          <a:xfrm>
            <a:off x="457200" y="2506133"/>
            <a:ext cx="8229600" cy="3620030"/>
          </a:xfrm>
        </p:spPr>
        <p:txBody>
          <a:bodyPr>
            <a:normAutofit/>
          </a:bodyPr>
          <a:lstStyle/>
          <a:p>
            <a:pPr marL="0" indent="0">
              <a:buNone/>
            </a:pPr>
            <a:r>
              <a:rPr lang="en-GB" sz="4400" dirty="0"/>
              <a:t>‘It was in the tropics that the destructive environmental impact of globalization made its most obvious impact to the observer.’</a:t>
            </a:r>
          </a:p>
          <a:p>
            <a:pPr marL="0" indent="0">
              <a:buNone/>
            </a:pPr>
            <a:endParaRPr lang="en-GB" sz="4400" dirty="0"/>
          </a:p>
        </p:txBody>
      </p:sp>
    </p:spTree>
    <p:extLst>
      <p:ext uri="{BB962C8B-B14F-4D97-AF65-F5344CB8AC3E}">
        <p14:creationId xmlns:p14="http://schemas.microsoft.com/office/powerpoint/2010/main" val="40329869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6829"/>
          </a:xfrm>
        </p:spPr>
        <p:txBody>
          <a:bodyPr>
            <a:normAutofit/>
          </a:bodyPr>
          <a:lstStyle/>
          <a:p>
            <a:r>
              <a:rPr lang="en-US" sz="2400" dirty="0"/>
              <a:t>Grove, ‘Climatic Fears’.</a:t>
            </a:r>
            <a:br>
              <a:rPr lang="en-GB" sz="2400" dirty="0"/>
            </a:br>
            <a:endParaRPr lang="en-GB" sz="2400" dirty="0"/>
          </a:p>
        </p:txBody>
      </p:sp>
      <p:sp>
        <p:nvSpPr>
          <p:cNvPr id="3" name="Content Placeholder 2"/>
          <p:cNvSpPr>
            <a:spLocks noGrp="1"/>
          </p:cNvSpPr>
          <p:nvPr>
            <p:ph idx="1"/>
          </p:nvPr>
        </p:nvSpPr>
        <p:spPr>
          <a:xfrm>
            <a:off x="457200" y="1744134"/>
            <a:ext cx="8229600" cy="4382030"/>
          </a:xfrm>
        </p:spPr>
        <p:txBody>
          <a:bodyPr>
            <a:normAutofit/>
          </a:bodyPr>
          <a:lstStyle/>
          <a:p>
            <a:pPr marL="0" indent="0">
              <a:buNone/>
            </a:pPr>
            <a:r>
              <a:rPr lang="en-GB" sz="4400" dirty="0"/>
              <a:t>‘History shows that only serious state intervention to control capital or corporate interests can hope to deal with the deadly risks of climate change, forest loss, and species extinction.’</a:t>
            </a:r>
          </a:p>
        </p:txBody>
      </p:sp>
    </p:spTree>
    <p:extLst>
      <p:ext uri="{BB962C8B-B14F-4D97-AF65-F5344CB8AC3E}">
        <p14:creationId xmlns:p14="http://schemas.microsoft.com/office/powerpoint/2010/main" val="673742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‘Ecologically Noble Savages’</a:t>
            </a:r>
          </a:p>
        </p:txBody>
      </p:sp>
      <p:sp>
        <p:nvSpPr>
          <p:cNvPr id="5" name="Subtitle 4"/>
          <p:cNvSpPr>
            <a:spLocks noGrp="1"/>
          </p:cNvSpPr>
          <p:nvPr>
            <p:ph type="subTitle" idx="1"/>
          </p:nvPr>
        </p:nvSpPr>
        <p:spPr/>
        <p:txBody>
          <a:bodyPr/>
          <a:lstStyle/>
          <a:p>
            <a:r>
              <a:rPr lang="en-GB" dirty="0"/>
              <a:t>vs. ‘Ecological Imperialism’?? </a:t>
            </a:r>
          </a:p>
        </p:txBody>
      </p:sp>
    </p:spTree>
    <p:extLst>
      <p:ext uri="{BB962C8B-B14F-4D97-AF65-F5344CB8AC3E}">
        <p14:creationId xmlns:p14="http://schemas.microsoft.com/office/powerpoint/2010/main" val="1394811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Cattle and Deforestation in the Amazon</a:t>
            </a:r>
          </a:p>
        </p:txBody>
      </p:sp>
      <p:pic>
        <p:nvPicPr>
          <p:cNvPr id="4" name="Content Placeholder 3"/>
          <p:cNvPicPr>
            <a:picLocks noGrp="1" noChangeAspect="1"/>
          </p:cNvPicPr>
          <p:nvPr>
            <p:ph sz="half" idx="1"/>
          </p:nvPr>
        </p:nvPicPr>
        <p:blipFill>
          <a:blip r:embed="rId2"/>
          <a:srcRect t="-4402" b="-4402"/>
          <a:stretch>
            <a:fillRect/>
          </a:stretch>
        </p:blipFill>
        <p:spPr/>
      </p:pic>
      <p:pic>
        <p:nvPicPr>
          <p:cNvPr id="7" name="Content Placeholder 6"/>
          <p:cNvPicPr>
            <a:picLocks noGrp="1" noChangeAspect="1"/>
          </p:cNvPicPr>
          <p:nvPr>
            <p:ph sz="half" idx="2"/>
          </p:nvPr>
        </p:nvPicPr>
        <p:blipFill>
          <a:blip r:embed="rId3"/>
          <a:srcRect t="-27252" b="-27252"/>
          <a:stretch>
            <a:fillRect/>
          </a:stretch>
        </p:blipFill>
        <p:spPr/>
      </p:pic>
    </p:spTree>
    <p:extLst>
      <p:ext uri="{BB962C8B-B14F-4D97-AF65-F5344CB8AC3E}">
        <p14:creationId xmlns:p14="http://schemas.microsoft.com/office/powerpoint/2010/main" val="36502907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A898A-14F9-1B43-A855-1B3685CA09BD}"/>
              </a:ext>
            </a:extLst>
          </p:cNvPr>
          <p:cNvSpPr>
            <a:spLocks noGrp="1"/>
          </p:cNvSpPr>
          <p:nvPr>
            <p:ph type="title"/>
          </p:nvPr>
        </p:nvSpPr>
        <p:spPr>
          <a:xfrm>
            <a:off x="457200" y="274638"/>
            <a:ext cx="8229600" cy="1782762"/>
          </a:xfrm>
        </p:spPr>
        <p:txBody>
          <a:bodyPr/>
          <a:lstStyle/>
          <a:p>
            <a:r>
              <a:rPr lang="en-US" i="1" dirty="0"/>
              <a:t>Terra </a:t>
            </a:r>
            <a:r>
              <a:rPr lang="en-US" i="1" dirty="0" err="1"/>
              <a:t>preta</a:t>
            </a:r>
            <a:r>
              <a:rPr lang="en-US" dirty="0"/>
              <a:t> (‘black earth’) in Amazonia</a:t>
            </a:r>
          </a:p>
        </p:txBody>
      </p:sp>
      <p:pic>
        <p:nvPicPr>
          <p:cNvPr id="6146" name="Picture 2">
            <a:extLst>
              <a:ext uri="{FF2B5EF4-FFF2-40B4-BE49-F238E27FC236}">
                <a16:creationId xmlns:a16="http://schemas.microsoft.com/office/drawing/2014/main" id="{BBB90CB7-BEC5-AE44-B685-6A65C5374670}"/>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7200" y="2727325"/>
            <a:ext cx="4038600" cy="227171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433107CB-4FFB-AD45-922F-2CE4ED5384C4}"/>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718050" y="2351881"/>
            <a:ext cx="3898900" cy="302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414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2D6D4-74D4-5D4C-8295-8A78D6C14AD4}"/>
              </a:ext>
            </a:extLst>
          </p:cNvPr>
          <p:cNvSpPr>
            <a:spLocks noGrp="1"/>
          </p:cNvSpPr>
          <p:nvPr>
            <p:ph type="title"/>
          </p:nvPr>
        </p:nvSpPr>
        <p:spPr/>
        <p:txBody>
          <a:bodyPr>
            <a:normAutofit fontScale="90000"/>
          </a:bodyPr>
          <a:lstStyle/>
          <a:p>
            <a:r>
              <a:rPr lang="en-US" i="1" dirty="0"/>
              <a:t>Chinampas: </a:t>
            </a:r>
            <a:r>
              <a:rPr lang="en-US" dirty="0"/>
              <a:t>‘floating gardens’ used in central Mexico</a:t>
            </a:r>
          </a:p>
        </p:txBody>
      </p:sp>
      <p:pic>
        <p:nvPicPr>
          <p:cNvPr id="5122" name="Picture 2">
            <a:extLst>
              <a:ext uri="{FF2B5EF4-FFF2-40B4-BE49-F238E27FC236}">
                <a16:creationId xmlns:a16="http://schemas.microsoft.com/office/drawing/2014/main" id="{D90A8040-F6ED-E343-9690-20553A864EE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417638"/>
            <a:ext cx="6397313" cy="330676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822AB677-CCA1-844A-91B7-5E4B6851E6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242434"/>
            <a:ext cx="4267200" cy="2395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811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888D6-785F-31D2-BAEA-0E9BCB0BE9F1}"/>
              </a:ext>
            </a:extLst>
          </p:cNvPr>
          <p:cNvSpPr>
            <a:spLocks noGrp="1"/>
          </p:cNvSpPr>
          <p:nvPr>
            <p:ph type="title"/>
          </p:nvPr>
        </p:nvSpPr>
        <p:spPr/>
        <p:txBody>
          <a:bodyPr/>
          <a:lstStyle/>
          <a:p>
            <a:r>
              <a:rPr lang="en-US" dirty="0"/>
              <a:t>The Trees Bear Witness</a:t>
            </a:r>
          </a:p>
        </p:txBody>
      </p:sp>
      <p:sp>
        <p:nvSpPr>
          <p:cNvPr id="3" name="Content Placeholder 2">
            <a:extLst>
              <a:ext uri="{FF2B5EF4-FFF2-40B4-BE49-F238E27FC236}">
                <a16:creationId xmlns:a16="http://schemas.microsoft.com/office/drawing/2014/main" id="{5C5468C7-7313-AF71-1D1B-256A59E1C022}"/>
              </a:ext>
            </a:extLst>
          </p:cNvPr>
          <p:cNvSpPr>
            <a:spLocks noGrp="1"/>
          </p:cNvSpPr>
          <p:nvPr>
            <p:ph idx="1"/>
          </p:nvPr>
        </p:nvSpPr>
        <p:spPr>
          <a:xfrm>
            <a:off x="457200" y="1600200"/>
            <a:ext cx="8229600" cy="4983162"/>
          </a:xfrm>
        </p:spPr>
        <p:txBody>
          <a:bodyPr>
            <a:normAutofit fontScale="85000" lnSpcReduction="10000"/>
          </a:bodyPr>
          <a:lstStyle/>
          <a:p>
            <a:pPr marL="0" indent="0">
              <a:buNone/>
            </a:pPr>
            <a:r>
              <a:rPr lang="en-GB" sz="2600" dirty="0">
                <a:effectLst/>
                <a:latin typeface="Baskerville" panose="02020502070401020303" pitchFamily="18" charset="0"/>
                <a:ea typeface="MS Mincho" panose="02020609040205080304" pitchFamily="49" charset="-128"/>
                <a:cs typeface="Calibri" panose="020F0502020204030204" pitchFamily="34" charset="0"/>
              </a:rPr>
              <a:t>‘The position of Brazil nut trees (</a:t>
            </a:r>
            <a:r>
              <a:rPr lang="en-GB" sz="2600" i="1" dirty="0" err="1">
                <a:effectLst/>
                <a:latin typeface="Baskerville" panose="02020502070401020303" pitchFamily="18" charset="0"/>
                <a:ea typeface="MS Mincho" panose="02020609040205080304" pitchFamily="49" charset="-128"/>
                <a:cs typeface="Calibri" panose="020F0502020204030204" pitchFamily="34" charset="0"/>
              </a:rPr>
              <a:t>Bertholletia</a:t>
            </a:r>
            <a:r>
              <a:rPr lang="en-GB" sz="2600" i="1" dirty="0">
                <a:effectLst/>
                <a:latin typeface="Baskerville" panose="02020502070401020303" pitchFamily="18" charset="0"/>
                <a:ea typeface="MS Mincho" panose="02020609040205080304" pitchFamily="49" charset="-128"/>
                <a:cs typeface="Calibri" panose="020F0502020204030204" pitchFamily="34" charset="0"/>
              </a:rPr>
              <a:t> </a:t>
            </a:r>
            <a:r>
              <a:rPr lang="en-GB" sz="2600" i="1" dirty="0" err="1">
                <a:effectLst/>
                <a:latin typeface="Baskerville" panose="02020502070401020303" pitchFamily="18" charset="0"/>
                <a:ea typeface="MS Mincho" panose="02020609040205080304" pitchFamily="49" charset="-128"/>
                <a:cs typeface="Calibri" panose="020F0502020204030204" pitchFamily="34" charset="0"/>
              </a:rPr>
              <a:t>excelsa</a:t>
            </a:r>
            <a:r>
              <a:rPr lang="en-GB" sz="2600" dirty="0">
                <a:effectLst/>
                <a:latin typeface="Baskerville" panose="02020502070401020303" pitchFamily="18" charset="0"/>
                <a:ea typeface="MS Mincho" panose="02020609040205080304" pitchFamily="49" charset="-128"/>
                <a:cs typeface="Calibri" panose="020F0502020204030204" pitchFamily="34" charset="0"/>
              </a:rPr>
              <a:t>) in Amazonia reflects human agency: “Genetic and demographic evidence suggests that they’ve been spread by humans for millennia, as part of a culture of agroforestry”. Most however are from the 16</a:t>
            </a:r>
            <a:r>
              <a:rPr lang="en-GB" sz="2600" baseline="30000" dirty="0">
                <a:effectLst/>
                <a:latin typeface="Baskerville" panose="02020502070401020303" pitchFamily="18" charset="0"/>
                <a:ea typeface="MS Mincho" panose="02020609040205080304" pitchFamily="49" charset="-128"/>
                <a:cs typeface="Calibri" panose="020F0502020204030204" pitchFamily="34" charset="0"/>
              </a:rPr>
              <a:t>th</a:t>
            </a:r>
            <a:r>
              <a:rPr lang="en-GB" sz="2600" dirty="0">
                <a:effectLst/>
                <a:latin typeface="Baskerville" panose="02020502070401020303" pitchFamily="18" charset="0"/>
                <a:ea typeface="MS Mincho" panose="02020609040205080304" pitchFamily="49" charset="-128"/>
                <a:cs typeface="Calibri" panose="020F0502020204030204" pitchFamily="34" charset="0"/>
              </a:rPr>
              <a:t> and 17</a:t>
            </a:r>
            <a:r>
              <a:rPr lang="en-GB" sz="2600" baseline="30000" dirty="0">
                <a:effectLst/>
                <a:latin typeface="Baskerville" panose="02020502070401020303" pitchFamily="18" charset="0"/>
                <a:ea typeface="MS Mincho" panose="02020609040205080304" pitchFamily="49" charset="-128"/>
                <a:cs typeface="Calibri" panose="020F0502020204030204" pitchFamily="34" charset="0"/>
              </a:rPr>
              <a:t>th</a:t>
            </a:r>
            <a:r>
              <a:rPr lang="en-GB" sz="2600" dirty="0">
                <a:effectLst/>
                <a:latin typeface="Baskerville" panose="02020502070401020303" pitchFamily="18" charset="0"/>
                <a:ea typeface="MS Mincho" panose="02020609040205080304" pitchFamily="49" charset="-128"/>
                <a:cs typeface="Calibri" panose="020F0502020204030204" pitchFamily="34" charset="0"/>
              </a:rPr>
              <a:t> centuries—there are few that are more recent. This is because “the missing stands of trees represent missing cohorts of people”—i.e. the Amazonia people who died after colonisation, and therefore did not spread any trees. These trees “are still bearing witness, after four or five hundred years, to the destruction of the people—the families and societies—who planted them one by one”.’</a:t>
            </a:r>
            <a:endParaRPr lang="en-GB" sz="2600" dirty="0">
              <a:effectLst/>
              <a:latin typeface="Baskerville" panose="02020502070401020303" pitchFamily="18" charset="0"/>
              <a:ea typeface="Times"/>
              <a:cs typeface="Times New Roman" panose="02020603050405020304" pitchFamily="18" charset="0"/>
            </a:endParaRPr>
          </a:p>
          <a:p>
            <a:pPr marL="0" indent="0">
              <a:buNone/>
            </a:pPr>
            <a:endParaRPr lang="en-US" sz="1800" dirty="0">
              <a:effectLst/>
              <a:latin typeface="Baskerville" panose="02020502070401020303" pitchFamily="18" charset="0"/>
              <a:ea typeface="Times"/>
              <a:cs typeface="Times New Roman" panose="02020603050405020304" pitchFamily="18" charset="0"/>
            </a:endParaRPr>
          </a:p>
          <a:p>
            <a:pPr marL="0" indent="0">
              <a:buNone/>
            </a:pPr>
            <a:endParaRPr lang="en-US" sz="2400" dirty="0">
              <a:latin typeface="Baskerville" panose="02020502070401020303" pitchFamily="18" charset="0"/>
              <a:ea typeface="Times"/>
              <a:cs typeface="Times New Roman" panose="02020603050405020304" pitchFamily="18" charset="0"/>
            </a:endParaRPr>
          </a:p>
          <a:p>
            <a:pPr marL="0" indent="0">
              <a:buNone/>
            </a:pPr>
            <a:r>
              <a:rPr lang="en-US" sz="2400" dirty="0">
                <a:latin typeface="Baskerville" panose="02020502070401020303" pitchFamily="18" charset="0"/>
                <a:ea typeface="Times"/>
                <a:cs typeface="Times New Roman" panose="02020603050405020304" pitchFamily="18" charset="0"/>
              </a:rPr>
              <a:t>Sentences in double quotation marks are from </a:t>
            </a:r>
            <a:r>
              <a:rPr lang="en-GB" sz="2400" dirty="0">
                <a:effectLst/>
                <a:latin typeface="Baskerville" panose="02020502070401020303" pitchFamily="18" charset="0"/>
                <a:ea typeface="Times"/>
                <a:cs typeface="Times New Roman" panose="02020603050405020304" pitchFamily="18" charset="0"/>
              </a:rPr>
              <a:t>Jared Farmer, </a:t>
            </a:r>
            <a:r>
              <a:rPr lang="en-GB" sz="2400" i="1" dirty="0" err="1">
                <a:effectLst/>
                <a:latin typeface="Baskerville" panose="02020502070401020303" pitchFamily="18" charset="0"/>
                <a:ea typeface="Times"/>
                <a:cs typeface="Times New Roman" panose="02020603050405020304" pitchFamily="18" charset="0"/>
              </a:rPr>
              <a:t>Elderflora</a:t>
            </a:r>
            <a:r>
              <a:rPr lang="en-GB" sz="2400" i="1" dirty="0">
                <a:effectLst/>
                <a:latin typeface="Baskerville" panose="02020502070401020303" pitchFamily="18" charset="0"/>
                <a:ea typeface="Times"/>
                <a:cs typeface="Times New Roman" panose="02020603050405020304" pitchFamily="18" charset="0"/>
              </a:rPr>
              <a:t>: A Modern History of Ancient Trees</a:t>
            </a:r>
            <a:r>
              <a:rPr lang="en-US" sz="2400" i="1" dirty="0">
                <a:latin typeface="Baskerville" panose="02020502070401020303" pitchFamily="18" charset="0"/>
                <a:ea typeface="Times"/>
                <a:cs typeface="Times New Roman" panose="02020603050405020304" pitchFamily="18" charset="0"/>
              </a:rPr>
              <a:t> </a:t>
            </a:r>
            <a:r>
              <a:rPr lang="en-US" sz="2400" dirty="0">
                <a:latin typeface="Baskerville" panose="02020502070401020303" pitchFamily="18" charset="0"/>
                <a:ea typeface="Times"/>
                <a:cs typeface="Times New Roman" panose="02020603050405020304" pitchFamily="18" charset="0"/>
              </a:rPr>
              <a:t>(2023).</a:t>
            </a:r>
          </a:p>
          <a:p>
            <a:pPr marL="0" indent="0">
              <a:buNone/>
            </a:pPr>
            <a:r>
              <a:rPr lang="en-US" sz="2400" dirty="0">
                <a:effectLst/>
                <a:latin typeface="Baskerville" panose="02020502070401020303" pitchFamily="18" charset="0"/>
                <a:ea typeface="Times"/>
                <a:cs typeface="Times New Roman" panose="02020603050405020304" pitchFamily="18" charset="0"/>
              </a:rPr>
              <a:t>The rest </a:t>
            </a:r>
            <a:r>
              <a:rPr lang="en-US" sz="2400" dirty="0">
                <a:latin typeface="Baskerville" panose="02020502070401020303" pitchFamily="18" charset="0"/>
                <a:ea typeface="Times"/>
                <a:cs typeface="Times New Roman" panose="02020603050405020304" pitchFamily="18" charset="0"/>
              </a:rPr>
              <a:t>is from </a:t>
            </a:r>
            <a:r>
              <a:rPr lang="en-US" sz="2400" dirty="0">
                <a:effectLst/>
                <a:latin typeface="Baskerville" panose="02020502070401020303" pitchFamily="18" charset="0"/>
                <a:ea typeface="Times"/>
                <a:cs typeface="Times New Roman" panose="02020603050405020304" pitchFamily="18" charset="0"/>
              </a:rPr>
              <a:t>Verlyn </a:t>
            </a:r>
            <a:r>
              <a:rPr lang="en-US" sz="2400" dirty="0" err="1">
                <a:effectLst/>
                <a:latin typeface="Baskerville" panose="02020502070401020303" pitchFamily="18" charset="0"/>
                <a:ea typeface="Times"/>
                <a:cs typeface="Times New Roman" panose="02020603050405020304" pitchFamily="18" charset="0"/>
              </a:rPr>
              <a:t>Klinkenborg</a:t>
            </a:r>
            <a:r>
              <a:rPr lang="en-US" sz="2400" dirty="0">
                <a:effectLst/>
                <a:latin typeface="Baskerville" panose="02020502070401020303" pitchFamily="18" charset="0"/>
                <a:ea typeface="Times"/>
                <a:cs typeface="Times New Roman" panose="02020603050405020304" pitchFamily="18" charset="0"/>
              </a:rPr>
              <a:t>, ‘Trees in Themselves’, </a:t>
            </a:r>
            <a:r>
              <a:rPr lang="en-GB" sz="2400" i="1" dirty="0">
                <a:effectLst/>
                <a:latin typeface="Baskerville" panose="02020502070401020303" pitchFamily="18" charset="0"/>
                <a:ea typeface="Times"/>
                <a:cs typeface="Times New Roman" panose="02020603050405020304" pitchFamily="18" charset="0"/>
              </a:rPr>
              <a:t>New York Review of Books</a:t>
            </a:r>
            <a:r>
              <a:rPr lang="en-GB" sz="2400" dirty="0">
                <a:effectLst/>
                <a:latin typeface="Baskerville" panose="02020502070401020303" pitchFamily="18" charset="0"/>
                <a:ea typeface="Times"/>
                <a:cs typeface="Times New Roman" panose="02020603050405020304" pitchFamily="18" charset="0"/>
              </a:rPr>
              <a:t> 70:6 (23 March 2023), 37</a:t>
            </a:r>
            <a:r>
              <a:rPr lang="en-GB" sz="1800" dirty="0">
                <a:effectLst/>
                <a:latin typeface="Baskerville" panose="02020502070401020303" pitchFamily="18" charset="0"/>
                <a:ea typeface="Times"/>
                <a:cs typeface="Times New Roman" panose="02020603050405020304" pitchFamily="18" charset="0"/>
              </a:rPr>
              <a:t>.</a:t>
            </a:r>
            <a:endParaRPr lang="en-US" dirty="0"/>
          </a:p>
        </p:txBody>
      </p:sp>
    </p:spTree>
    <p:extLst>
      <p:ext uri="{BB962C8B-B14F-4D97-AF65-F5344CB8AC3E}">
        <p14:creationId xmlns:p14="http://schemas.microsoft.com/office/powerpoint/2010/main" val="3142198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Deforestation in the Brazilian Amazon</a:t>
            </a:r>
          </a:p>
        </p:txBody>
      </p:sp>
      <p:pic>
        <p:nvPicPr>
          <p:cNvPr id="4" name="Content Placeholder 3"/>
          <p:cNvPicPr>
            <a:picLocks noGrp="1" noChangeAspect="1"/>
          </p:cNvPicPr>
          <p:nvPr>
            <p:ph idx="1"/>
          </p:nvPr>
        </p:nvPicPr>
        <p:blipFill>
          <a:blip r:embed="rId2"/>
          <a:srcRect t="-4996" b="-4996"/>
          <a:stretch>
            <a:fillRect/>
          </a:stretch>
        </p:blipFill>
        <p:spPr/>
      </p:pic>
    </p:spTree>
    <p:extLst>
      <p:ext uri="{BB962C8B-B14F-4D97-AF65-F5344CB8AC3E}">
        <p14:creationId xmlns:p14="http://schemas.microsoft.com/office/powerpoint/2010/main" val="2736970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deforested area near Novo Progresso in the northern Brazilian state of Para (2013)</a:t>
            </a:r>
            <a:endParaRPr lang="en-GB" sz="2800" dirty="0"/>
          </a:p>
        </p:txBody>
      </p:sp>
      <p:pic>
        <p:nvPicPr>
          <p:cNvPr id="4" name="Content Placeholder 3"/>
          <p:cNvPicPr>
            <a:picLocks noGrp="1" noChangeAspect="1"/>
          </p:cNvPicPr>
          <p:nvPr>
            <p:ph idx="1"/>
          </p:nvPr>
        </p:nvPicPr>
        <p:blipFill>
          <a:blip r:embed="rId2"/>
          <a:srcRect l="-6925" r="-6925"/>
          <a:stretch>
            <a:fillRect/>
          </a:stretch>
        </p:blipFill>
        <p:spPr/>
      </p:pic>
    </p:spTree>
    <p:extLst>
      <p:ext uri="{BB962C8B-B14F-4D97-AF65-F5344CB8AC3E}">
        <p14:creationId xmlns:p14="http://schemas.microsoft.com/office/powerpoint/2010/main" val="1537017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133610"/>
          </a:xfrm>
        </p:spPr>
        <p:txBody>
          <a:bodyPr>
            <a:normAutofit fontScale="90000"/>
          </a:bodyPr>
          <a:lstStyle/>
          <a:p>
            <a:endParaRPr lang="en-GB" dirty="0"/>
          </a:p>
        </p:txBody>
      </p:sp>
      <p:pic>
        <p:nvPicPr>
          <p:cNvPr id="9" name="Content Placeholder 8"/>
          <p:cNvPicPr>
            <a:picLocks noGrp="1" noChangeAspect="1"/>
          </p:cNvPicPr>
          <p:nvPr>
            <p:ph idx="1"/>
          </p:nvPr>
        </p:nvPicPr>
        <p:blipFill>
          <a:blip r:embed="rId2"/>
          <a:srcRect l="-14288" r="-14288"/>
          <a:stretch>
            <a:fillRect/>
          </a:stretch>
        </p:blipFill>
        <p:spPr>
          <a:xfrm>
            <a:off x="-948915" y="-91936"/>
            <a:ext cx="8229600" cy="4525963"/>
          </a:xfrm>
        </p:spPr>
      </p:pic>
      <p:pic>
        <p:nvPicPr>
          <p:cNvPr id="10" name="Picture 9"/>
          <p:cNvPicPr>
            <a:picLocks noChangeAspect="1"/>
          </p:cNvPicPr>
          <p:nvPr/>
        </p:nvPicPr>
        <p:blipFill>
          <a:blip r:embed="rId3"/>
          <a:stretch>
            <a:fillRect/>
          </a:stretch>
        </p:blipFill>
        <p:spPr>
          <a:xfrm>
            <a:off x="5531780" y="4275264"/>
            <a:ext cx="3612219" cy="2582736"/>
          </a:xfrm>
          <a:prstGeom prst="rect">
            <a:avLst/>
          </a:prstGeom>
        </p:spPr>
      </p:pic>
      <p:pic>
        <p:nvPicPr>
          <p:cNvPr id="11" name="Picture 10"/>
          <p:cNvPicPr>
            <a:picLocks noChangeAspect="1"/>
          </p:cNvPicPr>
          <p:nvPr/>
        </p:nvPicPr>
        <p:blipFill>
          <a:blip r:embed="rId4"/>
          <a:stretch>
            <a:fillRect/>
          </a:stretch>
        </p:blipFill>
        <p:spPr>
          <a:xfrm>
            <a:off x="457200" y="4434027"/>
            <a:ext cx="3469457" cy="2423973"/>
          </a:xfrm>
          <a:prstGeom prst="rect">
            <a:avLst/>
          </a:prstGeom>
        </p:spPr>
      </p:pic>
      <p:pic>
        <p:nvPicPr>
          <p:cNvPr id="12" name="Picture 11"/>
          <p:cNvPicPr>
            <a:picLocks noChangeAspect="1"/>
          </p:cNvPicPr>
          <p:nvPr/>
        </p:nvPicPr>
        <p:blipFill>
          <a:blip r:embed="rId5"/>
          <a:stretch>
            <a:fillRect/>
          </a:stretch>
        </p:blipFill>
        <p:spPr>
          <a:xfrm>
            <a:off x="6667598" y="408248"/>
            <a:ext cx="2159000" cy="3111500"/>
          </a:xfrm>
          <a:prstGeom prst="rect">
            <a:avLst/>
          </a:prstGeom>
        </p:spPr>
      </p:pic>
    </p:spTree>
    <p:extLst>
      <p:ext uri="{BB962C8B-B14F-4D97-AF65-F5344CB8AC3E}">
        <p14:creationId xmlns:p14="http://schemas.microsoft.com/office/powerpoint/2010/main" val="135595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a:t>Jeremy Rifkin, </a:t>
            </a:r>
            <a:r>
              <a:rPr lang="en-US" sz="2800" i="1" dirty="0"/>
              <a:t>Beyond Beef: the Rise and Fall of the Cattle Culture</a:t>
            </a:r>
            <a:r>
              <a:rPr lang="en-US" sz="2800" dirty="0"/>
              <a:t> (1993).</a:t>
            </a:r>
            <a:endParaRPr lang="en-GB" sz="2800" dirty="0"/>
          </a:p>
        </p:txBody>
      </p:sp>
      <p:sp>
        <p:nvSpPr>
          <p:cNvPr id="8" name="Content Placeholder 7"/>
          <p:cNvSpPr>
            <a:spLocks noGrp="1"/>
          </p:cNvSpPr>
          <p:nvPr>
            <p:ph idx="1"/>
          </p:nvPr>
        </p:nvSpPr>
        <p:spPr/>
        <p:txBody>
          <a:bodyPr>
            <a:normAutofit lnSpcReduction="10000"/>
          </a:bodyPr>
          <a:lstStyle/>
          <a:p>
            <a:pPr marL="0" indent="0">
              <a:buNone/>
            </a:pPr>
            <a:endParaRPr lang="en-GB" sz="3600" dirty="0"/>
          </a:p>
          <a:p>
            <a:pPr marL="0" indent="0">
              <a:buNone/>
            </a:pPr>
            <a:r>
              <a:rPr lang="en-GB" sz="3600" dirty="0"/>
              <a:t>Rifkin denounced the</a:t>
            </a:r>
          </a:p>
          <a:p>
            <a:pPr marL="0" indent="0">
              <a:buNone/>
            </a:pPr>
            <a:endParaRPr lang="en-GB" sz="3600" dirty="0"/>
          </a:p>
          <a:p>
            <a:pPr marL="0" indent="0">
              <a:buNone/>
            </a:pPr>
            <a:r>
              <a:rPr lang="en-GB" sz="3600" dirty="0"/>
              <a:t> </a:t>
            </a:r>
            <a:r>
              <a:rPr lang="en-GB" sz="4400" dirty="0"/>
              <a:t>‘devastating environmental, economic and human toll of maintaining a worldwide cattle complex</a:t>
            </a:r>
            <a:r>
              <a:rPr lang="en-US" sz="4400" dirty="0"/>
              <a:t>’</a:t>
            </a:r>
            <a:r>
              <a:rPr lang="en-US" sz="3600" dirty="0"/>
              <a:t>.</a:t>
            </a:r>
            <a:endParaRPr lang="en-GB" sz="3600" dirty="0"/>
          </a:p>
          <a:p>
            <a:pPr marL="0" indent="0">
              <a:buNone/>
            </a:pPr>
            <a:endParaRPr lang="en-GB" sz="3600" dirty="0"/>
          </a:p>
        </p:txBody>
      </p:sp>
    </p:spTree>
    <p:extLst>
      <p:ext uri="{BB962C8B-B14F-4D97-AF65-F5344CB8AC3E}">
        <p14:creationId xmlns:p14="http://schemas.microsoft.com/office/powerpoint/2010/main" val="3482783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Last term we looked at the . . .</a:t>
            </a:r>
          </a:p>
        </p:txBody>
      </p:sp>
      <p:sp>
        <p:nvSpPr>
          <p:cNvPr id="3" name="Content Placeholder 2"/>
          <p:cNvSpPr>
            <a:spLocks noGrp="1"/>
          </p:cNvSpPr>
          <p:nvPr>
            <p:ph idx="1"/>
          </p:nvPr>
        </p:nvSpPr>
        <p:spPr/>
        <p:txBody>
          <a:bodyPr>
            <a:normAutofit/>
          </a:bodyPr>
          <a:lstStyle/>
          <a:p>
            <a:pPr marL="0" indent="0">
              <a:buNone/>
            </a:pPr>
            <a:r>
              <a:rPr lang="en-US" sz="4800" dirty="0"/>
              <a:t>close links between </a:t>
            </a:r>
            <a:r>
              <a:rPr lang="en-US" sz="4800" u="sng" dirty="0"/>
              <a:t>colonialism</a:t>
            </a:r>
            <a:r>
              <a:rPr lang="en-US" sz="4800" dirty="0"/>
              <a:t>, </a:t>
            </a:r>
            <a:r>
              <a:rPr lang="en-US" sz="4800" u="sng" dirty="0"/>
              <a:t>unfree </a:t>
            </a:r>
            <a:r>
              <a:rPr lang="en-US" sz="4800" u="sng" dirty="0" err="1"/>
              <a:t>labour</a:t>
            </a:r>
            <a:r>
              <a:rPr lang="en-US" sz="4800" u="sng" dirty="0"/>
              <a:t> </a:t>
            </a:r>
            <a:r>
              <a:rPr lang="en-US" sz="4800" dirty="0"/>
              <a:t>and the production of </a:t>
            </a:r>
            <a:r>
              <a:rPr lang="en-US" sz="4800" u="sng" dirty="0"/>
              <a:t>commercial food crops</a:t>
            </a:r>
            <a:r>
              <a:rPr lang="en-US" sz="4800" dirty="0"/>
              <a:t> such as sugar, coffee, tea, cacao, bananas . . . </a:t>
            </a:r>
          </a:p>
        </p:txBody>
      </p:sp>
    </p:spTree>
    <p:extLst>
      <p:ext uri="{BB962C8B-B14F-4D97-AF65-F5344CB8AC3E}">
        <p14:creationId xmlns:p14="http://schemas.microsoft.com/office/powerpoint/2010/main" val="1443028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4523</TotalTime>
  <Words>1103</Words>
  <Application>Microsoft Macintosh PowerPoint</Application>
  <PresentationFormat>On-screen Show (4:3)</PresentationFormat>
  <Paragraphs>105</Paragraphs>
  <Slides>42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Baskerville</vt:lpstr>
      <vt:lpstr>Calibri</vt:lpstr>
      <vt:lpstr>Office Theme</vt:lpstr>
      <vt:lpstr>Food and the Environment</vt:lpstr>
      <vt:lpstr>PowerPoint Presentation</vt:lpstr>
      <vt:lpstr>Amazonia</vt:lpstr>
      <vt:lpstr>Cattle and Deforestation in the Amazon</vt:lpstr>
      <vt:lpstr>Deforestation in the Brazilian Amazon</vt:lpstr>
      <vt:lpstr>deforested area near Novo Progresso in the northern Brazilian state of Para (2013)</vt:lpstr>
      <vt:lpstr>PowerPoint Presentation</vt:lpstr>
      <vt:lpstr>Jeremy Rifkin, Beyond Beef: the Rise and Fall of the Cattle Culture (1993).</vt:lpstr>
      <vt:lpstr>Last term we looked at the . . .</vt:lpstr>
      <vt:lpstr>Atlantic slave trade</vt:lpstr>
      <vt:lpstr>Enslaved workers on a Brazilian coffee plantation (1880s)</vt:lpstr>
      <vt:lpstr>Enslaved workers tending rice on a North American plantation</vt:lpstr>
      <vt:lpstr>Today let’s consider the</vt:lpstr>
      <vt:lpstr>Sterling Evans, ‘Agricultural Production and Environmental History’, The Oxford Handbook of Food History, ed. Jeffrey Pilcher (2012).</vt:lpstr>
      <vt:lpstr>Lecture Structure</vt:lpstr>
      <vt:lpstr>The history of the history of the environment</vt:lpstr>
      <vt:lpstr>Histories of hurricanes, tsunamis, El Niño, volcanoes . . .</vt:lpstr>
      <vt:lpstr>Colonialism and Environmental Change</vt:lpstr>
      <vt:lpstr>William Beinart and Lotte Hughes, Environment and Empire (2007).</vt:lpstr>
      <vt:lpstr>‘Ecological Imperialism’  Alfred Crosby’s term  1986</vt:lpstr>
      <vt:lpstr>Sugar</vt:lpstr>
      <vt:lpstr>The spread of sugar</vt:lpstr>
      <vt:lpstr>Jason W. Moore, ‘Sugar and the Expansion of the Early Modern World-Economy: Commodity Frontiers, Ecological Transformation, and Industrialization’, Review 23:3 (2000).</vt:lpstr>
      <vt:lpstr>PowerPoint Presentation</vt:lpstr>
      <vt:lpstr>Sugar cultivation in the Americas: a modern industrial process reliant on enslaved labour</vt:lpstr>
      <vt:lpstr>village in deforested mountains Vegas de Rio Palmas, Canary Islands</vt:lpstr>
      <vt:lpstr>Moore, ‘Sugar and the Expansion of the Early Modern World-Economy’.</vt:lpstr>
      <vt:lpstr>Deforestation in Antigua</vt:lpstr>
      <vt:lpstr>Environmental consequences of colonial sugar cultivation</vt:lpstr>
      <vt:lpstr>William Beinart and Lotte Hughes, Environment and Empire (2007).</vt:lpstr>
      <vt:lpstr>Moore, ‘Sugar and the Expansion of the Early Modern World-Economy’.</vt:lpstr>
      <vt:lpstr>The Columbian Exchange: livestock Florentine Codex (16th century)</vt:lpstr>
      <vt:lpstr>‘ungulate irruption’ </vt:lpstr>
      <vt:lpstr>Elinor Melville, A Plague of Sheep: Environmental Consequences of the Conquest of Mexico (1994). </vt:lpstr>
      <vt:lpstr>‘Green imperialism’</vt:lpstr>
      <vt:lpstr>John Locke, Second Treatise of Government (1689)</vt:lpstr>
      <vt:lpstr>Richard Grove, ‘Climatic Fears: Colonialism and the History of Environmentalism’, Harvard International Review 23.4 (2002).</vt:lpstr>
      <vt:lpstr>Grove, ‘Climatic Fears’. </vt:lpstr>
      <vt:lpstr>‘Ecologically Noble Savages’</vt:lpstr>
      <vt:lpstr>Terra preta (‘black earth’) in Amazonia</vt:lpstr>
      <vt:lpstr>Chinampas: ‘floating gardens’ used in central Mexico</vt:lpstr>
      <vt:lpstr>The Trees Bear Witness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219</cp:revision>
  <dcterms:created xsi:type="dcterms:W3CDTF">2017-03-02T10:11:09Z</dcterms:created>
  <dcterms:modified xsi:type="dcterms:W3CDTF">2024-03-04T08:56:08Z</dcterms:modified>
</cp:coreProperties>
</file>