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12" r:id="rId3"/>
    <p:sldId id="308" r:id="rId4"/>
    <p:sldId id="259" r:id="rId5"/>
    <p:sldId id="309" r:id="rId6"/>
    <p:sldId id="310" r:id="rId7"/>
    <p:sldId id="313" r:id="rId8"/>
    <p:sldId id="311" r:id="rId9"/>
    <p:sldId id="272" r:id="rId10"/>
    <p:sldId id="268" r:id="rId11"/>
    <p:sldId id="280" r:id="rId12"/>
    <p:sldId id="315" r:id="rId13"/>
    <p:sldId id="299" r:id="rId14"/>
    <p:sldId id="307" r:id="rId15"/>
    <p:sldId id="262" r:id="rId16"/>
    <p:sldId id="314" r:id="rId17"/>
    <p:sldId id="317" r:id="rId18"/>
    <p:sldId id="264" r:id="rId19"/>
    <p:sldId id="257" r:id="rId20"/>
    <p:sldId id="297" r:id="rId21"/>
    <p:sldId id="298" r:id="rId22"/>
    <p:sldId id="300" r:id="rId23"/>
    <p:sldId id="319" r:id="rId24"/>
    <p:sldId id="302" r:id="rId25"/>
    <p:sldId id="322" r:id="rId26"/>
    <p:sldId id="303" r:id="rId27"/>
    <p:sldId id="304" r:id="rId28"/>
    <p:sldId id="258" r:id="rId29"/>
    <p:sldId id="321" r:id="rId30"/>
    <p:sldId id="305" r:id="rId31"/>
    <p:sldId id="323" r:id="rId32"/>
    <p:sldId id="32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4"/>
    <p:restoredTop sz="94695"/>
  </p:normalViewPr>
  <p:slideViewPr>
    <p:cSldViewPr snapToGrid="0">
      <p:cViewPr varScale="1">
        <p:scale>
          <a:sx n="57" d="100"/>
          <a:sy n="57" d="100"/>
        </p:scale>
        <p:origin x="184" y="1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70FE0F76-E016-A949-BF66-33B9E0BA4258}"/>
    <pc:docChg chg="custSel modSld sldOrd">
      <pc:chgData name="Earle, Rebecca" userId="e160dcf8-7468-4506-9ea5-dc3432658a75" providerId="ADAL" clId="{70FE0F76-E016-A949-BF66-33B9E0BA4258}" dt="2024-04-28T07:06:50.533" v="2" actId="20578"/>
      <pc:docMkLst>
        <pc:docMk/>
      </pc:docMkLst>
      <pc:sldChg chg="delSp mod">
        <pc:chgData name="Earle, Rebecca" userId="e160dcf8-7468-4506-9ea5-dc3432658a75" providerId="ADAL" clId="{70FE0F76-E016-A949-BF66-33B9E0BA4258}" dt="2024-04-28T07:05:14.490" v="0" actId="478"/>
        <pc:sldMkLst>
          <pc:docMk/>
          <pc:sldMk cId="588264981" sldId="256"/>
        </pc:sldMkLst>
        <pc:spChg chg="del">
          <ac:chgData name="Earle, Rebecca" userId="e160dcf8-7468-4506-9ea5-dc3432658a75" providerId="ADAL" clId="{70FE0F76-E016-A949-BF66-33B9E0BA4258}" dt="2024-04-28T07:05:14.490" v="0" actId="478"/>
          <ac:spMkLst>
            <pc:docMk/>
            <pc:sldMk cId="588264981" sldId="256"/>
            <ac:spMk id="3" creationId="{C34CFCB6-7793-0453-0E0F-CA43C1CB5DAB}"/>
          </ac:spMkLst>
        </pc:spChg>
      </pc:sldChg>
      <pc:sldChg chg="ord">
        <pc:chgData name="Earle, Rebecca" userId="e160dcf8-7468-4506-9ea5-dc3432658a75" providerId="ADAL" clId="{70FE0F76-E016-A949-BF66-33B9E0BA4258}" dt="2024-04-28T07:06:50.533" v="2" actId="20578"/>
        <pc:sldMkLst>
          <pc:docMk/>
          <pc:sldMk cId="3373719020" sldId="310"/>
        </pc:sldMkLst>
      </pc:sldChg>
      <pc:sldChg chg="ord">
        <pc:chgData name="Earle, Rebecca" userId="e160dcf8-7468-4506-9ea5-dc3432658a75" providerId="ADAL" clId="{70FE0F76-E016-A949-BF66-33B9E0BA4258}" dt="2024-04-28T07:06:45.347" v="1" actId="20578"/>
        <pc:sldMkLst>
          <pc:docMk/>
          <pc:sldMk cId="1164712364" sldId="31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A395B-0B98-4894-FD5B-F56648D2801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6207F6C-3087-0ED2-C9C8-FD43A2B82E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4703F2F-FB80-ABB6-C017-15A8BCB4C076}"/>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870EEAFF-9106-9D86-A3C4-3A0F4B58E8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3C6D42-51B0-5B1B-4C2D-DC163A9863CE}"/>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830982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02D94-3985-0A97-4403-48FA81E12DB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87E9C3A-4DDA-DA21-53E3-FECAADC095B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F868690-EF9B-FF33-16F1-CB969B1B02A5}"/>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0D4C5663-40B6-5511-59A4-FB838321AD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C58324-0D67-25C3-168F-04EDB78B6F3E}"/>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3235200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112D19-B40B-2A01-218C-C28C19CE991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FE7DAC0D-3119-B9F0-4660-6B435D2E438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46314A-FEB1-9634-CEEF-14660F8C91CD}"/>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3B444C55-104A-0D64-0C37-2C716BB3A1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41B780-CC6D-9C0E-0A3C-6752277F395F}"/>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2111967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E940-1DF5-AA98-FFA8-1D47D4B4C01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450AF9E-6ED3-7232-3CFF-27066FC07F0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77AFB5-74E2-4C8A-D8D1-74498E71A8E5}"/>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207F1419-9E4C-7E71-FA99-B93C4CB36B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5E2233-6F88-ED45-4679-055F4E43F76F}"/>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991626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A9D72-8E1A-4131-0FC4-7368E210AFF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44C2995-BA02-99BC-3591-2746A158F6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72B13EF-258D-3705-231C-DF248B4642BD}"/>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ABD537C9-C847-4632-DAD1-A93C2D9E1B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2EAE70-727C-4005-7418-C5CAC90F0ADD}"/>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3791755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2D8A1-CE38-7CE2-5BE4-80055F4A68C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2681778-27D8-C472-FBAA-ECDA1E01C5F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55779DD9-AFB0-2E85-1058-C4BD5FF34AA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E2879AA-8DA1-6DEC-6910-BC2765F8CDF0}"/>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6" name="Footer Placeholder 5">
            <a:extLst>
              <a:ext uri="{FF2B5EF4-FFF2-40B4-BE49-F238E27FC236}">
                <a16:creationId xmlns:a16="http://schemas.microsoft.com/office/drawing/2014/main" id="{87AA37EA-43AE-D239-DA07-D0E3E0BAB0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F20EB0-59EF-67B6-86D4-685F89EA28B5}"/>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278567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E48A1-34EB-0A1B-74E2-3ACE3CE3B2B0}"/>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B53919F-8170-CEE6-3AA9-E39DB148AF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E611C08-B7B0-23F8-42E8-F0BA8A15A07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C5B5863-8994-A73B-75CF-BABCD735D0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D774242-B02B-D249-BC5D-9185D64B69A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D8641A7-9BCE-5715-7C22-F893BC1E78B0}"/>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8" name="Footer Placeholder 7">
            <a:extLst>
              <a:ext uri="{FF2B5EF4-FFF2-40B4-BE49-F238E27FC236}">
                <a16:creationId xmlns:a16="http://schemas.microsoft.com/office/drawing/2014/main" id="{73F8E19E-1A88-69BF-DE31-392772D736D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6B845B-AB57-CF76-1995-6FD58901CFED}"/>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3956460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66FC9-EAB7-5B1F-B246-79605E476DF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CEA7C37-7800-AAA0-D6A5-4529E83834E5}"/>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4" name="Footer Placeholder 3">
            <a:extLst>
              <a:ext uri="{FF2B5EF4-FFF2-40B4-BE49-F238E27FC236}">
                <a16:creationId xmlns:a16="http://schemas.microsoft.com/office/drawing/2014/main" id="{5A843CFB-7061-9200-E47F-288211C73F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D158CD8-5A2B-F778-950C-E4B29F384ADD}"/>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657164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36FF76-6B7C-00A2-BD2F-872DDB980DBE}"/>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3" name="Footer Placeholder 2">
            <a:extLst>
              <a:ext uri="{FF2B5EF4-FFF2-40B4-BE49-F238E27FC236}">
                <a16:creationId xmlns:a16="http://schemas.microsoft.com/office/drawing/2014/main" id="{A989DE2A-C361-5D5A-0CB9-5967FF3854C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FFEA5E-E882-FE56-70C2-3EB749658334}"/>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178588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7C48E-69B7-327E-BE8E-E8B0936331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C1CFF94-8F93-6883-14CD-034A7BCD29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E475283D-1914-72D1-FDBC-2FD1DFF85F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D20C544-A1A7-189E-6666-0C6CB6C94D17}"/>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6" name="Footer Placeholder 5">
            <a:extLst>
              <a:ext uri="{FF2B5EF4-FFF2-40B4-BE49-F238E27FC236}">
                <a16:creationId xmlns:a16="http://schemas.microsoft.com/office/drawing/2014/main" id="{B499F3F2-F4DD-B022-0BF3-C9495D86F8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482BB7-0D38-2F7F-B616-E4B2B1E2C9B8}"/>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1896219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B3FF4-95FE-A5C2-06F2-05ACDF57E3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49EE6723-7816-732A-575B-04CE6116A8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E93E2ED-8E4A-C8F7-FD2E-9ACFACD5AB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403EF7F-FBCF-2408-49F0-A469592AB961}"/>
              </a:ext>
            </a:extLst>
          </p:cNvPr>
          <p:cNvSpPr>
            <a:spLocks noGrp="1"/>
          </p:cNvSpPr>
          <p:nvPr>
            <p:ph type="dt" sz="half" idx="10"/>
          </p:nvPr>
        </p:nvSpPr>
        <p:spPr/>
        <p:txBody>
          <a:bodyPr/>
          <a:lstStyle/>
          <a:p>
            <a:fld id="{01804630-8F9B-CE41-85F5-3D32386329D7}" type="datetimeFigureOut">
              <a:rPr lang="en-GB" smtClean="0"/>
              <a:t>28/04/2024</a:t>
            </a:fld>
            <a:endParaRPr lang="en-GB"/>
          </a:p>
        </p:txBody>
      </p:sp>
      <p:sp>
        <p:nvSpPr>
          <p:cNvPr id="6" name="Footer Placeholder 5">
            <a:extLst>
              <a:ext uri="{FF2B5EF4-FFF2-40B4-BE49-F238E27FC236}">
                <a16:creationId xmlns:a16="http://schemas.microsoft.com/office/drawing/2014/main" id="{54B213F8-81F1-1AE4-B8B6-B4916974ED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58268A-5807-7E43-7664-D812021407E4}"/>
              </a:ext>
            </a:extLst>
          </p:cNvPr>
          <p:cNvSpPr>
            <a:spLocks noGrp="1"/>
          </p:cNvSpPr>
          <p:nvPr>
            <p:ph type="sldNum" sz="quarter" idx="12"/>
          </p:nvPr>
        </p:nvSpPr>
        <p:spPr/>
        <p:txBody>
          <a:bodyPr/>
          <a:lstStyle/>
          <a:p>
            <a:fld id="{0BAE5195-A8AE-C64F-997E-DE305F37F5C4}" type="slidenum">
              <a:rPr lang="en-GB" smtClean="0"/>
              <a:t>‹#›</a:t>
            </a:fld>
            <a:endParaRPr lang="en-GB"/>
          </a:p>
        </p:txBody>
      </p:sp>
    </p:spTree>
    <p:extLst>
      <p:ext uri="{BB962C8B-B14F-4D97-AF65-F5344CB8AC3E}">
        <p14:creationId xmlns:p14="http://schemas.microsoft.com/office/powerpoint/2010/main" val="68893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B36F14-9131-379E-7C85-B1724ABBEF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85952C7-9D3D-C471-E250-3D83D13DBC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C8C996A-A7C4-1A7D-0AA7-4EE7F4F064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804630-8F9B-CE41-85F5-3D32386329D7}" type="datetimeFigureOut">
              <a:rPr lang="en-GB" smtClean="0"/>
              <a:t>28/04/2024</a:t>
            </a:fld>
            <a:endParaRPr lang="en-GB"/>
          </a:p>
        </p:txBody>
      </p:sp>
      <p:sp>
        <p:nvSpPr>
          <p:cNvPr id="5" name="Footer Placeholder 4">
            <a:extLst>
              <a:ext uri="{FF2B5EF4-FFF2-40B4-BE49-F238E27FC236}">
                <a16:creationId xmlns:a16="http://schemas.microsoft.com/office/drawing/2014/main" id="{B1A53C20-FD43-BE7E-4168-1E6ECAF6AA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6AFAD10-45F1-8609-39F5-21701C7177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AE5195-A8AE-C64F-997E-DE305F37F5C4}" type="slidenum">
              <a:rPr lang="en-GB" smtClean="0"/>
              <a:t>‹#›</a:t>
            </a:fld>
            <a:endParaRPr lang="en-GB"/>
          </a:p>
        </p:txBody>
      </p:sp>
    </p:spTree>
    <p:extLst>
      <p:ext uri="{BB962C8B-B14F-4D97-AF65-F5344CB8AC3E}">
        <p14:creationId xmlns:p14="http://schemas.microsoft.com/office/powerpoint/2010/main" val="133132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washingtonpost.com/arts-entertainment/interactive/2023/great-artists-food-symbolis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23242-F5ED-11AB-462E-31D497B4B050}"/>
              </a:ext>
            </a:extLst>
          </p:cNvPr>
          <p:cNvSpPr>
            <a:spLocks noGrp="1"/>
          </p:cNvSpPr>
          <p:nvPr>
            <p:ph type="ctrTitle"/>
          </p:nvPr>
        </p:nvSpPr>
        <p:spPr/>
        <p:txBody>
          <a:bodyPr/>
          <a:lstStyle/>
          <a:p>
            <a:r>
              <a:rPr lang="en-GB" dirty="0"/>
              <a:t>Food &amp; Art</a:t>
            </a:r>
          </a:p>
        </p:txBody>
      </p:sp>
    </p:spTree>
    <p:extLst>
      <p:ext uri="{BB962C8B-B14F-4D97-AF65-F5344CB8AC3E}">
        <p14:creationId xmlns:p14="http://schemas.microsoft.com/office/powerpoint/2010/main" val="588264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Pieter </a:t>
            </a:r>
            <a:r>
              <a:rPr lang="en-US" sz="2400" dirty="0" err="1"/>
              <a:t>Breugel</a:t>
            </a:r>
            <a:r>
              <a:rPr lang="en-US" sz="2400" dirty="0"/>
              <a:t> the elder, </a:t>
            </a:r>
            <a:r>
              <a:rPr lang="en-US" sz="2400" i="1" dirty="0"/>
              <a:t>Peasant Wedding </a:t>
            </a:r>
            <a:r>
              <a:rPr lang="en-US" sz="2400" dirty="0"/>
              <a:t> (1566-69), </a:t>
            </a:r>
            <a:r>
              <a:rPr lang="en-US" sz="2400" dirty="0" err="1"/>
              <a:t>Kunsthistorisches</a:t>
            </a:r>
            <a:r>
              <a:rPr lang="en-US" sz="2400" dirty="0"/>
              <a:t> Museum, Vienna </a:t>
            </a:r>
          </a:p>
        </p:txBody>
      </p:sp>
      <p:pic>
        <p:nvPicPr>
          <p:cNvPr id="4" name="Content Placeholder 3" descr="Pieter_Bruegel_the_Elder_-_Peasant_Wedding_-_Google_Art_Project_2.jpg"/>
          <p:cNvPicPr>
            <a:picLocks noGrp="1" noChangeAspect="1"/>
          </p:cNvPicPr>
          <p:nvPr>
            <p:ph idx="1"/>
          </p:nvPr>
        </p:nvPicPr>
        <p:blipFill>
          <a:blip r:embed="rId2">
            <a:extLst>
              <a:ext uri="{28A0092B-C50C-407E-A947-70E740481C1C}">
                <a14:useLocalDpi xmlns:a14="http://schemas.microsoft.com/office/drawing/2010/main" val="0"/>
              </a:ext>
            </a:extLst>
          </a:blip>
          <a:srcRect l="-12829" r="-12829"/>
          <a:stretch>
            <a:fillRect/>
          </a:stretch>
        </p:blipFill>
        <p:spPr/>
      </p:pic>
    </p:spTree>
    <p:extLst>
      <p:ext uri="{BB962C8B-B14F-4D97-AF65-F5344CB8AC3E}">
        <p14:creationId xmlns:p14="http://schemas.microsoft.com/office/powerpoint/2010/main" val="3303758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Louis Le Nain, </a:t>
            </a:r>
            <a:r>
              <a:rPr lang="en-US" i="1" dirty="0"/>
              <a:t>Peasant Family in an Interior</a:t>
            </a:r>
            <a:r>
              <a:rPr lang="en-US" dirty="0"/>
              <a:t> (1640s?), Louvre.</a:t>
            </a:r>
          </a:p>
        </p:txBody>
      </p:sp>
      <p:pic>
        <p:nvPicPr>
          <p:cNvPr id="4" name="Content Placeholder 3"/>
          <p:cNvPicPr>
            <a:picLocks noGrp="1" noChangeAspect="1"/>
          </p:cNvPicPr>
          <p:nvPr>
            <p:ph idx="1"/>
          </p:nvPr>
        </p:nvPicPr>
        <p:blipFill>
          <a:blip r:embed="rId2"/>
          <a:srcRect l="-28187" r="-28187"/>
          <a:stretch>
            <a:fillRect/>
          </a:stretch>
        </p:blipFill>
        <p:spPr/>
      </p:pic>
    </p:spTree>
    <p:extLst>
      <p:ext uri="{BB962C8B-B14F-4D97-AF65-F5344CB8AC3E}">
        <p14:creationId xmlns:p14="http://schemas.microsoft.com/office/powerpoint/2010/main" val="3148993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E0A76-CF0F-1655-DE3F-13835E307542}"/>
              </a:ext>
            </a:extLst>
          </p:cNvPr>
          <p:cNvSpPr>
            <a:spLocks noGrp="1"/>
          </p:cNvSpPr>
          <p:nvPr>
            <p:ph type="title"/>
          </p:nvPr>
        </p:nvSpPr>
        <p:spPr/>
        <p:txBody>
          <a:bodyPr/>
          <a:lstStyle/>
          <a:p>
            <a:r>
              <a:rPr lang="en-GB" dirty="0"/>
              <a:t>Edgar Degas, </a:t>
            </a:r>
            <a:r>
              <a:rPr lang="en-GB" i="1" dirty="0" err="1"/>
              <a:t>L’Absinthe</a:t>
            </a:r>
            <a:r>
              <a:rPr lang="en-GB" dirty="0"/>
              <a:t>, 1875-76, </a:t>
            </a:r>
            <a:r>
              <a:rPr lang="en-GB" dirty="0" err="1"/>
              <a:t>Musée</a:t>
            </a:r>
            <a:r>
              <a:rPr lang="en-GB" dirty="0"/>
              <a:t> d’Orsay</a:t>
            </a:r>
          </a:p>
        </p:txBody>
      </p:sp>
      <p:pic>
        <p:nvPicPr>
          <p:cNvPr id="4" name="Content Placeholder 3">
            <a:extLst>
              <a:ext uri="{FF2B5EF4-FFF2-40B4-BE49-F238E27FC236}">
                <a16:creationId xmlns:a16="http://schemas.microsoft.com/office/drawing/2014/main" id="{47CBB135-EFBC-95E2-5E0F-9593AED2A5EA}"/>
              </a:ext>
            </a:extLst>
          </p:cNvPr>
          <p:cNvPicPr>
            <a:picLocks noGrp="1" noChangeAspect="1"/>
          </p:cNvPicPr>
          <p:nvPr>
            <p:ph idx="1"/>
          </p:nvPr>
        </p:nvPicPr>
        <p:blipFill>
          <a:blip r:embed="rId2"/>
          <a:stretch>
            <a:fillRect/>
          </a:stretch>
        </p:blipFill>
        <p:spPr>
          <a:xfrm>
            <a:off x="4512596" y="1825625"/>
            <a:ext cx="3166807" cy="4351338"/>
          </a:xfrm>
          <a:prstGeom prst="rect">
            <a:avLst/>
          </a:prstGeom>
        </p:spPr>
      </p:pic>
    </p:spTree>
    <p:extLst>
      <p:ext uri="{BB962C8B-B14F-4D97-AF65-F5344CB8AC3E}">
        <p14:creationId xmlns:p14="http://schemas.microsoft.com/office/powerpoint/2010/main" val="2505336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8AFB9-F17C-156B-C0B6-077790891F0F}"/>
              </a:ext>
            </a:extLst>
          </p:cNvPr>
          <p:cNvSpPr>
            <a:spLocks noGrp="1"/>
          </p:cNvSpPr>
          <p:nvPr>
            <p:ph type="title"/>
          </p:nvPr>
        </p:nvSpPr>
        <p:spPr/>
        <p:txBody>
          <a:bodyPr>
            <a:normAutofit/>
          </a:bodyPr>
          <a:lstStyle/>
          <a:p>
            <a:r>
              <a:rPr lang="en-GB" dirty="0"/>
              <a:t>Louis Hine, </a:t>
            </a:r>
            <a:r>
              <a:rPr lang="en-GB" i="1" dirty="0"/>
              <a:t>Noon hour in East Side factory district, New York</a:t>
            </a:r>
            <a:r>
              <a:rPr lang="en-GB" dirty="0"/>
              <a:t>, 1912.</a:t>
            </a:r>
          </a:p>
        </p:txBody>
      </p:sp>
      <p:pic>
        <p:nvPicPr>
          <p:cNvPr id="4" name="Content Placeholder 3">
            <a:extLst>
              <a:ext uri="{FF2B5EF4-FFF2-40B4-BE49-F238E27FC236}">
                <a16:creationId xmlns:a16="http://schemas.microsoft.com/office/drawing/2014/main" id="{099EF116-AA08-AB82-86AC-A91F4D85BB48}"/>
              </a:ext>
            </a:extLst>
          </p:cNvPr>
          <p:cNvPicPr>
            <a:picLocks noGrp="1" noChangeAspect="1"/>
          </p:cNvPicPr>
          <p:nvPr>
            <p:ph idx="1"/>
          </p:nvPr>
        </p:nvPicPr>
        <p:blipFill>
          <a:blip r:embed="rId2"/>
          <a:stretch>
            <a:fillRect/>
          </a:stretch>
        </p:blipFill>
        <p:spPr>
          <a:xfrm>
            <a:off x="2974846" y="1825625"/>
            <a:ext cx="6242307" cy="4351338"/>
          </a:xfrm>
          <a:prstGeom prst="rect">
            <a:avLst/>
          </a:prstGeom>
        </p:spPr>
      </p:pic>
    </p:spTree>
    <p:extLst>
      <p:ext uri="{BB962C8B-B14F-4D97-AF65-F5344CB8AC3E}">
        <p14:creationId xmlns:p14="http://schemas.microsoft.com/office/powerpoint/2010/main" val="1844656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64D9D5B-FF1D-3AC3-6CC0-D11CDF022271}"/>
              </a:ext>
            </a:extLst>
          </p:cNvPr>
          <p:cNvPicPr>
            <a:picLocks noGrp="1" noChangeAspect="1"/>
          </p:cNvPicPr>
          <p:nvPr>
            <p:ph idx="1"/>
          </p:nvPr>
        </p:nvPicPr>
        <p:blipFill>
          <a:blip r:embed="rId2"/>
          <a:stretch>
            <a:fillRect/>
          </a:stretch>
        </p:blipFill>
        <p:spPr>
          <a:xfrm>
            <a:off x="-40659" y="1675669"/>
            <a:ext cx="12273317" cy="3506662"/>
          </a:xfrm>
          <a:prstGeom prst="rect">
            <a:avLst/>
          </a:prstGeom>
        </p:spPr>
      </p:pic>
    </p:spTree>
    <p:extLst>
      <p:ext uri="{BB962C8B-B14F-4D97-AF65-F5344CB8AC3E}">
        <p14:creationId xmlns:p14="http://schemas.microsoft.com/office/powerpoint/2010/main" val="2349000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EDF73A-4263-56A3-5F16-412764A527DA}"/>
              </a:ext>
            </a:extLst>
          </p:cNvPr>
          <p:cNvSpPr>
            <a:spLocks noGrp="1"/>
          </p:cNvSpPr>
          <p:nvPr>
            <p:ph type="ctrTitle"/>
          </p:nvPr>
        </p:nvSpPr>
        <p:spPr/>
        <p:txBody>
          <a:bodyPr>
            <a:normAutofit/>
          </a:bodyPr>
          <a:lstStyle/>
          <a:p>
            <a:pPr marL="0" indent="0">
              <a:lnSpc>
                <a:spcPct val="115000"/>
              </a:lnSpc>
            </a:pPr>
            <a:r>
              <a:rPr lang="en-GB" sz="6000" u="sng" dirty="0">
                <a:effectLst/>
                <a:latin typeface="Baskerville" panose="02020502070401020303" pitchFamily="18" charset="0"/>
                <a:ea typeface="Calibri" panose="020F0502020204030204" pitchFamily="34" charset="0"/>
                <a:cs typeface="Times New Roman" panose="02020603050405020304" pitchFamily="18" charset="0"/>
              </a:rPr>
              <a:t>Art as Illustration</a:t>
            </a:r>
            <a:endParaRPr lang="en-GB" dirty="0"/>
          </a:p>
        </p:txBody>
      </p:sp>
    </p:spTree>
    <p:extLst>
      <p:ext uri="{BB962C8B-B14F-4D97-AF65-F5344CB8AC3E}">
        <p14:creationId xmlns:p14="http://schemas.microsoft.com/office/powerpoint/2010/main" val="1716968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A7A70-354F-9D40-A7F6-4AB3A9EF80CE}"/>
              </a:ext>
            </a:extLst>
          </p:cNvPr>
          <p:cNvSpPr>
            <a:spLocks noGrp="1"/>
          </p:cNvSpPr>
          <p:nvPr>
            <p:ph type="title"/>
          </p:nvPr>
        </p:nvSpPr>
        <p:spPr>
          <a:xfrm>
            <a:off x="5912775" y="5631657"/>
            <a:ext cx="5897748" cy="1436930"/>
          </a:xfrm>
        </p:spPr>
        <p:txBody>
          <a:bodyPr>
            <a:normAutofit/>
          </a:bodyPr>
          <a:lstStyle/>
          <a:p>
            <a:r>
              <a:rPr lang="en-US" sz="2000" b="1" dirty="0"/>
              <a:t>Antonio de Pereda, </a:t>
            </a:r>
            <a:r>
              <a:rPr lang="en-US" sz="2000" b="1" i="1" dirty="0"/>
              <a:t>Still-Life with Ebony Chest</a:t>
            </a:r>
            <a:r>
              <a:rPr lang="en-US" sz="2000" b="1" dirty="0"/>
              <a:t>, 1652, State Hermitage Museum</a:t>
            </a:r>
          </a:p>
        </p:txBody>
      </p:sp>
      <p:pic>
        <p:nvPicPr>
          <p:cNvPr id="4" name="Content Placeholder 3">
            <a:extLst>
              <a:ext uri="{FF2B5EF4-FFF2-40B4-BE49-F238E27FC236}">
                <a16:creationId xmlns:a16="http://schemas.microsoft.com/office/drawing/2014/main" id="{5860771F-88F5-A946-BE06-F5FB6957544E}"/>
              </a:ext>
            </a:extLst>
          </p:cNvPr>
          <p:cNvPicPr>
            <a:picLocks noGrp="1" noChangeAspect="1"/>
          </p:cNvPicPr>
          <p:nvPr>
            <p:ph idx="1"/>
          </p:nvPr>
        </p:nvPicPr>
        <p:blipFill>
          <a:blip r:embed="rId2"/>
          <a:stretch>
            <a:fillRect/>
          </a:stretch>
        </p:blipFill>
        <p:spPr>
          <a:xfrm>
            <a:off x="276045" y="1463315"/>
            <a:ext cx="5250483" cy="4351338"/>
          </a:xfrm>
          <a:prstGeom prst="rect">
            <a:avLst/>
          </a:prstGeom>
        </p:spPr>
      </p:pic>
      <p:sp>
        <p:nvSpPr>
          <p:cNvPr id="5" name="TextBox 4">
            <a:extLst>
              <a:ext uri="{FF2B5EF4-FFF2-40B4-BE49-F238E27FC236}">
                <a16:creationId xmlns:a16="http://schemas.microsoft.com/office/drawing/2014/main" id="{39F12A7E-FE79-B642-B861-34FEC3A804E9}"/>
              </a:ext>
            </a:extLst>
          </p:cNvPr>
          <p:cNvSpPr txBox="1"/>
          <p:nvPr/>
        </p:nvSpPr>
        <p:spPr>
          <a:xfrm>
            <a:off x="106327" y="568885"/>
            <a:ext cx="5589917" cy="646331"/>
          </a:xfrm>
          <a:prstGeom prst="rect">
            <a:avLst/>
          </a:prstGeom>
          <a:noFill/>
        </p:spPr>
        <p:txBody>
          <a:bodyPr wrap="square" rtlCol="0">
            <a:spAutoFit/>
          </a:bodyPr>
          <a:lstStyle/>
          <a:p>
            <a:r>
              <a:rPr lang="en-GB" dirty="0">
                <a:latin typeface="Baskerville" panose="02020502070401020303" pitchFamily="18" charset="0"/>
              </a:rPr>
              <a:t>Dutch School</a:t>
            </a:r>
            <a:r>
              <a:rPr lang="en-GB" i="1" dirty="0">
                <a:latin typeface="Baskerville" panose="02020502070401020303" pitchFamily="18" charset="0"/>
              </a:rPr>
              <a:t>, Two Ladies and an Officer Seated at Tea</a:t>
            </a:r>
            <a:r>
              <a:rPr lang="en-GB" dirty="0">
                <a:latin typeface="Baskerville" panose="02020502070401020303" pitchFamily="18" charset="0"/>
              </a:rPr>
              <a:t>, c.1715, Victoria and Albert Museum.</a:t>
            </a:r>
            <a:endParaRPr lang="en-US" dirty="0">
              <a:latin typeface="Baskerville" panose="02020502070401020303" pitchFamily="18" charset="0"/>
            </a:endParaRPr>
          </a:p>
        </p:txBody>
      </p:sp>
      <p:pic>
        <p:nvPicPr>
          <p:cNvPr id="3074" name="Picture 2">
            <a:extLst>
              <a:ext uri="{FF2B5EF4-FFF2-40B4-BE49-F238E27FC236}">
                <a16:creationId xmlns:a16="http://schemas.microsoft.com/office/drawing/2014/main" id="{B5909C6D-CBF0-DA1B-329E-621C62F41F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2490" y="417095"/>
            <a:ext cx="6109509" cy="5214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021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3679F-C251-F67B-C2A0-5F477D5B61CD}"/>
              </a:ext>
            </a:extLst>
          </p:cNvPr>
          <p:cNvSpPr>
            <a:spLocks noGrp="1"/>
          </p:cNvSpPr>
          <p:nvPr>
            <p:ph type="title"/>
          </p:nvPr>
        </p:nvSpPr>
        <p:spPr>
          <a:xfrm>
            <a:off x="234696" y="565466"/>
            <a:ext cx="4447032" cy="4628326"/>
          </a:xfrm>
        </p:spPr>
        <p:txBody>
          <a:bodyPr>
            <a:normAutofit/>
          </a:bodyPr>
          <a:lstStyle/>
          <a:p>
            <a:r>
              <a:rPr lang="en-GB" sz="2800" dirty="0"/>
              <a:t>Jaime </a:t>
            </a:r>
            <a:r>
              <a:rPr lang="en-GB" sz="2800" dirty="0" err="1"/>
              <a:t>Huguet</a:t>
            </a:r>
            <a:r>
              <a:rPr lang="en-GB" sz="2800" dirty="0"/>
              <a:t> </a:t>
            </a:r>
            <a:r>
              <a:rPr lang="en-GB" sz="2800" i="1" dirty="0"/>
              <a:t>Last Supper</a:t>
            </a:r>
            <a:r>
              <a:rPr lang="en-GB" sz="2800" dirty="0"/>
              <a:t>, c.1470, </a:t>
            </a:r>
            <a:r>
              <a:rPr lang="en-GB" sz="2800" dirty="0" err="1"/>
              <a:t>Museu</a:t>
            </a:r>
            <a:r>
              <a:rPr lang="en-GB" sz="2800" dirty="0"/>
              <a:t> Nacional </a:t>
            </a:r>
            <a:r>
              <a:rPr lang="en-GB" sz="2800" dirty="0" err="1"/>
              <a:t>d’Arte</a:t>
            </a:r>
            <a:r>
              <a:rPr lang="en-GB" sz="2800" dirty="0"/>
              <a:t> de  Catalunya, Barcelona.</a:t>
            </a:r>
          </a:p>
        </p:txBody>
      </p:sp>
      <p:pic>
        <p:nvPicPr>
          <p:cNvPr id="6146" name="Picture 2">
            <a:extLst>
              <a:ext uri="{FF2B5EF4-FFF2-40B4-BE49-F238E27FC236}">
                <a16:creationId xmlns:a16="http://schemas.microsoft.com/office/drawing/2014/main" id="{7F50F897-C3E1-29CB-B6FD-B481EA8451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8760" y="565466"/>
            <a:ext cx="5657340" cy="5978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732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2D4AA0-8FD9-8687-E74B-AC08A70EBC98}"/>
              </a:ext>
            </a:extLst>
          </p:cNvPr>
          <p:cNvSpPr>
            <a:spLocks noGrp="1"/>
          </p:cNvSpPr>
          <p:nvPr>
            <p:ph type="ctrTitle"/>
          </p:nvPr>
        </p:nvSpPr>
        <p:spPr/>
        <p:txBody>
          <a:bodyPr>
            <a:normAutofit/>
          </a:bodyPr>
          <a:lstStyle/>
          <a:p>
            <a:r>
              <a:rPr lang="en-GB" u="sng" dirty="0">
                <a:effectLst/>
                <a:latin typeface="Baskerville" panose="02020502070401020303" pitchFamily="18" charset="0"/>
                <a:ea typeface="Calibri" panose="020F0502020204030204" pitchFamily="34" charset="0"/>
                <a:cs typeface="Times New Roman" panose="02020603050405020304" pitchFamily="18" charset="0"/>
              </a:rPr>
              <a:t>Art as Evidence</a:t>
            </a:r>
            <a:endParaRPr lang="en-GB" dirty="0"/>
          </a:p>
        </p:txBody>
      </p:sp>
    </p:spTree>
    <p:extLst>
      <p:ext uri="{BB962C8B-B14F-4D97-AF65-F5344CB8AC3E}">
        <p14:creationId xmlns:p14="http://schemas.microsoft.com/office/powerpoint/2010/main" val="1552121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36FC5-7A61-DE42-021C-72367FE01F9A}"/>
              </a:ext>
            </a:extLst>
          </p:cNvPr>
          <p:cNvSpPr>
            <a:spLocks noGrp="1"/>
          </p:cNvSpPr>
          <p:nvPr>
            <p:ph type="title"/>
          </p:nvPr>
        </p:nvSpPr>
        <p:spPr/>
        <p:txBody>
          <a:bodyPr>
            <a:normAutofit fontScale="90000"/>
          </a:bodyPr>
          <a:lstStyle/>
          <a:p>
            <a:r>
              <a:rPr lang="en-GB" dirty="0"/>
              <a:t>Jan </a:t>
            </a:r>
            <a:r>
              <a:rPr lang="en-GB" dirty="0" err="1"/>
              <a:t>Hendricksz</a:t>
            </a:r>
            <a:r>
              <a:rPr lang="en-GB" dirty="0"/>
              <a:t> van </a:t>
            </a:r>
            <a:r>
              <a:rPr lang="en-GB" dirty="0" err="1"/>
              <a:t>Zuylen</a:t>
            </a:r>
            <a:r>
              <a:rPr lang="en-GB" dirty="0"/>
              <a:t>, </a:t>
            </a:r>
            <a:r>
              <a:rPr lang="en-GB" i="1" dirty="0"/>
              <a:t>Still Life with Coconut Bowl</a:t>
            </a:r>
            <a:r>
              <a:rPr lang="en-GB" dirty="0"/>
              <a:t>, c.1650, Centraal Museum, Utrecht</a:t>
            </a:r>
          </a:p>
        </p:txBody>
      </p:sp>
      <p:pic>
        <p:nvPicPr>
          <p:cNvPr id="4" name="Content Placeholder 3">
            <a:extLst>
              <a:ext uri="{FF2B5EF4-FFF2-40B4-BE49-F238E27FC236}">
                <a16:creationId xmlns:a16="http://schemas.microsoft.com/office/drawing/2014/main" id="{69B4F0DB-CD9D-6506-D2C4-1C906DCD0941}"/>
              </a:ext>
            </a:extLst>
          </p:cNvPr>
          <p:cNvPicPr>
            <a:picLocks noGrp="1" noChangeAspect="1"/>
          </p:cNvPicPr>
          <p:nvPr>
            <p:ph idx="1"/>
          </p:nvPr>
        </p:nvPicPr>
        <p:blipFill>
          <a:blip r:embed="rId2"/>
          <a:stretch>
            <a:fillRect/>
          </a:stretch>
        </p:blipFill>
        <p:spPr>
          <a:xfrm>
            <a:off x="1344326" y="1905836"/>
            <a:ext cx="3599853" cy="4351338"/>
          </a:xfrm>
          <a:prstGeom prst="rect">
            <a:avLst/>
          </a:prstGeom>
        </p:spPr>
      </p:pic>
      <p:sp>
        <p:nvSpPr>
          <p:cNvPr id="6" name="TextBox 5">
            <a:extLst>
              <a:ext uri="{FF2B5EF4-FFF2-40B4-BE49-F238E27FC236}">
                <a16:creationId xmlns:a16="http://schemas.microsoft.com/office/drawing/2014/main" id="{59E9FB06-07D5-7AC6-106C-B424745529C7}"/>
              </a:ext>
            </a:extLst>
          </p:cNvPr>
          <p:cNvSpPr txBox="1"/>
          <p:nvPr/>
        </p:nvSpPr>
        <p:spPr>
          <a:xfrm>
            <a:off x="6882062" y="3248343"/>
            <a:ext cx="3965612" cy="584775"/>
          </a:xfrm>
          <a:prstGeom prst="rect">
            <a:avLst/>
          </a:prstGeom>
          <a:noFill/>
        </p:spPr>
        <p:txBody>
          <a:bodyPr wrap="square">
            <a:spAutoFit/>
          </a:bodyPr>
          <a:lstStyle/>
          <a:p>
            <a:r>
              <a:rPr lang="en-GB" sz="3200" dirty="0">
                <a:latin typeface="Baskerville" panose="02020502070401020303" pitchFamily="18" charset="0"/>
                <a:ea typeface="Calibri" panose="020F0502020204030204" pitchFamily="34" charset="0"/>
                <a:cs typeface="Times New Roman" panose="02020603050405020304" pitchFamily="18" charset="0"/>
              </a:rPr>
              <a:t>’</a:t>
            </a:r>
            <a:r>
              <a:rPr lang="en-GB" sz="3200" dirty="0" err="1">
                <a:effectLst/>
                <a:latin typeface="Baskerville" panose="02020502070401020303" pitchFamily="18" charset="0"/>
                <a:ea typeface="Calibri" panose="020F0502020204030204" pitchFamily="34" charset="0"/>
                <a:cs typeface="Times New Roman" panose="02020603050405020304" pitchFamily="18" charset="0"/>
              </a:rPr>
              <a:t>pronkstilleven</a:t>
            </a:r>
            <a:r>
              <a:rPr lang="en-GB" sz="3200" dirty="0">
                <a:latin typeface="Baskerville" panose="02020502070401020303" pitchFamily="18" charset="0"/>
                <a:ea typeface="Calibri" panose="020F0502020204030204" pitchFamily="34" charset="0"/>
                <a:cs typeface="Times New Roman" panose="02020603050405020304" pitchFamily="18" charset="0"/>
              </a:rPr>
              <a:t>’</a:t>
            </a:r>
            <a:endParaRPr lang="en-GB" sz="3200" dirty="0"/>
          </a:p>
        </p:txBody>
      </p:sp>
    </p:spTree>
    <p:extLst>
      <p:ext uri="{BB962C8B-B14F-4D97-AF65-F5344CB8AC3E}">
        <p14:creationId xmlns:p14="http://schemas.microsoft.com/office/powerpoint/2010/main" val="128044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9EA6F-598B-86E5-7DE8-DC8CFCE8D3F1}"/>
              </a:ext>
            </a:extLst>
          </p:cNvPr>
          <p:cNvSpPr>
            <a:spLocks noGrp="1"/>
          </p:cNvSpPr>
          <p:nvPr>
            <p:ph type="title"/>
          </p:nvPr>
        </p:nvSpPr>
        <p:spPr/>
        <p:txBody>
          <a:bodyPr>
            <a:normAutofit/>
          </a:bodyPr>
          <a:lstStyle/>
          <a:p>
            <a:r>
              <a:rPr lang="en-GB" dirty="0"/>
              <a:t>Mural of a couple harvesting grain, Deir </a:t>
            </a:r>
            <a:r>
              <a:rPr lang="en-GB" dirty="0" err="1"/>
              <a:t>el</a:t>
            </a:r>
            <a:r>
              <a:rPr lang="en-GB" dirty="0"/>
              <a:t>-Medina tomb (Egypt), c. 1000 BCE</a:t>
            </a:r>
          </a:p>
        </p:txBody>
      </p:sp>
      <p:pic>
        <p:nvPicPr>
          <p:cNvPr id="4" name="Content Placeholder 3">
            <a:extLst>
              <a:ext uri="{FF2B5EF4-FFF2-40B4-BE49-F238E27FC236}">
                <a16:creationId xmlns:a16="http://schemas.microsoft.com/office/drawing/2014/main" id="{94B9CA74-91C3-16AA-E2DA-78D601BFAF79}"/>
              </a:ext>
            </a:extLst>
          </p:cNvPr>
          <p:cNvPicPr>
            <a:picLocks noGrp="1" noChangeAspect="1"/>
          </p:cNvPicPr>
          <p:nvPr>
            <p:ph idx="1"/>
          </p:nvPr>
        </p:nvPicPr>
        <p:blipFill>
          <a:blip r:embed="rId2"/>
          <a:stretch>
            <a:fillRect/>
          </a:stretch>
        </p:blipFill>
        <p:spPr>
          <a:xfrm>
            <a:off x="3624198" y="1825625"/>
            <a:ext cx="4943603" cy="4351338"/>
          </a:xfrm>
          <a:prstGeom prst="rect">
            <a:avLst/>
          </a:prstGeom>
        </p:spPr>
      </p:pic>
    </p:spTree>
    <p:extLst>
      <p:ext uri="{BB962C8B-B14F-4D97-AF65-F5344CB8AC3E}">
        <p14:creationId xmlns:p14="http://schemas.microsoft.com/office/powerpoint/2010/main" val="2670550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Diego Velázquez, </a:t>
            </a:r>
            <a:r>
              <a:rPr lang="en-GB" sz="2800" i="1" dirty="0"/>
              <a:t>Kitchen Scene with Christ in the House of Martha and Mary</a:t>
            </a:r>
            <a:r>
              <a:rPr lang="en-GB" sz="2800" dirty="0"/>
              <a:t> (1618), National Gallery, London</a:t>
            </a:r>
            <a:endParaRPr lang="en-US" sz="2800" dirty="0"/>
          </a:p>
        </p:txBody>
      </p:sp>
      <p:pic>
        <p:nvPicPr>
          <p:cNvPr id="4" name="Content Placeholder 3" descr="14.Velazquez.jpg"/>
          <p:cNvPicPr>
            <a:picLocks noGrp="1" noChangeAspect="1"/>
          </p:cNvPicPr>
          <p:nvPr>
            <p:ph idx="1"/>
          </p:nvPr>
        </p:nvPicPr>
        <p:blipFill>
          <a:blip r:embed="rId2">
            <a:extLst>
              <a:ext uri="{28A0092B-C50C-407E-A947-70E740481C1C}">
                <a14:useLocalDpi xmlns:a14="http://schemas.microsoft.com/office/drawing/2010/main" val="0"/>
              </a:ext>
            </a:extLst>
          </a:blip>
          <a:srcRect t="3011" b="3011"/>
          <a:stretch>
            <a:fillRect/>
          </a:stretch>
        </p:blipFill>
        <p:spPr>
          <a:xfrm>
            <a:off x="838200" y="1825625"/>
            <a:ext cx="9971031" cy="4125996"/>
          </a:xfrm>
        </p:spPr>
      </p:pic>
      <p:cxnSp>
        <p:nvCxnSpPr>
          <p:cNvPr id="7" name="Straight Arrow Connector 6"/>
          <p:cNvCxnSpPr>
            <a:stCxn id="10" idx="1"/>
          </p:cNvCxnSpPr>
          <p:nvPr/>
        </p:nvCxnSpPr>
        <p:spPr>
          <a:xfrm flipH="1">
            <a:off x="8156222" y="5325995"/>
            <a:ext cx="762000" cy="5113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8918222" y="5141328"/>
            <a:ext cx="1377300" cy="369332"/>
          </a:xfrm>
          <a:prstGeom prst="rect">
            <a:avLst/>
          </a:prstGeom>
          <a:noFill/>
        </p:spPr>
        <p:txBody>
          <a:bodyPr wrap="none" rtlCol="0">
            <a:spAutoFit/>
          </a:bodyPr>
          <a:lstStyle/>
          <a:p>
            <a:r>
              <a:rPr lang="en-US" dirty="0">
                <a:solidFill>
                  <a:srgbClr val="FF0000"/>
                </a:solidFill>
              </a:rPr>
              <a:t>Chile pepper</a:t>
            </a:r>
          </a:p>
        </p:txBody>
      </p:sp>
    </p:spTree>
    <p:extLst>
      <p:ext uri="{BB962C8B-B14F-4D97-AF65-F5344CB8AC3E}">
        <p14:creationId xmlns:p14="http://schemas.microsoft.com/office/powerpoint/2010/main" val="3890552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8AC57-B37E-FC81-278E-BF6036C222CA}"/>
              </a:ext>
            </a:extLst>
          </p:cNvPr>
          <p:cNvSpPr>
            <a:spLocks noGrp="1"/>
          </p:cNvSpPr>
          <p:nvPr>
            <p:ph type="title"/>
          </p:nvPr>
        </p:nvSpPr>
        <p:spPr>
          <a:xfrm>
            <a:off x="7594599" y="2908300"/>
            <a:ext cx="4352759" cy="2931111"/>
          </a:xfrm>
        </p:spPr>
        <p:txBody>
          <a:bodyPr>
            <a:normAutofit/>
          </a:bodyPr>
          <a:lstStyle/>
          <a:p>
            <a:r>
              <a:rPr lang="en-GB" sz="3200" dirty="0"/>
              <a:t>British School, </a:t>
            </a:r>
            <a:r>
              <a:rPr lang="en-GB" sz="3200" i="1" dirty="0"/>
              <a:t>Charles II Presented with a Pineapple,</a:t>
            </a:r>
            <a:r>
              <a:rPr lang="en-GB" sz="3200" dirty="0"/>
              <a:t> c.1675-80, Royal Collections Trust</a:t>
            </a:r>
          </a:p>
        </p:txBody>
      </p:sp>
      <p:pic>
        <p:nvPicPr>
          <p:cNvPr id="2050" name="Picture 2">
            <a:extLst>
              <a:ext uri="{FF2B5EF4-FFF2-40B4-BE49-F238E27FC236}">
                <a16:creationId xmlns:a16="http://schemas.microsoft.com/office/drawing/2014/main" id="{CE19EFC2-85A2-50F7-E1B1-93571EAA5E5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0180" y="691982"/>
            <a:ext cx="6813536" cy="5696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094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00692-67BD-97C4-1145-ECC93DEF6E58}"/>
              </a:ext>
            </a:extLst>
          </p:cNvPr>
          <p:cNvSpPr>
            <a:spLocks noGrp="1"/>
          </p:cNvSpPr>
          <p:nvPr>
            <p:ph type="title"/>
          </p:nvPr>
        </p:nvSpPr>
        <p:spPr/>
        <p:txBody>
          <a:bodyPr/>
          <a:lstStyle/>
          <a:p>
            <a:r>
              <a:rPr lang="en-GB" sz="1800" dirty="0">
                <a:effectLst/>
                <a:latin typeface="Baskerville" panose="02020502070401020303" pitchFamily="18" charset="0"/>
                <a:ea typeface="Calibri" panose="020F0502020204030204" pitchFamily="34" charset="0"/>
                <a:cs typeface="Times New Roman" panose="02020603050405020304" pitchFamily="18" charset="0"/>
              </a:rPr>
              <a:t>Liana Vardi, ‘Imagining the Harvest in Early Modern Europe’, </a:t>
            </a:r>
            <a:r>
              <a:rPr lang="en-GB" sz="1800" i="1" dirty="0">
                <a:effectLst/>
                <a:latin typeface="Baskerville" panose="02020502070401020303" pitchFamily="18" charset="0"/>
                <a:ea typeface="Calibri" panose="020F0502020204030204" pitchFamily="34" charset="0"/>
                <a:cs typeface="Times New Roman" panose="02020603050405020304" pitchFamily="18" charset="0"/>
              </a:rPr>
              <a:t>American Historical Review</a:t>
            </a:r>
            <a:r>
              <a:rPr lang="en-GB" sz="1800" dirty="0">
                <a:effectLst/>
                <a:latin typeface="Baskerville" panose="02020502070401020303" pitchFamily="18" charset="0"/>
                <a:ea typeface="Calibri" panose="020F0502020204030204" pitchFamily="34" charset="0"/>
                <a:cs typeface="Times New Roman" panose="02020603050405020304" pitchFamily="18" charset="0"/>
              </a:rPr>
              <a:t> 101:5 (1996).</a:t>
            </a:r>
            <a:endParaRPr lang="en-GB" dirty="0"/>
          </a:p>
        </p:txBody>
      </p:sp>
      <p:pic>
        <p:nvPicPr>
          <p:cNvPr id="4" name="Content Placeholder 3">
            <a:extLst>
              <a:ext uri="{FF2B5EF4-FFF2-40B4-BE49-F238E27FC236}">
                <a16:creationId xmlns:a16="http://schemas.microsoft.com/office/drawing/2014/main" id="{392445B6-D270-6F82-20A0-3E5E5B5F1506}"/>
              </a:ext>
            </a:extLst>
          </p:cNvPr>
          <p:cNvPicPr>
            <a:picLocks noGrp="1" noChangeAspect="1"/>
          </p:cNvPicPr>
          <p:nvPr>
            <p:ph idx="1"/>
          </p:nvPr>
        </p:nvPicPr>
        <p:blipFill>
          <a:blip r:embed="rId2"/>
          <a:stretch>
            <a:fillRect/>
          </a:stretch>
        </p:blipFill>
        <p:spPr>
          <a:xfrm>
            <a:off x="343155" y="1825625"/>
            <a:ext cx="5589662" cy="4667250"/>
          </a:xfrm>
          <a:prstGeom prst="rect">
            <a:avLst/>
          </a:prstGeom>
        </p:spPr>
      </p:pic>
      <p:pic>
        <p:nvPicPr>
          <p:cNvPr id="5" name="Picture 4">
            <a:extLst>
              <a:ext uri="{FF2B5EF4-FFF2-40B4-BE49-F238E27FC236}">
                <a16:creationId xmlns:a16="http://schemas.microsoft.com/office/drawing/2014/main" id="{849AF4F2-D658-216A-DA46-AF8E73BF8F8C}"/>
              </a:ext>
            </a:extLst>
          </p:cNvPr>
          <p:cNvPicPr>
            <a:picLocks noChangeAspect="1"/>
          </p:cNvPicPr>
          <p:nvPr/>
        </p:nvPicPr>
        <p:blipFill>
          <a:blip r:embed="rId3"/>
          <a:stretch>
            <a:fillRect/>
          </a:stretch>
        </p:blipFill>
        <p:spPr>
          <a:xfrm>
            <a:off x="5828383" y="1825625"/>
            <a:ext cx="6363617" cy="4667250"/>
          </a:xfrm>
          <a:prstGeom prst="rect">
            <a:avLst/>
          </a:prstGeom>
        </p:spPr>
      </p:pic>
    </p:spTree>
    <p:extLst>
      <p:ext uri="{BB962C8B-B14F-4D97-AF65-F5344CB8AC3E}">
        <p14:creationId xmlns:p14="http://schemas.microsoft.com/office/powerpoint/2010/main" val="295976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00692-67BD-97C4-1145-ECC93DEF6E58}"/>
              </a:ext>
            </a:extLst>
          </p:cNvPr>
          <p:cNvSpPr>
            <a:spLocks noGrp="1"/>
          </p:cNvSpPr>
          <p:nvPr>
            <p:ph type="title"/>
          </p:nvPr>
        </p:nvSpPr>
        <p:spPr>
          <a:xfrm>
            <a:off x="838200" y="365126"/>
            <a:ext cx="10744200" cy="629486"/>
          </a:xfrm>
        </p:spPr>
        <p:txBody>
          <a:bodyPr/>
          <a:lstStyle/>
          <a:p>
            <a:r>
              <a:rPr lang="en-GB" sz="1800" dirty="0">
                <a:effectLst/>
                <a:latin typeface="Baskerville" panose="02020502070401020303" pitchFamily="18" charset="0"/>
                <a:ea typeface="Calibri" panose="020F0502020204030204" pitchFamily="34" charset="0"/>
                <a:cs typeface="Times New Roman" panose="02020603050405020304" pitchFamily="18" charset="0"/>
              </a:rPr>
              <a:t>Liana Vardi, ‘Imagining the Harvest in Early Modern Europe’, </a:t>
            </a:r>
            <a:r>
              <a:rPr lang="en-GB" sz="1800" i="1" dirty="0">
                <a:effectLst/>
                <a:latin typeface="Baskerville" panose="02020502070401020303" pitchFamily="18" charset="0"/>
                <a:ea typeface="Calibri" panose="020F0502020204030204" pitchFamily="34" charset="0"/>
                <a:cs typeface="Times New Roman" panose="02020603050405020304" pitchFamily="18" charset="0"/>
              </a:rPr>
              <a:t>American Historical Review</a:t>
            </a:r>
            <a:r>
              <a:rPr lang="en-GB" sz="1800" dirty="0">
                <a:effectLst/>
                <a:latin typeface="Baskerville" panose="02020502070401020303" pitchFamily="18" charset="0"/>
                <a:ea typeface="Calibri" panose="020F0502020204030204" pitchFamily="34" charset="0"/>
                <a:cs typeface="Times New Roman" panose="02020603050405020304" pitchFamily="18" charset="0"/>
              </a:rPr>
              <a:t> 101:5 (1996).</a:t>
            </a:r>
            <a:endParaRPr lang="en-GB" dirty="0"/>
          </a:p>
        </p:txBody>
      </p:sp>
      <p:sp>
        <p:nvSpPr>
          <p:cNvPr id="3" name="Content Placeholder 2">
            <a:extLst>
              <a:ext uri="{FF2B5EF4-FFF2-40B4-BE49-F238E27FC236}">
                <a16:creationId xmlns:a16="http://schemas.microsoft.com/office/drawing/2014/main" id="{78440AB0-1158-097D-2CDC-A5400DCD694F}"/>
              </a:ext>
            </a:extLst>
          </p:cNvPr>
          <p:cNvSpPr>
            <a:spLocks noGrp="1"/>
          </p:cNvSpPr>
          <p:nvPr>
            <p:ph idx="1"/>
          </p:nvPr>
        </p:nvSpPr>
        <p:spPr>
          <a:xfrm>
            <a:off x="308811" y="1474905"/>
            <a:ext cx="5257800" cy="4238291"/>
          </a:xfrm>
        </p:spPr>
        <p:txBody>
          <a:bodyPr>
            <a:noAutofit/>
          </a:bodyPr>
          <a:lstStyle/>
          <a:p>
            <a:pPr marL="0" indent="0">
              <a:buNone/>
            </a:pPr>
            <a:r>
              <a:rPr lang="en-GB" dirty="0">
                <a:effectLst/>
                <a:latin typeface="Baskerville" panose="02020502070401020303" pitchFamily="18" charset="0"/>
                <a:ea typeface="Calibri" panose="020F0502020204030204" pitchFamily="34" charset="0"/>
                <a:cs typeface="Times New Roman" panose="02020603050405020304" pitchFamily="18" charset="0"/>
              </a:rPr>
              <a:t>‘The eighteenth century . . . adopted a new vision of the peasant.  As a </a:t>
            </a:r>
            <a:r>
              <a:rPr lang="en-GB" dirty="0" err="1">
                <a:effectLst/>
                <a:latin typeface="Baskerville" panose="02020502070401020303" pitchFamily="18" charset="0"/>
                <a:ea typeface="Calibri" panose="020F0502020204030204" pitchFamily="34" charset="0"/>
                <a:cs typeface="Times New Roman" panose="02020603050405020304" pitchFamily="18" charset="0"/>
              </a:rPr>
              <a:t>laborer</a:t>
            </a:r>
            <a:r>
              <a:rPr lang="en-GB" dirty="0">
                <a:effectLst/>
                <a:latin typeface="Baskerville" panose="02020502070401020303" pitchFamily="18" charset="0"/>
                <a:ea typeface="Calibri" panose="020F0502020204030204" pitchFamily="34" charset="0"/>
                <a:cs typeface="Times New Roman" panose="02020603050405020304" pitchFamily="18" charset="0"/>
              </a:rPr>
              <a:t>, he was harmless and piteous and therefore a natural object of charity and paternalistic concern.  As an independent farmer, he was virtuous, hard-working and devoted to his family.  Anxious to learn and to be guided, the peasant emerged as a fitting citizen of the state.’</a:t>
            </a:r>
            <a:r>
              <a:rPr lang="en-GB" dirty="0">
                <a:effectLst/>
              </a:rPr>
              <a:t> </a:t>
            </a:r>
            <a:endParaRPr lang="en-GB" dirty="0"/>
          </a:p>
        </p:txBody>
      </p:sp>
      <p:pic>
        <p:nvPicPr>
          <p:cNvPr id="4" name="Picture 3">
            <a:extLst>
              <a:ext uri="{FF2B5EF4-FFF2-40B4-BE49-F238E27FC236}">
                <a16:creationId xmlns:a16="http://schemas.microsoft.com/office/drawing/2014/main" id="{975B98C2-E972-CCAD-CA0A-225ECB563E8E}"/>
              </a:ext>
            </a:extLst>
          </p:cNvPr>
          <p:cNvPicPr>
            <a:picLocks noChangeAspect="1"/>
          </p:cNvPicPr>
          <p:nvPr/>
        </p:nvPicPr>
        <p:blipFill>
          <a:blip r:embed="rId2"/>
          <a:stretch>
            <a:fillRect/>
          </a:stretch>
        </p:blipFill>
        <p:spPr>
          <a:xfrm>
            <a:off x="5456869" y="1474905"/>
            <a:ext cx="6735131" cy="4939729"/>
          </a:xfrm>
          <a:prstGeom prst="rect">
            <a:avLst/>
          </a:prstGeom>
        </p:spPr>
      </p:pic>
    </p:spTree>
    <p:extLst>
      <p:ext uri="{BB962C8B-B14F-4D97-AF65-F5344CB8AC3E}">
        <p14:creationId xmlns:p14="http://schemas.microsoft.com/office/powerpoint/2010/main" val="332056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5E32BD-CE6C-4FD2-4171-E137E3D90420}"/>
              </a:ext>
            </a:extLst>
          </p:cNvPr>
          <p:cNvSpPr>
            <a:spLocks noGrp="1"/>
          </p:cNvSpPr>
          <p:nvPr>
            <p:ph idx="1"/>
          </p:nvPr>
        </p:nvSpPr>
        <p:spPr>
          <a:xfrm>
            <a:off x="407068" y="5587500"/>
            <a:ext cx="5688931" cy="669580"/>
          </a:xfrm>
        </p:spPr>
        <p:txBody>
          <a:bodyPr>
            <a:normAutofit fontScale="92500"/>
          </a:bodyPr>
          <a:lstStyle/>
          <a:p>
            <a:pPr marL="0" indent="0">
              <a:buNone/>
            </a:pPr>
            <a:r>
              <a:rPr lang="en-GB" sz="2000" dirty="0"/>
              <a:t>Angelo </a:t>
            </a:r>
            <a:r>
              <a:rPr lang="en-GB" sz="2000" dirty="0" err="1"/>
              <a:t>Morbelli</a:t>
            </a:r>
            <a:r>
              <a:rPr lang="en-GB" sz="2000" dirty="0"/>
              <a:t>, </a:t>
            </a:r>
            <a:r>
              <a:rPr lang="en-GB" sz="2000" i="1" dirty="0"/>
              <a:t>Per </a:t>
            </a:r>
            <a:r>
              <a:rPr lang="en-GB" sz="2000" i="1" dirty="0" err="1"/>
              <a:t>ottanta</a:t>
            </a:r>
            <a:r>
              <a:rPr lang="en-GB" sz="2000" i="1" dirty="0"/>
              <a:t> </a:t>
            </a:r>
            <a:r>
              <a:rPr lang="en-GB" sz="2000" i="1" dirty="0" err="1"/>
              <a:t>centesimi</a:t>
            </a:r>
            <a:r>
              <a:rPr lang="en-GB" sz="2000" i="1" dirty="0"/>
              <a:t>! </a:t>
            </a:r>
            <a:r>
              <a:rPr lang="en-GB" sz="2000" dirty="0"/>
              <a:t>[For 80 Cents</a:t>
            </a:r>
            <a:r>
              <a:rPr lang="en-GB" sz="2000" i="1" dirty="0"/>
              <a:t>!],</a:t>
            </a:r>
            <a:r>
              <a:rPr lang="en-GB" sz="2000" dirty="0"/>
              <a:t> 1895-1897, Fondazione Museo Francesco </a:t>
            </a:r>
            <a:r>
              <a:rPr lang="en-GB" sz="2000" dirty="0" err="1"/>
              <a:t>Borgogna</a:t>
            </a:r>
            <a:endParaRPr lang="en-GB" sz="2000" dirty="0">
              <a:effectLst/>
              <a:latin typeface="Baskerville" panose="02020502070401020303"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07F6FFC-083A-A836-D99E-F739DA6C971B}"/>
              </a:ext>
            </a:extLst>
          </p:cNvPr>
          <p:cNvPicPr>
            <a:picLocks noChangeAspect="1"/>
          </p:cNvPicPr>
          <p:nvPr/>
        </p:nvPicPr>
        <p:blipFill>
          <a:blip r:embed="rId2"/>
          <a:stretch>
            <a:fillRect/>
          </a:stretch>
        </p:blipFill>
        <p:spPr>
          <a:xfrm>
            <a:off x="128338" y="1663700"/>
            <a:ext cx="6629400" cy="3644900"/>
          </a:xfrm>
          <a:prstGeom prst="rect">
            <a:avLst/>
          </a:prstGeom>
        </p:spPr>
      </p:pic>
      <p:sp>
        <p:nvSpPr>
          <p:cNvPr id="8" name="TextBox 7">
            <a:extLst>
              <a:ext uri="{FF2B5EF4-FFF2-40B4-BE49-F238E27FC236}">
                <a16:creationId xmlns:a16="http://schemas.microsoft.com/office/drawing/2014/main" id="{1BF626E5-A78A-5BBE-AC8A-BED01536F492}"/>
              </a:ext>
            </a:extLst>
          </p:cNvPr>
          <p:cNvSpPr txBox="1"/>
          <p:nvPr/>
        </p:nvSpPr>
        <p:spPr>
          <a:xfrm>
            <a:off x="7166355" y="5358063"/>
            <a:ext cx="4897307" cy="923330"/>
          </a:xfrm>
          <a:prstGeom prst="rect">
            <a:avLst/>
          </a:prstGeom>
          <a:noFill/>
        </p:spPr>
        <p:txBody>
          <a:bodyPr wrap="square">
            <a:spAutoFit/>
          </a:bodyPr>
          <a:lstStyle/>
          <a:p>
            <a:r>
              <a:rPr lang="en-GB" dirty="0"/>
              <a:t>Léon Augustin Lhermitte, </a:t>
            </a:r>
            <a:r>
              <a:rPr lang="en-GB" i="1" dirty="0"/>
              <a:t>La </a:t>
            </a:r>
            <a:r>
              <a:rPr lang="en-GB" i="1" dirty="0" err="1"/>
              <a:t>paye</a:t>
            </a:r>
            <a:r>
              <a:rPr lang="en-GB" i="1" dirty="0"/>
              <a:t> des </a:t>
            </a:r>
            <a:r>
              <a:rPr lang="en-GB" i="1" dirty="0" err="1"/>
              <a:t>moissonneurs</a:t>
            </a:r>
            <a:r>
              <a:rPr lang="en-GB" dirty="0"/>
              <a:t> [</a:t>
            </a:r>
            <a:r>
              <a:rPr lang="en-GB" i="1" dirty="0"/>
              <a:t>The pay of the harvesters</a:t>
            </a:r>
            <a:r>
              <a:rPr lang="en-GB" dirty="0"/>
              <a:t>]</a:t>
            </a:r>
            <a:r>
              <a:rPr lang="en-GB" i="1" dirty="0"/>
              <a:t>, </a:t>
            </a:r>
            <a:r>
              <a:rPr lang="en-GB" dirty="0"/>
              <a:t>1882  </a:t>
            </a:r>
            <a:r>
              <a:rPr lang="en-GB" dirty="0" err="1"/>
              <a:t>Musée</a:t>
            </a:r>
            <a:r>
              <a:rPr lang="en-GB" dirty="0"/>
              <a:t> d’Orsay</a:t>
            </a:r>
          </a:p>
        </p:txBody>
      </p:sp>
      <p:pic>
        <p:nvPicPr>
          <p:cNvPr id="9" name="Picture 8">
            <a:extLst>
              <a:ext uri="{FF2B5EF4-FFF2-40B4-BE49-F238E27FC236}">
                <a16:creationId xmlns:a16="http://schemas.microsoft.com/office/drawing/2014/main" id="{6D5DC859-836E-D608-7483-4001993319B7}"/>
              </a:ext>
            </a:extLst>
          </p:cNvPr>
          <p:cNvPicPr>
            <a:picLocks noChangeAspect="1"/>
          </p:cNvPicPr>
          <p:nvPr/>
        </p:nvPicPr>
        <p:blipFill>
          <a:blip r:embed="rId3"/>
          <a:stretch>
            <a:fillRect/>
          </a:stretch>
        </p:blipFill>
        <p:spPr>
          <a:xfrm>
            <a:off x="7166356" y="1549400"/>
            <a:ext cx="4897306" cy="3759200"/>
          </a:xfrm>
          <a:prstGeom prst="rect">
            <a:avLst/>
          </a:prstGeom>
        </p:spPr>
      </p:pic>
      <p:sp>
        <p:nvSpPr>
          <p:cNvPr id="11" name="TextBox 10">
            <a:extLst>
              <a:ext uri="{FF2B5EF4-FFF2-40B4-BE49-F238E27FC236}">
                <a16:creationId xmlns:a16="http://schemas.microsoft.com/office/drawing/2014/main" id="{3E446EBE-B368-57B7-3F05-C04A8EA0C2E4}"/>
              </a:ext>
            </a:extLst>
          </p:cNvPr>
          <p:cNvSpPr txBox="1"/>
          <p:nvPr/>
        </p:nvSpPr>
        <p:spPr>
          <a:xfrm>
            <a:off x="407068" y="600921"/>
            <a:ext cx="8977563" cy="646331"/>
          </a:xfrm>
          <a:prstGeom prst="rect">
            <a:avLst/>
          </a:prstGeom>
          <a:noFill/>
        </p:spPr>
        <p:txBody>
          <a:bodyPr wrap="square">
            <a:spAutoFit/>
          </a:bodyPr>
          <a:lstStyle/>
          <a:p>
            <a:pPr marL="0" indent="0">
              <a:buNone/>
            </a:pPr>
            <a:r>
              <a:rPr lang="en-GB" sz="1800" dirty="0">
                <a:effectLst/>
                <a:latin typeface="Baskerville" panose="02020502070401020303" pitchFamily="18" charset="0"/>
                <a:ea typeface="Calibri" panose="020F0502020204030204" pitchFamily="34" charset="0"/>
                <a:cs typeface="Times New Roman" panose="02020603050405020304" pitchFamily="18" charset="0"/>
              </a:rPr>
              <a:t>Richard Brettell and Caroline Brettell, </a:t>
            </a:r>
            <a:r>
              <a:rPr lang="en-GB" sz="1800" i="1" dirty="0">
                <a:effectLst/>
                <a:latin typeface="Baskerville" panose="02020502070401020303" pitchFamily="18" charset="0"/>
                <a:ea typeface="Calibri" panose="020F0502020204030204" pitchFamily="34" charset="0"/>
                <a:cs typeface="Times New Roman" panose="02020603050405020304" pitchFamily="18" charset="0"/>
              </a:rPr>
              <a:t>Painters and Peasants in the Nineteenth Century</a:t>
            </a:r>
            <a:r>
              <a:rPr lang="en-GB" i="1" dirty="0">
                <a:latin typeface="Baskerville" panose="02020502070401020303" pitchFamily="18" charset="0"/>
                <a:ea typeface="Calibri" panose="020F0502020204030204" pitchFamily="34" charset="0"/>
                <a:cs typeface="Times New Roman" panose="02020603050405020304" pitchFamily="18" charset="0"/>
              </a:rPr>
              <a:t> </a:t>
            </a:r>
            <a:r>
              <a:rPr lang="en-GB" sz="1800" dirty="0">
                <a:effectLst/>
                <a:latin typeface="Baskerville" panose="02020502070401020303" pitchFamily="18" charset="0"/>
                <a:ea typeface="Calibri" panose="020F0502020204030204" pitchFamily="34" charset="0"/>
                <a:cs typeface="Times New Roman" panose="02020603050405020304" pitchFamily="18" charset="0"/>
              </a:rPr>
              <a:t>(1983).</a:t>
            </a:r>
          </a:p>
          <a:p>
            <a:pPr marL="0" indent="0">
              <a:buNone/>
            </a:pPr>
            <a:endParaRPr lang="en-GB" dirty="0"/>
          </a:p>
        </p:txBody>
      </p:sp>
    </p:spTree>
    <p:extLst>
      <p:ext uri="{BB962C8B-B14F-4D97-AF65-F5344CB8AC3E}">
        <p14:creationId xmlns:p14="http://schemas.microsoft.com/office/powerpoint/2010/main" val="769295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E86E9-2DC5-8234-5281-F0104A745887}"/>
              </a:ext>
            </a:extLst>
          </p:cNvPr>
          <p:cNvSpPr>
            <a:spLocks noGrp="1"/>
          </p:cNvSpPr>
          <p:nvPr>
            <p:ph type="title"/>
          </p:nvPr>
        </p:nvSpPr>
        <p:spPr>
          <a:xfrm>
            <a:off x="252984" y="402335"/>
            <a:ext cx="5544312" cy="1551305"/>
          </a:xfrm>
        </p:spPr>
        <p:txBody>
          <a:bodyPr>
            <a:normAutofit/>
          </a:bodyPr>
          <a:lstStyle/>
          <a:p>
            <a:r>
              <a:rPr lang="en-GB" sz="3200" dirty="0"/>
              <a:t>Jean-Baptiste Chardin, </a:t>
            </a:r>
            <a:r>
              <a:rPr lang="en-GB" sz="3200" i="1" dirty="0"/>
              <a:t>Woman Peeling Vegetables</a:t>
            </a:r>
            <a:r>
              <a:rPr lang="en-GB" sz="3200" dirty="0"/>
              <a:t>, c.1738, Alte </a:t>
            </a:r>
            <a:r>
              <a:rPr lang="en-GB" sz="3200" dirty="0" err="1"/>
              <a:t>Pinakothek</a:t>
            </a:r>
            <a:r>
              <a:rPr lang="en-GB" sz="3200" dirty="0"/>
              <a:t>, Munich</a:t>
            </a:r>
          </a:p>
        </p:txBody>
      </p:sp>
      <p:pic>
        <p:nvPicPr>
          <p:cNvPr id="4" name="Content Placeholder 3">
            <a:extLst>
              <a:ext uri="{FF2B5EF4-FFF2-40B4-BE49-F238E27FC236}">
                <a16:creationId xmlns:a16="http://schemas.microsoft.com/office/drawing/2014/main" id="{11CDF4B9-1812-029B-8E7E-1E3448DAF5A5}"/>
              </a:ext>
            </a:extLst>
          </p:cNvPr>
          <p:cNvPicPr>
            <a:picLocks noGrp="1" noChangeAspect="1"/>
          </p:cNvPicPr>
          <p:nvPr>
            <p:ph idx="1"/>
          </p:nvPr>
        </p:nvPicPr>
        <p:blipFill>
          <a:blip r:embed="rId2"/>
          <a:stretch>
            <a:fillRect/>
          </a:stretch>
        </p:blipFill>
        <p:spPr>
          <a:xfrm>
            <a:off x="252984" y="1841419"/>
            <a:ext cx="3752088" cy="4792744"/>
          </a:xfrm>
          <a:prstGeom prst="rect">
            <a:avLst/>
          </a:prstGeom>
        </p:spPr>
      </p:pic>
      <p:sp>
        <p:nvSpPr>
          <p:cNvPr id="5" name="TextBox 4">
            <a:extLst>
              <a:ext uri="{FF2B5EF4-FFF2-40B4-BE49-F238E27FC236}">
                <a16:creationId xmlns:a16="http://schemas.microsoft.com/office/drawing/2014/main" id="{19F2844E-31B8-64C0-111B-3456BD44D627}"/>
              </a:ext>
            </a:extLst>
          </p:cNvPr>
          <p:cNvSpPr txBox="1"/>
          <p:nvPr/>
        </p:nvSpPr>
        <p:spPr>
          <a:xfrm>
            <a:off x="4279392" y="5559551"/>
            <a:ext cx="7659624" cy="1077218"/>
          </a:xfrm>
          <a:prstGeom prst="rect">
            <a:avLst/>
          </a:prstGeom>
          <a:noFill/>
        </p:spPr>
        <p:txBody>
          <a:bodyPr wrap="square" rtlCol="0">
            <a:spAutoFit/>
          </a:bodyPr>
          <a:lstStyle/>
          <a:p>
            <a:r>
              <a:rPr lang="en-GB" sz="3200" dirty="0"/>
              <a:t>Nicholas </a:t>
            </a:r>
            <a:r>
              <a:rPr lang="en-GB" sz="3200" dirty="0" err="1"/>
              <a:t>Maes</a:t>
            </a:r>
            <a:r>
              <a:rPr lang="en-GB" sz="3200" dirty="0"/>
              <a:t>, </a:t>
            </a:r>
            <a:r>
              <a:rPr lang="en-GB" sz="3200" i="1" dirty="0"/>
              <a:t>The Idle Servant</a:t>
            </a:r>
            <a:r>
              <a:rPr lang="en-GB" sz="3200" dirty="0"/>
              <a:t>, 1655, National Gallery, London</a:t>
            </a:r>
          </a:p>
        </p:txBody>
      </p:sp>
      <p:pic>
        <p:nvPicPr>
          <p:cNvPr id="6" name="Picture 5">
            <a:extLst>
              <a:ext uri="{FF2B5EF4-FFF2-40B4-BE49-F238E27FC236}">
                <a16:creationId xmlns:a16="http://schemas.microsoft.com/office/drawing/2014/main" id="{D4B3C18E-210B-A1D9-0785-17FAE6EFA3C3}"/>
              </a:ext>
            </a:extLst>
          </p:cNvPr>
          <p:cNvPicPr>
            <a:picLocks noChangeAspect="1"/>
          </p:cNvPicPr>
          <p:nvPr/>
        </p:nvPicPr>
        <p:blipFill>
          <a:blip r:embed="rId3"/>
          <a:stretch>
            <a:fillRect/>
          </a:stretch>
        </p:blipFill>
        <p:spPr>
          <a:xfrm>
            <a:off x="7450836" y="245717"/>
            <a:ext cx="3997452" cy="5313833"/>
          </a:xfrm>
          <a:prstGeom prst="rect">
            <a:avLst/>
          </a:prstGeom>
        </p:spPr>
      </p:pic>
    </p:spTree>
    <p:extLst>
      <p:ext uri="{BB962C8B-B14F-4D97-AF65-F5344CB8AC3E}">
        <p14:creationId xmlns:p14="http://schemas.microsoft.com/office/powerpoint/2010/main" val="3448448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5AD924-79EB-7159-3061-D67C7D21C78B}"/>
              </a:ext>
            </a:extLst>
          </p:cNvPr>
          <p:cNvSpPr>
            <a:spLocks noGrp="1"/>
          </p:cNvSpPr>
          <p:nvPr>
            <p:ph type="ctrTitle"/>
          </p:nvPr>
        </p:nvSpPr>
        <p:spPr/>
        <p:txBody>
          <a:bodyPr>
            <a:normAutofit/>
          </a:bodyPr>
          <a:lstStyle/>
          <a:p>
            <a:r>
              <a:rPr lang="en-GB" u="sng" dirty="0">
                <a:effectLst/>
                <a:latin typeface="Baskerville" panose="02020502070401020303" pitchFamily="18" charset="0"/>
                <a:ea typeface="Calibri" panose="020F0502020204030204" pitchFamily="34" charset="0"/>
                <a:cs typeface="Times New Roman" panose="02020603050405020304" pitchFamily="18" charset="0"/>
              </a:rPr>
              <a:t>Art as Argument</a:t>
            </a:r>
            <a:r>
              <a:rPr lang="en-GB" dirty="0">
                <a:effectLst/>
                <a:latin typeface="Baskerville" panose="02020502070401020303" pitchFamily="18" charset="0"/>
                <a:ea typeface="Calibri" panose="020F0502020204030204" pitchFamily="34" charset="0"/>
                <a:cs typeface="Times New Roman" panose="02020603050405020304" pitchFamily="18" charset="0"/>
              </a:rPr>
              <a:t> </a:t>
            </a:r>
            <a:endParaRPr lang="en-GB" dirty="0"/>
          </a:p>
        </p:txBody>
      </p:sp>
    </p:spTree>
    <p:extLst>
      <p:ext uri="{BB962C8B-B14F-4D97-AF65-F5344CB8AC3E}">
        <p14:creationId xmlns:p14="http://schemas.microsoft.com/office/powerpoint/2010/main" val="74031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FEA450-2842-A220-FC5D-D0F3F8A6DA87}"/>
              </a:ext>
            </a:extLst>
          </p:cNvPr>
          <p:cNvPicPr>
            <a:picLocks noChangeAspect="1"/>
          </p:cNvPicPr>
          <p:nvPr/>
        </p:nvPicPr>
        <p:blipFill>
          <a:blip r:embed="rId2"/>
          <a:stretch>
            <a:fillRect/>
          </a:stretch>
        </p:blipFill>
        <p:spPr>
          <a:xfrm>
            <a:off x="406400" y="241265"/>
            <a:ext cx="11404600" cy="6389700"/>
          </a:xfrm>
          <a:prstGeom prst="rect">
            <a:avLst/>
          </a:prstGeom>
        </p:spPr>
      </p:pic>
    </p:spTree>
    <p:extLst>
      <p:ext uri="{BB962C8B-B14F-4D97-AF65-F5344CB8AC3E}">
        <p14:creationId xmlns:p14="http://schemas.microsoft.com/office/powerpoint/2010/main" val="37834718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82480-C548-E403-D435-2D8214236489}"/>
              </a:ext>
            </a:extLst>
          </p:cNvPr>
          <p:cNvSpPr>
            <a:spLocks noGrp="1"/>
          </p:cNvSpPr>
          <p:nvPr>
            <p:ph type="title"/>
          </p:nvPr>
        </p:nvSpPr>
        <p:spPr>
          <a:xfrm>
            <a:off x="401054" y="5072615"/>
            <a:ext cx="4090736" cy="1328185"/>
          </a:xfrm>
        </p:spPr>
        <p:txBody>
          <a:bodyPr>
            <a:normAutofit fontScale="90000"/>
          </a:bodyPr>
          <a:lstStyle/>
          <a:p>
            <a:pPr marL="0" marR="0" lvl="0" indent="0" defTabSz="914400" rtl="0" eaLnBrk="0" fontAlgn="base" latinLnBrk="0" hangingPunct="0">
              <a:lnSpc>
                <a:spcPct val="100000"/>
              </a:lnSpc>
              <a:spcBef>
                <a:spcPct val="0"/>
              </a:spcBef>
              <a:spcAft>
                <a:spcPct val="0"/>
              </a:spcAft>
              <a:tabLst/>
            </a:pPr>
            <a:r>
              <a:rPr kumimoji="0" lang="en-US" altLang="en-US" sz="2800" i="0" u="none" strike="noStrike" cap="none" normalizeH="0" baseline="0" dirty="0">
                <a:ln>
                  <a:noFill/>
                </a:ln>
                <a:solidFill>
                  <a:schemeClr val="tx1"/>
                </a:solidFill>
                <a:effectLst/>
                <a:latin typeface="Arial" panose="020B0604020202020204" pitchFamily="34" charset="0"/>
              </a:rPr>
              <a:t>    </a:t>
            </a:r>
            <a:br>
              <a:rPr kumimoji="0" lang="en-US" altLang="en-US" sz="2800" i="0" u="none" strike="noStrike" cap="none" normalizeH="0" baseline="0" dirty="0">
                <a:ln>
                  <a:noFill/>
                </a:ln>
                <a:solidFill>
                  <a:schemeClr val="tx1"/>
                </a:solidFill>
                <a:effectLst/>
                <a:latin typeface="Arial" panose="020B0604020202020204" pitchFamily="34" charset="0"/>
              </a:rPr>
            </a:br>
            <a:r>
              <a:rPr lang="en-US" altLang="en-US" sz="2800" dirty="0">
                <a:latin typeface="Arial" panose="020B0604020202020204" pitchFamily="34" charset="0"/>
              </a:rPr>
              <a:t>Mural by </a:t>
            </a:r>
            <a:r>
              <a:rPr kumimoji="0" lang="en-US" altLang="en-US" sz="2800" i="0" u="none" strike="noStrike" cap="none" normalizeH="0" baseline="0" dirty="0" err="1">
                <a:ln>
                  <a:noFill/>
                </a:ln>
                <a:solidFill>
                  <a:schemeClr val="tx1"/>
                </a:solidFill>
                <a:effectLst/>
                <a:latin typeface="Arial" panose="020B0604020202020204" pitchFamily="34" charset="0"/>
              </a:rPr>
              <a:t>Fukt</a:t>
            </a:r>
            <a:r>
              <a:rPr lang="en-US" altLang="en-US" sz="2800" dirty="0">
                <a:latin typeface="Arial" panose="020B0604020202020204" pitchFamily="34" charset="0"/>
              </a:rPr>
              <a:t> (</a:t>
            </a:r>
            <a:r>
              <a:rPr kumimoji="0" lang="en-US" altLang="en-US" sz="2800" i="0" u="none" strike="noStrike" cap="none" normalizeH="0" baseline="0" dirty="0">
                <a:ln>
                  <a:noFill/>
                </a:ln>
                <a:solidFill>
                  <a:schemeClr val="tx1"/>
                </a:solidFill>
                <a:effectLst/>
                <a:latin typeface="Arial" panose="020B0604020202020204" pitchFamily="34" charset="0"/>
              </a:rPr>
              <a:t>2011)</a:t>
            </a:r>
            <a:r>
              <a:rPr lang="en-US" altLang="en-US" sz="2800" dirty="0">
                <a:latin typeface="Arial" panose="020B0604020202020204" pitchFamily="34" charset="0"/>
              </a:rPr>
              <a:t>, </a:t>
            </a:r>
            <a:r>
              <a:rPr kumimoji="0" lang="en-US" altLang="en-US" sz="2800" i="0" u="none" strike="noStrike" cap="none" normalizeH="0" baseline="0" dirty="0">
                <a:ln>
                  <a:noFill/>
                </a:ln>
                <a:solidFill>
                  <a:schemeClr val="tx1"/>
                </a:solidFill>
                <a:effectLst/>
                <a:latin typeface="Arial" panose="020B0604020202020204" pitchFamily="34" charset="0"/>
              </a:rPr>
              <a:t>Sydney, Australia</a:t>
            </a:r>
            <a:br>
              <a:rPr kumimoji="0" lang="en-US" altLang="en-US" sz="2800" i="0" u="none" strike="noStrike" cap="none" normalizeH="0" baseline="0" dirty="0">
                <a:ln>
                  <a:noFill/>
                </a:ln>
                <a:solidFill>
                  <a:schemeClr val="tx1"/>
                </a:solidFill>
                <a:effectLst/>
                <a:latin typeface="Arial" panose="020B0604020202020204" pitchFamily="34" charset="0"/>
              </a:rPr>
            </a:br>
            <a:endParaRPr lang="en-GB" sz="2800" dirty="0"/>
          </a:p>
        </p:txBody>
      </p:sp>
      <p:sp>
        <p:nvSpPr>
          <p:cNvPr id="4" name="Rectangle 1">
            <a:extLst>
              <a:ext uri="{FF2B5EF4-FFF2-40B4-BE49-F238E27FC236}">
                <a16:creationId xmlns:a16="http://schemas.microsoft.com/office/drawing/2014/main" id="{47222C50-0CFB-5ED9-5E9D-D931AD0D0E54}"/>
              </a:ext>
            </a:extLst>
          </p:cNvPr>
          <p:cNvSpPr>
            <a:spLocks noChangeArrowheads="1"/>
          </p:cNvSpPr>
          <p:nvPr/>
        </p:nvSpPr>
        <p:spPr bwMode="auto">
          <a:xfrm>
            <a:off x="0" y="-48399"/>
            <a:ext cx="27122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26" name="Picture 2" descr="iwo jima mcdonalds">
            <a:extLst>
              <a:ext uri="{FF2B5EF4-FFF2-40B4-BE49-F238E27FC236}">
                <a16:creationId xmlns:a16="http://schemas.microsoft.com/office/drawing/2014/main" id="{7313B0F2-AF5A-BB33-B591-48C442C5BF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190" y="228600"/>
            <a:ext cx="3796464" cy="4867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AB4B306-1850-C5AB-1370-F6373BB43CAF}"/>
              </a:ext>
            </a:extLst>
          </p:cNvPr>
          <p:cNvSpPr txBox="1"/>
          <p:nvPr/>
        </p:nvSpPr>
        <p:spPr>
          <a:xfrm>
            <a:off x="5181484" y="5323582"/>
            <a:ext cx="6032500" cy="1077218"/>
          </a:xfrm>
          <a:prstGeom prst="rect">
            <a:avLst/>
          </a:prstGeom>
          <a:noFill/>
        </p:spPr>
        <p:txBody>
          <a:bodyPr wrap="square">
            <a:spAutoFit/>
          </a:bodyPr>
          <a:lstStyle/>
          <a:p>
            <a:r>
              <a:rPr lang="en-GB" sz="3200" dirty="0"/>
              <a:t>Joe Rosenthal, </a:t>
            </a:r>
            <a:r>
              <a:rPr lang="en-GB" sz="3200" i="1" dirty="0"/>
              <a:t>Raising the Flag on Iwo Jima</a:t>
            </a:r>
            <a:r>
              <a:rPr lang="en-GB" sz="3200" dirty="0"/>
              <a:t>, 1945.</a:t>
            </a:r>
          </a:p>
        </p:txBody>
      </p:sp>
      <p:pic>
        <p:nvPicPr>
          <p:cNvPr id="7" name="Picture 6">
            <a:extLst>
              <a:ext uri="{FF2B5EF4-FFF2-40B4-BE49-F238E27FC236}">
                <a16:creationId xmlns:a16="http://schemas.microsoft.com/office/drawing/2014/main" id="{56A13407-6D11-C092-350B-D5BD7C1AFBDA}"/>
              </a:ext>
            </a:extLst>
          </p:cNvPr>
          <p:cNvPicPr>
            <a:picLocks noChangeAspect="1"/>
          </p:cNvPicPr>
          <p:nvPr/>
        </p:nvPicPr>
        <p:blipFill>
          <a:blip r:embed="rId3"/>
          <a:stretch>
            <a:fillRect/>
          </a:stretch>
        </p:blipFill>
        <p:spPr>
          <a:xfrm>
            <a:off x="5464174" y="725451"/>
            <a:ext cx="6032500" cy="4572000"/>
          </a:xfrm>
          <a:prstGeom prst="rect">
            <a:avLst/>
          </a:prstGeom>
        </p:spPr>
      </p:pic>
    </p:spTree>
    <p:extLst>
      <p:ext uri="{BB962C8B-B14F-4D97-AF65-F5344CB8AC3E}">
        <p14:creationId xmlns:p14="http://schemas.microsoft.com/office/powerpoint/2010/main" val="11944267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B19941C-BEA4-1AD4-2085-5DE247D5BAB0}"/>
              </a:ext>
            </a:extLst>
          </p:cNvPr>
          <p:cNvPicPr>
            <a:picLocks noGrp="1" noChangeAspect="1"/>
          </p:cNvPicPr>
          <p:nvPr>
            <p:ph idx="1"/>
          </p:nvPr>
        </p:nvPicPr>
        <p:blipFill>
          <a:blip r:embed="rId2"/>
          <a:stretch>
            <a:fillRect/>
          </a:stretch>
        </p:blipFill>
        <p:spPr>
          <a:xfrm>
            <a:off x="344424" y="411263"/>
            <a:ext cx="4537305" cy="6035473"/>
          </a:xfrm>
          <a:prstGeom prst="rect">
            <a:avLst/>
          </a:prstGeom>
        </p:spPr>
      </p:pic>
      <p:sp>
        <p:nvSpPr>
          <p:cNvPr id="8" name="TextBox 7">
            <a:extLst>
              <a:ext uri="{FF2B5EF4-FFF2-40B4-BE49-F238E27FC236}">
                <a16:creationId xmlns:a16="http://schemas.microsoft.com/office/drawing/2014/main" id="{93A09841-5AF5-707B-026A-12807D056A7E}"/>
              </a:ext>
            </a:extLst>
          </p:cNvPr>
          <p:cNvSpPr txBox="1"/>
          <p:nvPr/>
        </p:nvSpPr>
        <p:spPr>
          <a:xfrm>
            <a:off x="4881729" y="1243584"/>
            <a:ext cx="6965847" cy="5288743"/>
          </a:xfrm>
          <a:prstGeom prst="rect">
            <a:avLst/>
          </a:prstGeom>
          <a:noFill/>
        </p:spPr>
        <p:txBody>
          <a:bodyPr wrap="square">
            <a:spAutoFit/>
          </a:bodyPr>
          <a:lstStyle/>
          <a:p>
            <a:pPr marL="457200">
              <a:lnSpc>
                <a:spcPct val="115000"/>
              </a:lnSpc>
            </a:pPr>
            <a:r>
              <a:rPr lang="en-GB" sz="1800" dirty="0">
                <a:effectLst/>
                <a:latin typeface="Baskerville" panose="02020502070401020303" pitchFamily="18" charset="0"/>
                <a:ea typeface="Calibri" panose="020F0502020204030204" pitchFamily="34" charset="0"/>
                <a:cs typeface="Times New Roman" panose="02020603050405020304" pitchFamily="18" charset="0"/>
              </a:rPr>
              <a:t>Kollwitz ‘simplified her graphic style to concentrate the moral force of this devastating image. As soon we move from eating food to feeding others, we enter the social realm, with obligations and responsibilities that transcend our own needs and pleasures. The emptiness of the bowls the children hold is seen as white space, while she uses the hauntingly dark orbs of their eyes to suggest the emptiness they feel, their hunger. This suggests not just pathos, but also anger. They raise both eyes and bowls not to the viewer, but to an unseen figure above and to their right. On one level, social failure is a shared responsibility: We are all to blame. But this image is more specific, more political and, hence, more powerful. It says these children are hungry and this is on you. The difference is vital, between feeling bad about the human condition and feeling angry about a failure of governance.</a:t>
            </a:r>
          </a:p>
          <a:p>
            <a:pPr marL="457200">
              <a:lnSpc>
                <a:spcPct val="115000"/>
              </a:lnSpc>
            </a:pPr>
            <a:endParaRPr lang="en-GB" sz="1800" dirty="0">
              <a:effectLst/>
              <a:latin typeface="Baskerville" panose="02020502070401020303" pitchFamily="18" charset="0"/>
              <a:ea typeface="Calibri" panose="020F0502020204030204" pitchFamily="34" charset="0"/>
              <a:cs typeface="Times New Roman" panose="02020603050405020304" pitchFamily="18" charset="0"/>
            </a:endParaRPr>
          </a:p>
          <a:p>
            <a:r>
              <a:rPr lang="en-GB" sz="1200" dirty="0">
                <a:effectLst/>
                <a:latin typeface="Baskerville" panose="02020502070401020303" pitchFamily="18" charset="0"/>
                <a:ea typeface="Calibri" panose="020F0502020204030204" pitchFamily="34" charset="0"/>
                <a:cs typeface="Times New Roman" panose="02020603050405020304" pitchFamily="18" charset="0"/>
              </a:rPr>
              <a:t>Philip </a:t>
            </a:r>
            <a:r>
              <a:rPr lang="en-GB" sz="1200" dirty="0" err="1">
                <a:effectLst/>
                <a:latin typeface="Baskerville" panose="02020502070401020303" pitchFamily="18" charset="0"/>
                <a:ea typeface="Calibri" panose="020F0502020204030204" pitchFamily="34" charset="0"/>
                <a:cs typeface="Times New Roman" panose="02020603050405020304" pitchFamily="18" charset="0"/>
              </a:rPr>
              <a:t>Kennicott</a:t>
            </a:r>
            <a:r>
              <a:rPr lang="en-GB" sz="1200" dirty="0">
                <a:effectLst/>
                <a:latin typeface="Baskerville" panose="02020502070401020303" pitchFamily="18" charset="0"/>
                <a:ea typeface="Calibri" panose="020F0502020204030204" pitchFamily="34" charset="0"/>
                <a:cs typeface="Times New Roman" panose="02020603050405020304" pitchFamily="18" charset="0"/>
              </a:rPr>
              <a:t> and Tom </a:t>
            </a:r>
            <a:r>
              <a:rPr lang="en-GB" sz="1200" dirty="0" err="1">
                <a:effectLst/>
                <a:latin typeface="Baskerville" panose="02020502070401020303" pitchFamily="18" charset="0"/>
                <a:ea typeface="Calibri" panose="020F0502020204030204" pitchFamily="34" charset="0"/>
                <a:cs typeface="Times New Roman" panose="02020603050405020304" pitchFamily="18" charset="0"/>
              </a:rPr>
              <a:t>Sietsema</a:t>
            </a:r>
            <a:r>
              <a:rPr lang="en-GB" sz="1200" dirty="0">
                <a:effectLst/>
                <a:latin typeface="Baskerville" panose="02020502070401020303" pitchFamily="18" charset="0"/>
                <a:ea typeface="Calibri" panose="020F0502020204030204" pitchFamily="34" charset="0"/>
                <a:cs typeface="Times New Roman" panose="02020603050405020304" pitchFamily="18" charset="0"/>
              </a:rPr>
              <a:t>, ‘Why do great artists paint food? Two critics hash it out’, </a:t>
            </a:r>
            <a:r>
              <a:rPr lang="en-GB" sz="1200" i="1" dirty="0">
                <a:effectLst/>
                <a:latin typeface="Baskerville" panose="02020502070401020303" pitchFamily="18" charset="0"/>
                <a:ea typeface="Calibri" panose="020F0502020204030204" pitchFamily="34" charset="0"/>
                <a:cs typeface="Times New Roman" panose="02020603050405020304" pitchFamily="18" charset="0"/>
              </a:rPr>
              <a:t>Washington Post</a:t>
            </a:r>
            <a:r>
              <a:rPr lang="en-GB" sz="1200" dirty="0">
                <a:effectLst/>
                <a:latin typeface="Baskerville" panose="02020502070401020303" pitchFamily="18" charset="0"/>
                <a:ea typeface="Calibri" panose="020F0502020204030204" pitchFamily="34" charset="0"/>
                <a:cs typeface="Times New Roman" panose="02020603050405020304" pitchFamily="18" charset="0"/>
              </a:rPr>
              <a:t>, 18 May 2023.</a:t>
            </a:r>
          </a:p>
        </p:txBody>
      </p:sp>
      <p:sp>
        <p:nvSpPr>
          <p:cNvPr id="10" name="TextBox 9">
            <a:extLst>
              <a:ext uri="{FF2B5EF4-FFF2-40B4-BE49-F238E27FC236}">
                <a16:creationId xmlns:a16="http://schemas.microsoft.com/office/drawing/2014/main" id="{4C54134C-EF07-98BB-A1FB-FBAB10658837}"/>
              </a:ext>
            </a:extLst>
          </p:cNvPr>
          <p:cNvSpPr txBox="1"/>
          <p:nvPr/>
        </p:nvSpPr>
        <p:spPr>
          <a:xfrm>
            <a:off x="5097780" y="411263"/>
            <a:ext cx="6099048" cy="646331"/>
          </a:xfrm>
          <a:prstGeom prst="rect">
            <a:avLst/>
          </a:prstGeom>
          <a:noFill/>
        </p:spPr>
        <p:txBody>
          <a:bodyPr wrap="square">
            <a:spAutoFit/>
          </a:bodyPr>
          <a:lstStyle/>
          <a:p>
            <a:r>
              <a:rPr lang="en-GB" sz="1800" b="1" dirty="0" err="1"/>
              <a:t>Käthe</a:t>
            </a:r>
            <a:r>
              <a:rPr lang="en-GB" sz="1800" b="1" dirty="0"/>
              <a:t> Kollwitz, ‘Germany’s Children Are Starving!’, 1924, National Gallery of Art, Washington</a:t>
            </a:r>
            <a:endParaRPr lang="en-GB" dirty="0"/>
          </a:p>
        </p:txBody>
      </p:sp>
    </p:spTree>
    <p:extLst>
      <p:ext uri="{BB962C8B-B14F-4D97-AF65-F5344CB8AC3E}">
        <p14:creationId xmlns:p14="http://schemas.microsoft.com/office/powerpoint/2010/main" val="745174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9808965-342C-A1C2-605D-6658F6F87E2A}"/>
              </a:ext>
            </a:extLst>
          </p:cNvPr>
          <p:cNvPicPr>
            <a:picLocks noGrp="1" noChangeAspect="1"/>
          </p:cNvPicPr>
          <p:nvPr>
            <p:ph idx="1"/>
          </p:nvPr>
        </p:nvPicPr>
        <p:blipFill>
          <a:blip r:embed="rId2"/>
          <a:stretch>
            <a:fillRect/>
          </a:stretch>
        </p:blipFill>
        <p:spPr>
          <a:xfrm>
            <a:off x="660609" y="1588168"/>
            <a:ext cx="9854991" cy="4375276"/>
          </a:xfrm>
          <a:prstGeom prst="rect">
            <a:avLst/>
          </a:prstGeom>
        </p:spPr>
      </p:pic>
    </p:spTree>
    <p:extLst>
      <p:ext uri="{BB962C8B-B14F-4D97-AF65-F5344CB8AC3E}">
        <p14:creationId xmlns:p14="http://schemas.microsoft.com/office/powerpoint/2010/main" val="34669016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C1A75-ED7A-A176-7727-1CD30D824FDE}"/>
              </a:ext>
            </a:extLst>
          </p:cNvPr>
          <p:cNvSpPr>
            <a:spLocks noGrp="1"/>
          </p:cNvSpPr>
          <p:nvPr>
            <p:ph type="title"/>
          </p:nvPr>
        </p:nvSpPr>
        <p:spPr>
          <a:xfrm>
            <a:off x="215900" y="212725"/>
            <a:ext cx="11360404" cy="866267"/>
          </a:xfrm>
        </p:spPr>
        <p:txBody>
          <a:bodyPr>
            <a:normAutofit/>
          </a:bodyPr>
          <a:lstStyle/>
          <a:p>
            <a:pPr algn="just">
              <a:lnSpc>
                <a:spcPct val="100000"/>
              </a:lnSpc>
            </a:pPr>
            <a:r>
              <a:rPr lang="en-GB" sz="2400" dirty="0">
                <a:latin typeface="Baskerville" panose="02020502070401020303" pitchFamily="18" charset="0"/>
                <a:ea typeface="Calibri" panose="020F0502020204030204" pitchFamily="34" charset="0"/>
                <a:cs typeface="Times New Roman" panose="02020603050405020304" pitchFamily="18" charset="0"/>
              </a:rPr>
              <a:t>A</a:t>
            </a:r>
            <a:r>
              <a:rPr lang="en-GB" sz="2400" dirty="0">
                <a:effectLst/>
                <a:latin typeface="Baskerville" panose="02020502070401020303" pitchFamily="18" charset="0"/>
                <a:ea typeface="Calibri" panose="020F0502020204030204" pitchFamily="34" charset="0"/>
                <a:cs typeface="Times New Roman" panose="02020603050405020304" pitchFamily="18" charset="0"/>
              </a:rPr>
              <a:t>rt collective Cooking Sections’ installation </a:t>
            </a:r>
            <a:r>
              <a:rPr lang="en-GB" sz="2400" i="1" dirty="0">
                <a:effectLst/>
                <a:latin typeface="Baskerville" panose="02020502070401020303" pitchFamily="18" charset="0"/>
                <a:ea typeface="Calibri" panose="020F0502020204030204" pitchFamily="34" charset="0"/>
                <a:cs typeface="Times New Roman" panose="02020603050405020304" pitchFamily="18" charset="0"/>
              </a:rPr>
              <a:t>Salmon: Traces of Escapees </a:t>
            </a:r>
            <a:r>
              <a:rPr lang="en-GB" sz="2400" dirty="0">
                <a:effectLst/>
                <a:latin typeface="Baskerville" panose="02020502070401020303" pitchFamily="18" charset="0"/>
                <a:ea typeface="Calibri" panose="020F0502020204030204" pitchFamily="34" charset="0"/>
                <a:cs typeface="Times New Roman" panose="02020603050405020304" pitchFamily="18" charset="0"/>
              </a:rPr>
              <a:t>was one of the artworks that won the 2021 Turner Prize.</a:t>
            </a:r>
            <a:endParaRPr lang="en-GB" sz="2400" dirty="0"/>
          </a:p>
        </p:txBody>
      </p:sp>
      <p:pic>
        <p:nvPicPr>
          <p:cNvPr id="4" name="Picture 3">
            <a:extLst>
              <a:ext uri="{FF2B5EF4-FFF2-40B4-BE49-F238E27FC236}">
                <a16:creationId xmlns:a16="http://schemas.microsoft.com/office/drawing/2014/main" id="{10C0A543-220E-B5EA-0FBF-564A46CE2D1A}"/>
              </a:ext>
            </a:extLst>
          </p:cNvPr>
          <p:cNvPicPr>
            <a:picLocks noChangeAspect="1"/>
          </p:cNvPicPr>
          <p:nvPr/>
        </p:nvPicPr>
        <p:blipFill>
          <a:blip r:embed="rId2"/>
          <a:stretch>
            <a:fillRect/>
          </a:stretch>
        </p:blipFill>
        <p:spPr>
          <a:xfrm>
            <a:off x="4801349" y="1269041"/>
            <a:ext cx="7174751" cy="5169916"/>
          </a:xfrm>
          <a:prstGeom prst="rect">
            <a:avLst/>
          </a:prstGeom>
        </p:spPr>
      </p:pic>
      <p:sp>
        <p:nvSpPr>
          <p:cNvPr id="6" name="TextBox 5">
            <a:extLst>
              <a:ext uri="{FF2B5EF4-FFF2-40B4-BE49-F238E27FC236}">
                <a16:creationId xmlns:a16="http://schemas.microsoft.com/office/drawing/2014/main" id="{A0F7DFB1-AA22-C729-E400-5D4B9CF279A5}"/>
              </a:ext>
            </a:extLst>
          </p:cNvPr>
          <p:cNvSpPr txBox="1"/>
          <p:nvPr/>
        </p:nvSpPr>
        <p:spPr>
          <a:xfrm>
            <a:off x="215900" y="1310192"/>
            <a:ext cx="4585449" cy="5167890"/>
          </a:xfrm>
          <a:prstGeom prst="rect">
            <a:avLst/>
          </a:prstGeom>
          <a:noFill/>
        </p:spPr>
        <p:txBody>
          <a:bodyPr wrap="square">
            <a:spAutoFit/>
          </a:bodyPr>
          <a:lstStyle/>
          <a:p>
            <a:pPr indent="0">
              <a:lnSpc>
                <a:spcPct val="115000"/>
              </a:lnSpc>
              <a:buNone/>
            </a:pPr>
            <a:r>
              <a:rPr lang="en-GB" sz="1800" dirty="0">
                <a:effectLst/>
                <a:latin typeface="Baskerville" panose="02020502070401020303" pitchFamily="18" charset="0"/>
                <a:ea typeface="Times New Roman" panose="02020603050405020304" pitchFamily="18" charset="0"/>
              </a:rPr>
              <a:t>‘Cooking Sections address the environmental impact of intensive food production. Established in London in 2013 by Daniel Fernández Pascual and Alon Schwabe, their work uses food as a lens to observe landscapes in transformation, and as a tool for intervention in those very systems of food production and supply. . . ‘Salmon: Traces of Escapees’ is an audio and film installation that explores the environmental impact of salmon farms in Scotland. It reveals the gap between common perceptions of farmed salmon as an affordable luxury, and the reality of its mounting environmental costs – with excrement, drugs, synthetic colour and parasites polluting the surrounding waters.’</a:t>
            </a:r>
            <a:r>
              <a:rPr lang="en-GB" dirty="0">
                <a:latin typeface="Times New Roman" panose="02020603050405020304" pitchFamily="18" charset="0"/>
                <a:ea typeface="Times New Roman" panose="02020603050405020304" pitchFamily="18" charset="0"/>
              </a:rPr>
              <a:t> </a:t>
            </a:r>
            <a:r>
              <a:rPr lang="en-GB" sz="1800" dirty="0">
                <a:effectLst/>
                <a:latin typeface="Baskerville" panose="02020502070401020303" pitchFamily="18" charset="0"/>
                <a:ea typeface="Calibri" panose="020F0502020204030204" pitchFamily="34" charset="0"/>
                <a:cs typeface="Times New Roman" panose="02020603050405020304" pitchFamily="18" charset="0"/>
              </a:rPr>
              <a:t>(Herbert Gallery website.)</a:t>
            </a:r>
          </a:p>
        </p:txBody>
      </p:sp>
    </p:spTree>
    <p:extLst>
      <p:ext uri="{BB962C8B-B14F-4D97-AF65-F5344CB8AC3E}">
        <p14:creationId xmlns:p14="http://schemas.microsoft.com/office/powerpoint/2010/main" val="11325140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43729-0695-EDA9-410A-994EB6728725}"/>
              </a:ext>
            </a:extLst>
          </p:cNvPr>
          <p:cNvSpPr>
            <a:spLocks noGrp="1"/>
          </p:cNvSpPr>
          <p:nvPr>
            <p:ph type="title"/>
          </p:nvPr>
        </p:nvSpPr>
        <p:spPr>
          <a:xfrm>
            <a:off x="219456" y="365125"/>
            <a:ext cx="7077456" cy="1427099"/>
          </a:xfrm>
        </p:spPr>
        <p:txBody>
          <a:bodyPr>
            <a:normAutofit/>
          </a:bodyPr>
          <a:lstStyle/>
          <a:p>
            <a:r>
              <a:rPr lang="en-GB" sz="3200" dirty="0"/>
              <a:t>Diego Rivera, ‘Wall Street Banquet’, 1923-28, </a:t>
            </a:r>
            <a:r>
              <a:rPr lang="en-GB" sz="3200" dirty="0" err="1"/>
              <a:t>Secretaría</a:t>
            </a:r>
            <a:r>
              <a:rPr lang="en-GB" sz="3200" dirty="0"/>
              <a:t> de </a:t>
            </a:r>
            <a:r>
              <a:rPr lang="en-GB" sz="3200" dirty="0" err="1"/>
              <a:t>Educación</a:t>
            </a:r>
            <a:r>
              <a:rPr lang="en-GB" sz="3200" dirty="0"/>
              <a:t> </a:t>
            </a:r>
            <a:r>
              <a:rPr lang="en-GB" sz="3200" dirty="0" err="1"/>
              <a:t>Pública</a:t>
            </a:r>
            <a:r>
              <a:rPr lang="en-GB" sz="3200" dirty="0"/>
              <a:t>, Mexico City.</a:t>
            </a:r>
          </a:p>
        </p:txBody>
      </p:sp>
      <p:pic>
        <p:nvPicPr>
          <p:cNvPr id="5122" name="Picture 2">
            <a:extLst>
              <a:ext uri="{FF2B5EF4-FFF2-40B4-BE49-F238E27FC236}">
                <a16:creationId xmlns:a16="http://schemas.microsoft.com/office/drawing/2014/main" id="{8FD9503D-24F0-308C-2AEC-4549133FADE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1142" y="1755012"/>
            <a:ext cx="3819418" cy="509504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6C18CD3D-8F9B-994F-2C48-270ADC7E2D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4655" y="220662"/>
            <a:ext cx="3996203" cy="508800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4858A52-D94D-5C92-F742-8555D430D667}"/>
              </a:ext>
            </a:extLst>
          </p:cNvPr>
          <p:cNvSpPr txBox="1"/>
          <p:nvPr/>
        </p:nvSpPr>
        <p:spPr>
          <a:xfrm>
            <a:off x="5449823" y="5453129"/>
            <a:ext cx="6081035" cy="1077218"/>
          </a:xfrm>
          <a:prstGeom prst="rect">
            <a:avLst/>
          </a:prstGeom>
          <a:noFill/>
        </p:spPr>
        <p:txBody>
          <a:bodyPr wrap="square" rtlCol="0">
            <a:spAutoFit/>
          </a:bodyPr>
          <a:lstStyle/>
          <a:p>
            <a:r>
              <a:rPr lang="en-GB" sz="3200" dirty="0"/>
              <a:t>Norman Rockwell, </a:t>
            </a:r>
            <a:r>
              <a:rPr lang="en-GB" sz="3200" i="1" dirty="0"/>
              <a:t>Freedom from Want</a:t>
            </a:r>
            <a:r>
              <a:rPr lang="en-GB" sz="3200" dirty="0"/>
              <a:t>, 1943.</a:t>
            </a:r>
          </a:p>
        </p:txBody>
      </p:sp>
    </p:spTree>
    <p:extLst>
      <p:ext uri="{BB962C8B-B14F-4D97-AF65-F5344CB8AC3E}">
        <p14:creationId xmlns:p14="http://schemas.microsoft.com/office/powerpoint/2010/main" val="958454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431DF-A3A1-2482-EA26-A4D05319A17E}"/>
              </a:ext>
            </a:extLst>
          </p:cNvPr>
          <p:cNvSpPr>
            <a:spLocks noGrp="1"/>
          </p:cNvSpPr>
          <p:nvPr>
            <p:ph type="title"/>
          </p:nvPr>
        </p:nvSpPr>
        <p:spPr/>
        <p:txBody>
          <a:bodyPr/>
          <a:lstStyle/>
          <a:p>
            <a:r>
              <a:rPr lang="en-GB" dirty="0"/>
              <a:t>And Finally. . . .</a:t>
            </a:r>
          </a:p>
        </p:txBody>
      </p:sp>
      <p:sp>
        <p:nvSpPr>
          <p:cNvPr id="3" name="Content Placeholder 2">
            <a:extLst>
              <a:ext uri="{FF2B5EF4-FFF2-40B4-BE49-F238E27FC236}">
                <a16:creationId xmlns:a16="http://schemas.microsoft.com/office/drawing/2014/main" id="{E46975D2-DF94-0939-79C3-D5B3FDD1E8E4}"/>
              </a:ext>
            </a:extLst>
          </p:cNvPr>
          <p:cNvSpPr>
            <a:spLocks noGrp="1"/>
          </p:cNvSpPr>
          <p:nvPr>
            <p:ph idx="1"/>
          </p:nvPr>
        </p:nvSpPr>
        <p:spPr/>
        <p:txBody>
          <a:bodyPr>
            <a:normAutofit/>
          </a:bodyPr>
          <a:lstStyle/>
          <a:p>
            <a:pPr marL="0" indent="0">
              <a:buNone/>
            </a:pPr>
            <a:endParaRPr lang="en-GB" dirty="0">
              <a:hlinkClick r:id="rId2"/>
            </a:endParaRPr>
          </a:p>
          <a:p>
            <a:pPr marL="0" indent="0">
              <a:buNone/>
            </a:pPr>
            <a:endParaRPr lang="en-GB" dirty="0">
              <a:hlinkClick r:id="rId2"/>
            </a:endParaRPr>
          </a:p>
          <a:p>
            <a:pPr marL="0" indent="0">
              <a:buNone/>
            </a:pPr>
            <a:r>
              <a:rPr lang="en-GB" dirty="0"/>
              <a:t>Philip Kennicott and Tom Sietsema, ‘Why do great artists paint food? Two critics hash it out’, </a:t>
            </a:r>
            <a:r>
              <a:rPr lang="en-GB" i="1" dirty="0"/>
              <a:t>Washington Post</a:t>
            </a:r>
            <a:r>
              <a:rPr lang="en-GB" dirty="0"/>
              <a:t>, 18 May 2023:</a:t>
            </a:r>
          </a:p>
          <a:p>
            <a:pPr marL="0" indent="0">
              <a:buNone/>
            </a:pPr>
            <a:endParaRPr lang="en-GB" dirty="0">
              <a:hlinkClick r:id="rId2"/>
            </a:endParaRPr>
          </a:p>
          <a:p>
            <a:pPr marL="0" indent="0">
              <a:buNone/>
            </a:pPr>
            <a:endParaRPr lang="en-GB" dirty="0">
              <a:hlinkClick r:id="rId2"/>
            </a:endParaRPr>
          </a:p>
          <a:p>
            <a:pPr marL="0" indent="0">
              <a:buNone/>
            </a:pPr>
            <a:r>
              <a:rPr lang="en-GB" dirty="0">
                <a:hlinkClick r:id="rId2"/>
              </a:rPr>
              <a:t>https://</a:t>
            </a:r>
            <a:r>
              <a:rPr lang="en-GB" dirty="0" err="1">
                <a:hlinkClick r:id="rId2"/>
              </a:rPr>
              <a:t>www.washingtonpost.com</a:t>
            </a:r>
            <a:r>
              <a:rPr lang="en-GB" dirty="0">
                <a:hlinkClick r:id="rId2"/>
              </a:rPr>
              <a:t>/arts-entertainment/interactive/2023/great-artists-food-symbolism/</a:t>
            </a:r>
            <a:endParaRPr lang="en-GB" dirty="0"/>
          </a:p>
        </p:txBody>
      </p:sp>
    </p:spTree>
    <p:extLst>
      <p:ext uri="{BB962C8B-B14F-4D97-AF65-F5344CB8AC3E}">
        <p14:creationId xmlns:p14="http://schemas.microsoft.com/office/powerpoint/2010/main" val="419650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E8A9A-39BB-359F-19A6-ADDA7361DE35}"/>
              </a:ext>
            </a:extLst>
          </p:cNvPr>
          <p:cNvSpPr>
            <a:spLocks noGrp="1"/>
          </p:cNvSpPr>
          <p:nvPr>
            <p:ph type="title"/>
          </p:nvPr>
        </p:nvSpPr>
        <p:spPr>
          <a:xfrm>
            <a:off x="6416842" y="465388"/>
            <a:ext cx="4936958" cy="5662696"/>
          </a:xfrm>
        </p:spPr>
        <p:txBody>
          <a:bodyPr>
            <a:normAutofit/>
          </a:bodyPr>
          <a:lstStyle/>
          <a:p>
            <a:r>
              <a:rPr lang="en-GB" sz="2800" dirty="0"/>
              <a:t>Song </a:t>
            </a:r>
            <a:r>
              <a:rPr lang="en-GB" sz="2800" dirty="0" err="1"/>
              <a:t>Xianbang</a:t>
            </a:r>
            <a:r>
              <a:rPr lang="en-GB" sz="2800" dirty="0"/>
              <a:t>, ‘Savoury Rice in South China’, 1960s.</a:t>
            </a:r>
          </a:p>
        </p:txBody>
      </p:sp>
      <p:pic>
        <p:nvPicPr>
          <p:cNvPr id="4" name="Content Placeholder 3">
            <a:extLst>
              <a:ext uri="{FF2B5EF4-FFF2-40B4-BE49-F238E27FC236}">
                <a16:creationId xmlns:a16="http://schemas.microsoft.com/office/drawing/2014/main" id="{8F76AB38-90A7-E960-01D9-11F59A0CD35F}"/>
              </a:ext>
            </a:extLst>
          </p:cNvPr>
          <p:cNvPicPr>
            <a:picLocks noGrp="1" noChangeAspect="1"/>
          </p:cNvPicPr>
          <p:nvPr>
            <p:ph idx="1"/>
          </p:nvPr>
        </p:nvPicPr>
        <p:blipFill>
          <a:blip r:embed="rId2"/>
          <a:stretch>
            <a:fillRect/>
          </a:stretch>
        </p:blipFill>
        <p:spPr>
          <a:xfrm>
            <a:off x="709863" y="208161"/>
            <a:ext cx="5257800" cy="6441677"/>
          </a:xfrm>
          <a:prstGeom prst="rect">
            <a:avLst/>
          </a:prstGeom>
        </p:spPr>
      </p:pic>
    </p:spTree>
    <p:extLst>
      <p:ext uri="{BB962C8B-B14F-4D97-AF65-F5344CB8AC3E}">
        <p14:creationId xmlns:p14="http://schemas.microsoft.com/office/powerpoint/2010/main" val="2866038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435CA-76D8-23C7-93E3-9DD23F87A0F0}"/>
              </a:ext>
            </a:extLst>
          </p:cNvPr>
          <p:cNvSpPr>
            <a:spLocks noGrp="1"/>
          </p:cNvSpPr>
          <p:nvPr>
            <p:ph type="title"/>
          </p:nvPr>
        </p:nvSpPr>
        <p:spPr>
          <a:xfrm>
            <a:off x="5823284" y="365125"/>
            <a:ext cx="5530516" cy="5410033"/>
          </a:xfrm>
        </p:spPr>
        <p:txBody>
          <a:bodyPr>
            <a:normAutofit/>
          </a:bodyPr>
          <a:lstStyle/>
          <a:p>
            <a:r>
              <a:rPr lang="en-GB" sz="2800" dirty="0"/>
              <a:t>Sunil Gupta, ‘Vegetable vendor in Chandni Chowk, Old Delhi’, 2019.</a:t>
            </a:r>
          </a:p>
        </p:txBody>
      </p:sp>
      <p:pic>
        <p:nvPicPr>
          <p:cNvPr id="4" name="Content Placeholder 3">
            <a:extLst>
              <a:ext uri="{FF2B5EF4-FFF2-40B4-BE49-F238E27FC236}">
                <a16:creationId xmlns:a16="http://schemas.microsoft.com/office/drawing/2014/main" id="{B4769139-3A0B-F216-BCCC-30200C5E3E36}"/>
              </a:ext>
            </a:extLst>
          </p:cNvPr>
          <p:cNvPicPr>
            <a:picLocks noGrp="1" noChangeAspect="1"/>
          </p:cNvPicPr>
          <p:nvPr>
            <p:ph idx="1"/>
          </p:nvPr>
        </p:nvPicPr>
        <p:blipFill>
          <a:blip r:embed="rId2"/>
          <a:stretch>
            <a:fillRect/>
          </a:stretch>
        </p:blipFill>
        <p:spPr>
          <a:xfrm>
            <a:off x="613170" y="124208"/>
            <a:ext cx="4424049" cy="6609584"/>
          </a:xfrm>
          <a:prstGeom prst="rect">
            <a:avLst/>
          </a:prstGeom>
        </p:spPr>
      </p:pic>
    </p:spTree>
    <p:extLst>
      <p:ext uri="{BB962C8B-B14F-4D97-AF65-F5344CB8AC3E}">
        <p14:creationId xmlns:p14="http://schemas.microsoft.com/office/powerpoint/2010/main" val="36999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B1AEC-53BF-A122-A8A1-7DFEECFC8DC7}"/>
              </a:ext>
            </a:extLst>
          </p:cNvPr>
          <p:cNvSpPr>
            <a:spLocks noGrp="1"/>
          </p:cNvSpPr>
          <p:nvPr>
            <p:ph type="title"/>
          </p:nvPr>
        </p:nvSpPr>
        <p:spPr/>
        <p:txBody>
          <a:bodyPr>
            <a:normAutofit fontScale="90000"/>
          </a:bodyPr>
          <a:lstStyle/>
          <a:p>
            <a:r>
              <a:rPr lang="en-GB" dirty="0"/>
              <a:t>Liu </a:t>
            </a:r>
            <a:r>
              <a:rPr lang="en-GB" dirty="0" err="1"/>
              <a:t>Songnian</a:t>
            </a:r>
            <a:r>
              <a:rPr lang="en-GB" dirty="0"/>
              <a:t>, Song dynasty </a:t>
            </a:r>
            <a:br>
              <a:rPr lang="en-GB" dirty="0"/>
            </a:br>
            <a:r>
              <a:rPr lang="en-GB" dirty="0"/>
              <a:t>Grinding Tea , 1174-1224 , Southern Branch of the National Palace Museum, Taiwan</a:t>
            </a:r>
          </a:p>
        </p:txBody>
      </p:sp>
      <p:pic>
        <p:nvPicPr>
          <p:cNvPr id="4" name="Content Placeholder 3">
            <a:extLst>
              <a:ext uri="{FF2B5EF4-FFF2-40B4-BE49-F238E27FC236}">
                <a16:creationId xmlns:a16="http://schemas.microsoft.com/office/drawing/2014/main" id="{CED3241D-7A69-DF59-DE80-F796FCBBD551}"/>
              </a:ext>
            </a:extLst>
          </p:cNvPr>
          <p:cNvPicPr>
            <a:picLocks noGrp="1" noChangeAspect="1"/>
          </p:cNvPicPr>
          <p:nvPr>
            <p:ph idx="1"/>
          </p:nvPr>
        </p:nvPicPr>
        <p:blipFill>
          <a:blip r:embed="rId2"/>
          <a:stretch>
            <a:fillRect/>
          </a:stretch>
        </p:blipFill>
        <p:spPr>
          <a:xfrm>
            <a:off x="3101960" y="1825625"/>
            <a:ext cx="5988079" cy="4351338"/>
          </a:xfrm>
          <a:prstGeom prst="rect">
            <a:avLst/>
          </a:prstGeom>
        </p:spPr>
      </p:pic>
    </p:spTree>
    <p:extLst>
      <p:ext uri="{BB962C8B-B14F-4D97-AF65-F5344CB8AC3E}">
        <p14:creationId xmlns:p14="http://schemas.microsoft.com/office/powerpoint/2010/main" val="3373719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049B4-48CC-B5C4-B83F-EAA13E1204A0}"/>
              </a:ext>
            </a:extLst>
          </p:cNvPr>
          <p:cNvSpPr>
            <a:spLocks noGrp="1"/>
          </p:cNvSpPr>
          <p:nvPr>
            <p:ph type="title"/>
          </p:nvPr>
        </p:nvSpPr>
        <p:spPr>
          <a:xfrm>
            <a:off x="7668126" y="365125"/>
            <a:ext cx="3685674" cy="5634622"/>
          </a:xfrm>
        </p:spPr>
        <p:txBody>
          <a:bodyPr>
            <a:normAutofit/>
          </a:bodyPr>
          <a:lstStyle/>
          <a:p>
            <a:r>
              <a:rPr lang="en-GB" dirty="0"/>
              <a:t>Aztec woman preparing corn, Florentine Codex, 16</a:t>
            </a:r>
            <a:r>
              <a:rPr lang="en-GB" baseline="30000" dirty="0"/>
              <a:t>th</a:t>
            </a:r>
            <a:r>
              <a:rPr lang="en-GB" dirty="0"/>
              <a:t>  century.</a:t>
            </a:r>
          </a:p>
        </p:txBody>
      </p:sp>
      <p:pic>
        <p:nvPicPr>
          <p:cNvPr id="4" name="Content Placeholder 3">
            <a:extLst>
              <a:ext uri="{FF2B5EF4-FFF2-40B4-BE49-F238E27FC236}">
                <a16:creationId xmlns:a16="http://schemas.microsoft.com/office/drawing/2014/main" id="{07A9F04D-2248-B85F-60F0-FF7C09C2C09A}"/>
              </a:ext>
            </a:extLst>
          </p:cNvPr>
          <p:cNvPicPr>
            <a:picLocks noGrp="1" noChangeAspect="1"/>
          </p:cNvPicPr>
          <p:nvPr>
            <p:ph idx="1"/>
          </p:nvPr>
        </p:nvPicPr>
        <p:blipFill>
          <a:blip r:embed="rId2"/>
          <a:stretch>
            <a:fillRect/>
          </a:stretch>
        </p:blipFill>
        <p:spPr>
          <a:xfrm>
            <a:off x="132347" y="854007"/>
            <a:ext cx="7106653" cy="4568563"/>
          </a:xfrm>
          <a:prstGeom prst="rect">
            <a:avLst/>
          </a:prstGeom>
        </p:spPr>
      </p:pic>
    </p:spTree>
    <p:extLst>
      <p:ext uri="{BB962C8B-B14F-4D97-AF65-F5344CB8AC3E}">
        <p14:creationId xmlns:p14="http://schemas.microsoft.com/office/powerpoint/2010/main" val="1164712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C9DCF-00F6-CF11-4C92-ADDA105E9E71}"/>
              </a:ext>
            </a:extLst>
          </p:cNvPr>
          <p:cNvSpPr>
            <a:spLocks noGrp="1"/>
          </p:cNvSpPr>
          <p:nvPr>
            <p:ph type="title"/>
          </p:nvPr>
        </p:nvSpPr>
        <p:spPr>
          <a:xfrm>
            <a:off x="6866020" y="365125"/>
            <a:ext cx="4487779" cy="5953251"/>
          </a:xfrm>
        </p:spPr>
        <p:txBody>
          <a:bodyPr>
            <a:normAutofit/>
          </a:bodyPr>
          <a:lstStyle/>
          <a:p>
            <a:r>
              <a:rPr lang="en-GB" dirty="0"/>
              <a:t>Diego Velázquez , An Old Woman Cooking Eggs, 1618, National Galleries of Scotland</a:t>
            </a:r>
            <a:br>
              <a:rPr lang="en-GB" dirty="0"/>
            </a:br>
            <a:endParaRPr lang="en-GB" dirty="0"/>
          </a:p>
        </p:txBody>
      </p:sp>
      <p:pic>
        <p:nvPicPr>
          <p:cNvPr id="4" name="Content Placeholder 3">
            <a:extLst>
              <a:ext uri="{FF2B5EF4-FFF2-40B4-BE49-F238E27FC236}">
                <a16:creationId xmlns:a16="http://schemas.microsoft.com/office/drawing/2014/main" id="{59663835-9241-1B12-5A75-AC47A053F583}"/>
              </a:ext>
            </a:extLst>
          </p:cNvPr>
          <p:cNvPicPr>
            <a:picLocks noGrp="1" noChangeAspect="1"/>
          </p:cNvPicPr>
          <p:nvPr>
            <p:ph idx="1"/>
          </p:nvPr>
        </p:nvPicPr>
        <p:blipFill>
          <a:blip r:embed="rId2"/>
          <a:stretch>
            <a:fillRect/>
          </a:stretch>
        </p:blipFill>
        <p:spPr>
          <a:xfrm>
            <a:off x="292767" y="994611"/>
            <a:ext cx="6300603" cy="5323765"/>
          </a:xfrm>
          <a:prstGeom prst="rect">
            <a:avLst/>
          </a:prstGeom>
        </p:spPr>
      </p:pic>
    </p:spTree>
    <p:extLst>
      <p:ext uri="{BB962C8B-B14F-4D97-AF65-F5344CB8AC3E}">
        <p14:creationId xmlns:p14="http://schemas.microsoft.com/office/powerpoint/2010/main" val="3264063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Luttrell Psalter, c. 1330</a:t>
            </a:r>
          </a:p>
        </p:txBody>
      </p:sp>
      <p:pic>
        <p:nvPicPr>
          <p:cNvPr id="4" name="Content Placeholder 3" descr="luttrell psalter.jpg"/>
          <p:cNvPicPr>
            <a:picLocks noGrp="1" noChangeAspect="1"/>
          </p:cNvPicPr>
          <p:nvPr>
            <p:ph idx="1"/>
          </p:nvPr>
        </p:nvPicPr>
        <p:blipFill>
          <a:blip r:embed="rId2">
            <a:extLst>
              <a:ext uri="{28A0092B-C50C-407E-A947-70E740481C1C}">
                <a14:useLocalDpi xmlns:a14="http://schemas.microsoft.com/office/drawing/2010/main" val="0"/>
              </a:ext>
            </a:extLst>
          </a:blip>
          <a:srcRect l="-1935" r="-1935"/>
          <a:stretch>
            <a:fillRect/>
          </a:stretch>
        </p:blipFill>
        <p:spPr/>
      </p:pic>
    </p:spTree>
    <p:extLst>
      <p:ext uri="{BB962C8B-B14F-4D97-AF65-F5344CB8AC3E}">
        <p14:creationId xmlns:p14="http://schemas.microsoft.com/office/powerpoint/2010/main" val="3102834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4633</TotalTime>
  <Words>931</Words>
  <Application>Microsoft Macintosh PowerPoint</Application>
  <PresentationFormat>Widescreen</PresentationFormat>
  <Paragraphs>50</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Baskerville</vt:lpstr>
      <vt:lpstr>Calibri</vt:lpstr>
      <vt:lpstr>Calibri Light</vt:lpstr>
      <vt:lpstr>Times New Roman</vt:lpstr>
      <vt:lpstr>Office Theme</vt:lpstr>
      <vt:lpstr>Food &amp; Art</vt:lpstr>
      <vt:lpstr>Mural of a couple harvesting grain, Deir el-Medina tomb (Egypt), c. 1000 BCE</vt:lpstr>
      <vt:lpstr>PowerPoint Presentation</vt:lpstr>
      <vt:lpstr>Song Xianbang, ‘Savoury Rice in South China’, 1960s.</vt:lpstr>
      <vt:lpstr>Sunil Gupta, ‘Vegetable vendor in Chandni Chowk, Old Delhi’, 2019.</vt:lpstr>
      <vt:lpstr>Liu Songnian, Song dynasty  Grinding Tea , 1174-1224 , Southern Branch of the National Palace Museum, Taiwan</vt:lpstr>
      <vt:lpstr>Aztec woman preparing corn, Florentine Codex, 16th  century.</vt:lpstr>
      <vt:lpstr>Diego Velázquez , An Old Woman Cooking Eggs, 1618, National Galleries of Scotland </vt:lpstr>
      <vt:lpstr>Luttrell Psalter, c. 1330</vt:lpstr>
      <vt:lpstr>Pieter Breugel the elder, Peasant Wedding  (1566-69), Kunsthistorisches Museum, Vienna </vt:lpstr>
      <vt:lpstr>Louis Le Nain, Peasant Family in an Interior (1640s?), Louvre.</vt:lpstr>
      <vt:lpstr>Edgar Degas, L’Absinthe, 1875-76, Musée d’Orsay</vt:lpstr>
      <vt:lpstr>Louis Hine, Noon hour in East Side factory district, New York, 1912.</vt:lpstr>
      <vt:lpstr>PowerPoint Presentation</vt:lpstr>
      <vt:lpstr>Art as Illustration</vt:lpstr>
      <vt:lpstr>Antonio de Pereda, Still-Life with Ebony Chest, 1652, State Hermitage Museum</vt:lpstr>
      <vt:lpstr>Jaime Huguet Last Supper, c.1470, Museu Nacional d’Arte de  Catalunya, Barcelona.</vt:lpstr>
      <vt:lpstr>Art as Evidence</vt:lpstr>
      <vt:lpstr>Jan Hendricksz van Zuylen, Still Life with Coconut Bowl, c.1650, Centraal Museum, Utrecht</vt:lpstr>
      <vt:lpstr>Diego Velázquez, Kitchen Scene with Christ in the House of Martha and Mary (1618), National Gallery, London</vt:lpstr>
      <vt:lpstr>British School, Charles II Presented with a Pineapple, c.1675-80, Royal Collections Trust</vt:lpstr>
      <vt:lpstr>Liana Vardi, ‘Imagining the Harvest in Early Modern Europe’, American Historical Review 101:5 (1996).</vt:lpstr>
      <vt:lpstr>Liana Vardi, ‘Imagining the Harvest in Early Modern Europe’, American Historical Review 101:5 (1996).</vt:lpstr>
      <vt:lpstr>PowerPoint Presentation</vt:lpstr>
      <vt:lpstr>Jean-Baptiste Chardin, Woman Peeling Vegetables, c.1738, Alte Pinakothek, Munich</vt:lpstr>
      <vt:lpstr>Art as Argument </vt:lpstr>
      <vt:lpstr>PowerPoint Presentation</vt:lpstr>
      <vt:lpstr>     Mural by Fukt (2011), Sydney, Australia </vt:lpstr>
      <vt:lpstr>PowerPoint Presentation</vt:lpstr>
      <vt:lpstr>Art collective Cooking Sections’ installation Salmon: Traces of Escapees was one of the artworks that won the 2021 Turner Prize.</vt:lpstr>
      <vt:lpstr>Diego Rivera, ‘Wall Street Banquet’, 1923-28, Secretaría de Educación Pública, Mexico City.</vt:lpstr>
      <vt:lpstr>And Finally. .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Earle, Rebecca</dc:creator>
  <cp:lastModifiedBy>Earle, Rebecca</cp:lastModifiedBy>
  <cp:revision>167</cp:revision>
  <dcterms:created xsi:type="dcterms:W3CDTF">2023-05-16T15:45:20Z</dcterms:created>
  <dcterms:modified xsi:type="dcterms:W3CDTF">2024-04-28T07:06:52Z</dcterms:modified>
</cp:coreProperties>
</file>