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7" r:id="rId3"/>
    <p:sldId id="259" r:id="rId4"/>
    <p:sldId id="260" r:id="rId5"/>
    <p:sldId id="261" r:id="rId6"/>
    <p:sldId id="285" r:id="rId7"/>
    <p:sldId id="264" r:id="rId8"/>
    <p:sldId id="265" r:id="rId9"/>
    <p:sldId id="266" r:id="rId10"/>
    <p:sldId id="267" r:id="rId11"/>
    <p:sldId id="268" r:id="rId12"/>
    <p:sldId id="286" r:id="rId13"/>
    <p:sldId id="269" r:id="rId14"/>
    <p:sldId id="270" r:id="rId15"/>
    <p:sldId id="272" r:id="rId16"/>
    <p:sldId id="273" r:id="rId17"/>
    <p:sldId id="275" r:id="rId18"/>
    <p:sldId id="277" r:id="rId19"/>
    <p:sldId id="276" r:id="rId20"/>
    <p:sldId id="283" r:id="rId21"/>
    <p:sldId id="284" r:id="rId22"/>
    <p:sldId id="278" r:id="rId23"/>
    <p:sldId id="279" r:id="rId24"/>
    <p:sldId id="280" r:id="rId25"/>
    <p:sldId id="281" r:id="rId2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1980"/>
    <p:restoredTop sz="94694"/>
  </p:normalViewPr>
  <p:slideViewPr>
    <p:cSldViewPr snapToGrid="0" snapToObjects="1">
      <p:cViewPr varScale="1">
        <p:scale>
          <a:sx n="114" d="100"/>
          <a:sy n="114" d="100"/>
        </p:scale>
        <p:origin x="200" y="32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microsoft.com/office/2016/11/relationships/changesInfo" Target="changesInfos/changesInfo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Earle, Rebecca" userId="e160dcf8-7468-4506-9ea5-dc3432658a75" providerId="ADAL" clId="{35221357-442F-8442-8FA6-5249DABD09BB}"/>
    <pc:docChg chg="undo redo custSel modSld sldOrd">
      <pc:chgData name="Earle, Rebecca" userId="e160dcf8-7468-4506-9ea5-dc3432658a75" providerId="ADAL" clId="{35221357-442F-8442-8FA6-5249DABD09BB}" dt="2024-03-10T09:12:41.558" v="15" actId="20578"/>
      <pc:docMkLst>
        <pc:docMk/>
      </pc:docMkLst>
      <pc:sldChg chg="modSp mod">
        <pc:chgData name="Earle, Rebecca" userId="e160dcf8-7468-4506-9ea5-dc3432658a75" providerId="ADAL" clId="{35221357-442F-8442-8FA6-5249DABD09BB}" dt="2024-03-10T09:08:50.893" v="1" actId="5793"/>
        <pc:sldMkLst>
          <pc:docMk/>
          <pc:sldMk cId="1052068029" sldId="268"/>
        </pc:sldMkLst>
        <pc:spChg chg="mod">
          <ac:chgData name="Earle, Rebecca" userId="e160dcf8-7468-4506-9ea5-dc3432658a75" providerId="ADAL" clId="{35221357-442F-8442-8FA6-5249DABD09BB}" dt="2024-03-10T09:08:50.893" v="1" actId="5793"/>
          <ac:spMkLst>
            <pc:docMk/>
            <pc:sldMk cId="1052068029" sldId="268"/>
            <ac:spMk id="3" creationId="{231F7FB9-5717-FBE1-E9A0-0875A7FC606D}"/>
          </ac:spMkLst>
        </pc:spChg>
      </pc:sldChg>
      <pc:sldChg chg="modSp mod">
        <pc:chgData name="Earle, Rebecca" userId="e160dcf8-7468-4506-9ea5-dc3432658a75" providerId="ADAL" clId="{35221357-442F-8442-8FA6-5249DABD09BB}" dt="2024-03-10T09:12:34.182" v="11" actId="20577"/>
        <pc:sldMkLst>
          <pc:docMk/>
          <pc:sldMk cId="997902213" sldId="276"/>
        </pc:sldMkLst>
        <pc:spChg chg="mod">
          <ac:chgData name="Earle, Rebecca" userId="e160dcf8-7468-4506-9ea5-dc3432658a75" providerId="ADAL" clId="{35221357-442F-8442-8FA6-5249DABD09BB}" dt="2024-03-10T09:12:34.182" v="11" actId="20577"/>
          <ac:spMkLst>
            <pc:docMk/>
            <pc:sldMk cId="997902213" sldId="276"/>
            <ac:spMk id="3" creationId="{A83FD7B4-FD25-7DAF-5273-3DF92E587F96}"/>
          </ac:spMkLst>
        </pc:spChg>
      </pc:sldChg>
      <pc:sldChg chg="modSp mod">
        <pc:chgData name="Earle, Rebecca" userId="e160dcf8-7468-4506-9ea5-dc3432658a75" providerId="ADAL" clId="{35221357-442F-8442-8FA6-5249DABD09BB}" dt="2024-03-10T09:10:48.939" v="2" actId="20577"/>
        <pc:sldMkLst>
          <pc:docMk/>
          <pc:sldMk cId="3625080902" sldId="278"/>
        </pc:sldMkLst>
        <pc:spChg chg="mod">
          <ac:chgData name="Earle, Rebecca" userId="e160dcf8-7468-4506-9ea5-dc3432658a75" providerId="ADAL" clId="{35221357-442F-8442-8FA6-5249DABD09BB}" dt="2024-03-10T09:10:48.939" v="2" actId="20577"/>
          <ac:spMkLst>
            <pc:docMk/>
            <pc:sldMk cId="3625080902" sldId="278"/>
            <ac:spMk id="3" creationId="{96792770-DA2B-B244-178B-952226976285}"/>
          </ac:spMkLst>
        </pc:spChg>
      </pc:sldChg>
      <pc:sldChg chg="modSp mod">
        <pc:chgData name="Earle, Rebecca" userId="e160dcf8-7468-4506-9ea5-dc3432658a75" providerId="ADAL" clId="{35221357-442F-8442-8FA6-5249DABD09BB}" dt="2024-03-10T09:10:58.268" v="3" actId="20577"/>
        <pc:sldMkLst>
          <pc:docMk/>
          <pc:sldMk cId="3595230296" sldId="279"/>
        </pc:sldMkLst>
        <pc:spChg chg="mod">
          <ac:chgData name="Earle, Rebecca" userId="e160dcf8-7468-4506-9ea5-dc3432658a75" providerId="ADAL" clId="{35221357-442F-8442-8FA6-5249DABD09BB}" dt="2024-03-10T09:10:58.268" v="3" actId="20577"/>
          <ac:spMkLst>
            <pc:docMk/>
            <pc:sldMk cId="3595230296" sldId="279"/>
            <ac:spMk id="3" creationId="{96792770-DA2B-B244-178B-952226976285}"/>
          </ac:spMkLst>
        </pc:spChg>
      </pc:sldChg>
      <pc:sldChg chg="modSp mod">
        <pc:chgData name="Earle, Rebecca" userId="e160dcf8-7468-4506-9ea5-dc3432658a75" providerId="ADAL" clId="{35221357-442F-8442-8FA6-5249DABD09BB}" dt="2024-03-10T09:11:06.947" v="4" actId="20577"/>
        <pc:sldMkLst>
          <pc:docMk/>
          <pc:sldMk cId="4179655876" sldId="280"/>
        </pc:sldMkLst>
        <pc:spChg chg="mod">
          <ac:chgData name="Earle, Rebecca" userId="e160dcf8-7468-4506-9ea5-dc3432658a75" providerId="ADAL" clId="{35221357-442F-8442-8FA6-5249DABD09BB}" dt="2024-03-10T09:11:06.947" v="4" actId="20577"/>
          <ac:spMkLst>
            <pc:docMk/>
            <pc:sldMk cId="4179655876" sldId="280"/>
            <ac:spMk id="3" creationId="{96792770-DA2B-B244-178B-952226976285}"/>
          </ac:spMkLst>
        </pc:spChg>
      </pc:sldChg>
      <pc:sldChg chg="modSp mod">
        <pc:chgData name="Earle, Rebecca" userId="e160dcf8-7468-4506-9ea5-dc3432658a75" providerId="ADAL" clId="{35221357-442F-8442-8FA6-5249DABD09BB}" dt="2024-03-10T09:11:22.844" v="5" actId="20577"/>
        <pc:sldMkLst>
          <pc:docMk/>
          <pc:sldMk cId="1267195193" sldId="281"/>
        </pc:sldMkLst>
        <pc:spChg chg="mod">
          <ac:chgData name="Earle, Rebecca" userId="e160dcf8-7468-4506-9ea5-dc3432658a75" providerId="ADAL" clId="{35221357-442F-8442-8FA6-5249DABD09BB}" dt="2024-03-10T09:11:22.844" v="5" actId="20577"/>
          <ac:spMkLst>
            <pc:docMk/>
            <pc:sldMk cId="1267195193" sldId="281"/>
            <ac:spMk id="3" creationId="{96792770-DA2B-B244-178B-952226976285}"/>
          </ac:spMkLst>
        </pc:spChg>
      </pc:sldChg>
      <pc:sldChg chg="modSp mod ord">
        <pc:chgData name="Earle, Rebecca" userId="e160dcf8-7468-4506-9ea5-dc3432658a75" providerId="ADAL" clId="{35221357-442F-8442-8FA6-5249DABD09BB}" dt="2024-03-10T09:12:41.558" v="15" actId="20578"/>
        <pc:sldMkLst>
          <pc:docMk/>
          <pc:sldMk cId="2584954616" sldId="283"/>
        </pc:sldMkLst>
        <pc:spChg chg="mod">
          <ac:chgData name="Earle, Rebecca" userId="e160dcf8-7468-4506-9ea5-dc3432658a75" providerId="ADAL" clId="{35221357-442F-8442-8FA6-5249DABD09BB}" dt="2024-03-10T09:12:35.946" v="13" actId="20577"/>
          <ac:spMkLst>
            <pc:docMk/>
            <pc:sldMk cId="2584954616" sldId="283"/>
            <ac:spMk id="3" creationId="{B6372019-21E3-433B-D462-D96A0F9AF8D3}"/>
          </ac:spMkLst>
        </pc:spChg>
      </pc:sldChg>
      <pc:sldChg chg="modSp mod ord">
        <pc:chgData name="Earle, Rebecca" userId="e160dcf8-7468-4506-9ea5-dc3432658a75" providerId="ADAL" clId="{35221357-442F-8442-8FA6-5249DABD09BB}" dt="2024-03-10T09:12:41.558" v="15" actId="20578"/>
        <pc:sldMkLst>
          <pc:docMk/>
          <pc:sldMk cId="1093345459" sldId="284"/>
        </pc:sldMkLst>
        <pc:spChg chg="mod">
          <ac:chgData name="Earle, Rebecca" userId="e160dcf8-7468-4506-9ea5-dc3432658a75" providerId="ADAL" clId="{35221357-442F-8442-8FA6-5249DABD09BB}" dt="2024-03-10T09:12:34.867" v="12" actId="20577"/>
          <ac:spMkLst>
            <pc:docMk/>
            <pc:sldMk cId="1093345459" sldId="284"/>
            <ac:spMk id="3" creationId="{C3FFE4D2-CA29-B13F-B463-6DEF8C038A75}"/>
          </ac:spMkLst>
        </pc:sp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730D14-3567-AD16-9CFC-7DD350B86363}"/>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en-US"/>
          </a:p>
        </p:txBody>
      </p:sp>
      <p:sp>
        <p:nvSpPr>
          <p:cNvPr id="3" name="Subtitle 2">
            <a:extLst>
              <a:ext uri="{FF2B5EF4-FFF2-40B4-BE49-F238E27FC236}">
                <a16:creationId xmlns:a16="http://schemas.microsoft.com/office/drawing/2014/main" id="{2F8EC2DB-76BE-1DF7-E954-822C3E243D42}"/>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a:p>
        </p:txBody>
      </p:sp>
      <p:sp>
        <p:nvSpPr>
          <p:cNvPr id="4" name="Date Placeholder 3">
            <a:extLst>
              <a:ext uri="{FF2B5EF4-FFF2-40B4-BE49-F238E27FC236}">
                <a16:creationId xmlns:a16="http://schemas.microsoft.com/office/drawing/2014/main" id="{B045D440-3F67-3212-955D-21691675A089}"/>
              </a:ext>
            </a:extLst>
          </p:cNvPr>
          <p:cNvSpPr>
            <a:spLocks noGrp="1"/>
          </p:cNvSpPr>
          <p:nvPr>
            <p:ph type="dt" sz="half" idx="10"/>
          </p:nvPr>
        </p:nvSpPr>
        <p:spPr/>
        <p:txBody>
          <a:bodyPr/>
          <a:lstStyle/>
          <a:p>
            <a:fld id="{43A1BE6D-E01C-AC4C-89A3-521B80FDF940}" type="datetimeFigureOut">
              <a:rPr lang="en-US" smtClean="0"/>
              <a:t>3/10/24</a:t>
            </a:fld>
            <a:endParaRPr lang="en-US"/>
          </a:p>
        </p:txBody>
      </p:sp>
      <p:sp>
        <p:nvSpPr>
          <p:cNvPr id="5" name="Footer Placeholder 4">
            <a:extLst>
              <a:ext uri="{FF2B5EF4-FFF2-40B4-BE49-F238E27FC236}">
                <a16:creationId xmlns:a16="http://schemas.microsoft.com/office/drawing/2014/main" id="{A2830035-B7C4-A9E0-8947-A513A785E1E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29F10BD-13E1-908E-E105-C51EF33E2F9D}"/>
              </a:ext>
            </a:extLst>
          </p:cNvPr>
          <p:cNvSpPr>
            <a:spLocks noGrp="1"/>
          </p:cNvSpPr>
          <p:nvPr>
            <p:ph type="sldNum" sz="quarter" idx="12"/>
          </p:nvPr>
        </p:nvSpPr>
        <p:spPr/>
        <p:txBody>
          <a:bodyPr/>
          <a:lstStyle/>
          <a:p>
            <a:fld id="{89D03E75-2683-6742-87A9-B24D9D682E91}" type="slidenum">
              <a:rPr lang="en-US" smtClean="0"/>
              <a:t>‹#›</a:t>
            </a:fld>
            <a:endParaRPr lang="en-US"/>
          </a:p>
        </p:txBody>
      </p:sp>
    </p:spTree>
    <p:extLst>
      <p:ext uri="{BB962C8B-B14F-4D97-AF65-F5344CB8AC3E}">
        <p14:creationId xmlns:p14="http://schemas.microsoft.com/office/powerpoint/2010/main" val="216969570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F8D420-AA1A-DD64-D395-DF7DDB2C4746}"/>
              </a:ext>
            </a:extLst>
          </p:cNvPr>
          <p:cNvSpPr>
            <a:spLocks noGrp="1"/>
          </p:cNvSpPr>
          <p:nvPr>
            <p:ph type="title"/>
          </p:nvPr>
        </p:nvSpPr>
        <p:spPr/>
        <p:txBody>
          <a:bodyPr/>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2543CF14-9FEE-9BD4-FBCF-A8AEFE658026}"/>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298D0D27-D2A1-F4EA-135C-00C1545D605F}"/>
              </a:ext>
            </a:extLst>
          </p:cNvPr>
          <p:cNvSpPr>
            <a:spLocks noGrp="1"/>
          </p:cNvSpPr>
          <p:nvPr>
            <p:ph type="dt" sz="half" idx="10"/>
          </p:nvPr>
        </p:nvSpPr>
        <p:spPr/>
        <p:txBody>
          <a:bodyPr/>
          <a:lstStyle/>
          <a:p>
            <a:fld id="{43A1BE6D-E01C-AC4C-89A3-521B80FDF940}" type="datetimeFigureOut">
              <a:rPr lang="en-US" smtClean="0"/>
              <a:t>3/10/24</a:t>
            </a:fld>
            <a:endParaRPr lang="en-US"/>
          </a:p>
        </p:txBody>
      </p:sp>
      <p:sp>
        <p:nvSpPr>
          <p:cNvPr id="5" name="Footer Placeholder 4">
            <a:extLst>
              <a:ext uri="{FF2B5EF4-FFF2-40B4-BE49-F238E27FC236}">
                <a16:creationId xmlns:a16="http://schemas.microsoft.com/office/drawing/2014/main" id="{E8F93FE0-A334-62BB-8F94-92606C8D199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8E095CB-D3DC-FCF4-DE44-900749D87370}"/>
              </a:ext>
            </a:extLst>
          </p:cNvPr>
          <p:cNvSpPr>
            <a:spLocks noGrp="1"/>
          </p:cNvSpPr>
          <p:nvPr>
            <p:ph type="sldNum" sz="quarter" idx="12"/>
          </p:nvPr>
        </p:nvSpPr>
        <p:spPr/>
        <p:txBody>
          <a:bodyPr/>
          <a:lstStyle/>
          <a:p>
            <a:fld id="{89D03E75-2683-6742-87A9-B24D9D682E91}" type="slidenum">
              <a:rPr lang="en-US" smtClean="0"/>
              <a:t>‹#›</a:t>
            </a:fld>
            <a:endParaRPr lang="en-US"/>
          </a:p>
        </p:txBody>
      </p:sp>
    </p:spTree>
    <p:extLst>
      <p:ext uri="{BB962C8B-B14F-4D97-AF65-F5344CB8AC3E}">
        <p14:creationId xmlns:p14="http://schemas.microsoft.com/office/powerpoint/2010/main" val="416823700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7A3468DB-D78E-9FE5-2360-D09BBB2AE8E1}"/>
              </a:ext>
            </a:extLst>
          </p:cNvPr>
          <p:cNvSpPr>
            <a:spLocks noGrp="1"/>
          </p:cNvSpPr>
          <p:nvPr>
            <p:ph type="title" orient="vert"/>
          </p:nvPr>
        </p:nvSpPr>
        <p:spPr>
          <a:xfrm>
            <a:off x="8724900" y="365125"/>
            <a:ext cx="2628900" cy="5811838"/>
          </a:xfrm>
        </p:spPr>
        <p:txBody>
          <a:bodyPr vert="eaVert"/>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66600A84-A8CA-7309-9410-85E1DAC6A255}"/>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DA2B8664-1B64-2D2B-29ED-7B13C71A786A}"/>
              </a:ext>
            </a:extLst>
          </p:cNvPr>
          <p:cNvSpPr>
            <a:spLocks noGrp="1"/>
          </p:cNvSpPr>
          <p:nvPr>
            <p:ph type="dt" sz="half" idx="10"/>
          </p:nvPr>
        </p:nvSpPr>
        <p:spPr/>
        <p:txBody>
          <a:bodyPr/>
          <a:lstStyle/>
          <a:p>
            <a:fld id="{43A1BE6D-E01C-AC4C-89A3-521B80FDF940}" type="datetimeFigureOut">
              <a:rPr lang="en-US" smtClean="0"/>
              <a:t>3/10/24</a:t>
            </a:fld>
            <a:endParaRPr lang="en-US"/>
          </a:p>
        </p:txBody>
      </p:sp>
      <p:sp>
        <p:nvSpPr>
          <p:cNvPr id="5" name="Footer Placeholder 4">
            <a:extLst>
              <a:ext uri="{FF2B5EF4-FFF2-40B4-BE49-F238E27FC236}">
                <a16:creationId xmlns:a16="http://schemas.microsoft.com/office/drawing/2014/main" id="{93EE1341-B03C-4D65-138F-089B7E618D3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24F5363-2FC1-6D26-A947-74DAFB263A08}"/>
              </a:ext>
            </a:extLst>
          </p:cNvPr>
          <p:cNvSpPr>
            <a:spLocks noGrp="1"/>
          </p:cNvSpPr>
          <p:nvPr>
            <p:ph type="sldNum" sz="quarter" idx="12"/>
          </p:nvPr>
        </p:nvSpPr>
        <p:spPr/>
        <p:txBody>
          <a:bodyPr/>
          <a:lstStyle/>
          <a:p>
            <a:fld id="{89D03E75-2683-6742-87A9-B24D9D682E91}" type="slidenum">
              <a:rPr lang="en-US" smtClean="0"/>
              <a:t>‹#›</a:t>
            </a:fld>
            <a:endParaRPr lang="en-US"/>
          </a:p>
        </p:txBody>
      </p:sp>
    </p:spTree>
    <p:extLst>
      <p:ext uri="{BB962C8B-B14F-4D97-AF65-F5344CB8AC3E}">
        <p14:creationId xmlns:p14="http://schemas.microsoft.com/office/powerpoint/2010/main" val="413586645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285072-C629-9F86-FE45-305477DC9885}"/>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56FBE45D-BADD-96C0-7704-CA7D104876B3}"/>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06D75207-4B67-5A27-ABE7-F15A4AFFF066}"/>
              </a:ext>
            </a:extLst>
          </p:cNvPr>
          <p:cNvSpPr>
            <a:spLocks noGrp="1"/>
          </p:cNvSpPr>
          <p:nvPr>
            <p:ph type="dt" sz="half" idx="10"/>
          </p:nvPr>
        </p:nvSpPr>
        <p:spPr/>
        <p:txBody>
          <a:bodyPr/>
          <a:lstStyle/>
          <a:p>
            <a:fld id="{43A1BE6D-E01C-AC4C-89A3-521B80FDF940}" type="datetimeFigureOut">
              <a:rPr lang="en-US" smtClean="0"/>
              <a:t>3/10/24</a:t>
            </a:fld>
            <a:endParaRPr lang="en-US"/>
          </a:p>
        </p:txBody>
      </p:sp>
      <p:sp>
        <p:nvSpPr>
          <p:cNvPr id="5" name="Footer Placeholder 4">
            <a:extLst>
              <a:ext uri="{FF2B5EF4-FFF2-40B4-BE49-F238E27FC236}">
                <a16:creationId xmlns:a16="http://schemas.microsoft.com/office/drawing/2014/main" id="{8150D507-37D3-3985-5243-1AB54987815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71236F4-F446-9E0B-2DA1-B9E1F8F608CC}"/>
              </a:ext>
            </a:extLst>
          </p:cNvPr>
          <p:cNvSpPr>
            <a:spLocks noGrp="1"/>
          </p:cNvSpPr>
          <p:nvPr>
            <p:ph type="sldNum" sz="quarter" idx="12"/>
          </p:nvPr>
        </p:nvSpPr>
        <p:spPr/>
        <p:txBody>
          <a:bodyPr/>
          <a:lstStyle/>
          <a:p>
            <a:fld id="{89D03E75-2683-6742-87A9-B24D9D682E91}" type="slidenum">
              <a:rPr lang="en-US" smtClean="0"/>
              <a:t>‹#›</a:t>
            </a:fld>
            <a:endParaRPr lang="en-US"/>
          </a:p>
        </p:txBody>
      </p:sp>
    </p:spTree>
    <p:extLst>
      <p:ext uri="{BB962C8B-B14F-4D97-AF65-F5344CB8AC3E}">
        <p14:creationId xmlns:p14="http://schemas.microsoft.com/office/powerpoint/2010/main" val="298721658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0ADA9B-DE03-9426-01A2-0E69DAD6351D}"/>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en-US"/>
          </a:p>
        </p:txBody>
      </p:sp>
      <p:sp>
        <p:nvSpPr>
          <p:cNvPr id="3" name="Text Placeholder 2">
            <a:extLst>
              <a:ext uri="{FF2B5EF4-FFF2-40B4-BE49-F238E27FC236}">
                <a16:creationId xmlns:a16="http://schemas.microsoft.com/office/drawing/2014/main" id="{F3497223-D39E-6D17-5535-9054F015132B}"/>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8FCAF261-5391-780A-A878-40C48FD8486E}"/>
              </a:ext>
            </a:extLst>
          </p:cNvPr>
          <p:cNvSpPr>
            <a:spLocks noGrp="1"/>
          </p:cNvSpPr>
          <p:nvPr>
            <p:ph type="dt" sz="half" idx="10"/>
          </p:nvPr>
        </p:nvSpPr>
        <p:spPr/>
        <p:txBody>
          <a:bodyPr/>
          <a:lstStyle/>
          <a:p>
            <a:fld id="{43A1BE6D-E01C-AC4C-89A3-521B80FDF940}" type="datetimeFigureOut">
              <a:rPr lang="en-US" smtClean="0"/>
              <a:t>3/10/24</a:t>
            </a:fld>
            <a:endParaRPr lang="en-US"/>
          </a:p>
        </p:txBody>
      </p:sp>
      <p:sp>
        <p:nvSpPr>
          <p:cNvPr id="5" name="Footer Placeholder 4">
            <a:extLst>
              <a:ext uri="{FF2B5EF4-FFF2-40B4-BE49-F238E27FC236}">
                <a16:creationId xmlns:a16="http://schemas.microsoft.com/office/drawing/2014/main" id="{E812BAFB-8A9A-95F4-11BF-BA267CBF73C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699C7D7-54AB-ED44-E69F-CCD75F17306C}"/>
              </a:ext>
            </a:extLst>
          </p:cNvPr>
          <p:cNvSpPr>
            <a:spLocks noGrp="1"/>
          </p:cNvSpPr>
          <p:nvPr>
            <p:ph type="sldNum" sz="quarter" idx="12"/>
          </p:nvPr>
        </p:nvSpPr>
        <p:spPr/>
        <p:txBody>
          <a:bodyPr/>
          <a:lstStyle/>
          <a:p>
            <a:fld id="{89D03E75-2683-6742-87A9-B24D9D682E91}" type="slidenum">
              <a:rPr lang="en-US" smtClean="0"/>
              <a:t>‹#›</a:t>
            </a:fld>
            <a:endParaRPr lang="en-US"/>
          </a:p>
        </p:txBody>
      </p:sp>
    </p:spTree>
    <p:extLst>
      <p:ext uri="{BB962C8B-B14F-4D97-AF65-F5344CB8AC3E}">
        <p14:creationId xmlns:p14="http://schemas.microsoft.com/office/powerpoint/2010/main" val="422293897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91E079-4817-E023-6C7B-40038473BD00}"/>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21B2E0E5-65A1-2E42-F678-2106553F0D82}"/>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a:extLst>
              <a:ext uri="{FF2B5EF4-FFF2-40B4-BE49-F238E27FC236}">
                <a16:creationId xmlns:a16="http://schemas.microsoft.com/office/drawing/2014/main" id="{8890448E-3B8C-670F-598E-FADF4E04A27B}"/>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a:extLst>
              <a:ext uri="{FF2B5EF4-FFF2-40B4-BE49-F238E27FC236}">
                <a16:creationId xmlns:a16="http://schemas.microsoft.com/office/drawing/2014/main" id="{6E166CDA-DAF2-95A9-D159-02E2624ADEC6}"/>
              </a:ext>
            </a:extLst>
          </p:cNvPr>
          <p:cNvSpPr>
            <a:spLocks noGrp="1"/>
          </p:cNvSpPr>
          <p:nvPr>
            <p:ph type="dt" sz="half" idx="10"/>
          </p:nvPr>
        </p:nvSpPr>
        <p:spPr/>
        <p:txBody>
          <a:bodyPr/>
          <a:lstStyle/>
          <a:p>
            <a:fld id="{43A1BE6D-E01C-AC4C-89A3-521B80FDF940}" type="datetimeFigureOut">
              <a:rPr lang="en-US" smtClean="0"/>
              <a:t>3/10/24</a:t>
            </a:fld>
            <a:endParaRPr lang="en-US"/>
          </a:p>
        </p:txBody>
      </p:sp>
      <p:sp>
        <p:nvSpPr>
          <p:cNvPr id="6" name="Footer Placeholder 5">
            <a:extLst>
              <a:ext uri="{FF2B5EF4-FFF2-40B4-BE49-F238E27FC236}">
                <a16:creationId xmlns:a16="http://schemas.microsoft.com/office/drawing/2014/main" id="{088CEA52-9DDC-AAC3-755E-51A583066A38}"/>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27597BD4-6E83-DE7F-1C9E-A259C186A45B}"/>
              </a:ext>
            </a:extLst>
          </p:cNvPr>
          <p:cNvSpPr>
            <a:spLocks noGrp="1"/>
          </p:cNvSpPr>
          <p:nvPr>
            <p:ph type="sldNum" sz="quarter" idx="12"/>
          </p:nvPr>
        </p:nvSpPr>
        <p:spPr/>
        <p:txBody>
          <a:bodyPr/>
          <a:lstStyle/>
          <a:p>
            <a:fld id="{89D03E75-2683-6742-87A9-B24D9D682E91}" type="slidenum">
              <a:rPr lang="en-US" smtClean="0"/>
              <a:t>‹#›</a:t>
            </a:fld>
            <a:endParaRPr lang="en-US"/>
          </a:p>
        </p:txBody>
      </p:sp>
    </p:spTree>
    <p:extLst>
      <p:ext uri="{BB962C8B-B14F-4D97-AF65-F5344CB8AC3E}">
        <p14:creationId xmlns:p14="http://schemas.microsoft.com/office/powerpoint/2010/main" val="228183927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28D851-1F80-69D0-7612-FCC5F51CABD6}"/>
              </a:ext>
            </a:extLst>
          </p:cNvPr>
          <p:cNvSpPr>
            <a:spLocks noGrp="1"/>
          </p:cNvSpPr>
          <p:nvPr>
            <p:ph type="title"/>
          </p:nvPr>
        </p:nvSpPr>
        <p:spPr>
          <a:xfrm>
            <a:off x="839788" y="365125"/>
            <a:ext cx="10515600" cy="1325563"/>
          </a:xfrm>
        </p:spPr>
        <p:txBody>
          <a:bodyPr/>
          <a:lstStyle/>
          <a:p>
            <a:r>
              <a:rPr lang="en-GB"/>
              <a:t>Click to edit Master title style</a:t>
            </a:r>
            <a:endParaRPr lang="en-US"/>
          </a:p>
        </p:txBody>
      </p:sp>
      <p:sp>
        <p:nvSpPr>
          <p:cNvPr id="3" name="Text Placeholder 2">
            <a:extLst>
              <a:ext uri="{FF2B5EF4-FFF2-40B4-BE49-F238E27FC236}">
                <a16:creationId xmlns:a16="http://schemas.microsoft.com/office/drawing/2014/main" id="{93745EAF-6966-46FF-A4B0-C20C8E3A72BB}"/>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A33B569E-3C32-62F2-8D6B-49A8D0CFA08E}"/>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a:extLst>
              <a:ext uri="{FF2B5EF4-FFF2-40B4-BE49-F238E27FC236}">
                <a16:creationId xmlns:a16="http://schemas.microsoft.com/office/drawing/2014/main" id="{8371F1F6-751B-C8E9-9EB5-421D33651911}"/>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8BAF2FCA-BC1E-C382-8FD3-1DE6F1488A61}"/>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a:extLst>
              <a:ext uri="{FF2B5EF4-FFF2-40B4-BE49-F238E27FC236}">
                <a16:creationId xmlns:a16="http://schemas.microsoft.com/office/drawing/2014/main" id="{2C853A88-2D14-F4A5-83FC-FAD9346B48B4}"/>
              </a:ext>
            </a:extLst>
          </p:cNvPr>
          <p:cNvSpPr>
            <a:spLocks noGrp="1"/>
          </p:cNvSpPr>
          <p:nvPr>
            <p:ph type="dt" sz="half" idx="10"/>
          </p:nvPr>
        </p:nvSpPr>
        <p:spPr/>
        <p:txBody>
          <a:bodyPr/>
          <a:lstStyle/>
          <a:p>
            <a:fld id="{43A1BE6D-E01C-AC4C-89A3-521B80FDF940}" type="datetimeFigureOut">
              <a:rPr lang="en-US" smtClean="0"/>
              <a:t>3/10/24</a:t>
            </a:fld>
            <a:endParaRPr lang="en-US"/>
          </a:p>
        </p:txBody>
      </p:sp>
      <p:sp>
        <p:nvSpPr>
          <p:cNvPr id="8" name="Footer Placeholder 7">
            <a:extLst>
              <a:ext uri="{FF2B5EF4-FFF2-40B4-BE49-F238E27FC236}">
                <a16:creationId xmlns:a16="http://schemas.microsoft.com/office/drawing/2014/main" id="{BEC4F6ED-37DD-FD45-D53F-3E3FFBCE5F4C}"/>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13E8240D-1543-8B7C-08BA-6C4D17D7EABB}"/>
              </a:ext>
            </a:extLst>
          </p:cNvPr>
          <p:cNvSpPr>
            <a:spLocks noGrp="1"/>
          </p:cNvSpPr>
          <p:nvPr>
            <p:ph type="sldNum" sz="quarter" idx="12"/>
          </p:nvPr>
        </p:nvSpPr>
        <p:spPr/>
        <p:txBody>
          <a:bodyPr/>
          <a:lstStyle/>
          <a:p>
            <a:fld id="{89D03E75-2683-6742-87A9-B24D9D682E91}" type="slidenum">
              <a:rPr lang="en-US" smtClean="0"/>
              <a:t>‹#›</a:t>
            </a:fld>
            <a:endParaRPr lang="en-US"/>
          </a:p>
        </p:txBody>
      </p:sp>
    </p:spTree>
    <p:extLst>
      <p:ext uri="{BB962C8B-B14F-4D97-AF65-F5344CB8AC3E}">
        <p14:creationId xmlns:p14="http://schemas.microsoft.com/office/powerpoint/2010/main" val="153375300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27663E-9CE6-EB74-4F31-7E822B91F3A3}"/>
              </a:ext>
            </a:extLst>
          </p:cNvPr>
          <p:cNvSpPr>
            <a:spLocks noGrp="1"/>
          </p:cNvSpPr>
          <p:nvPr>
            <p:ph type="title"/>
          </p:nvPr>
        </p:nvSpPr>
        <p:spPr/>
        <p:txBody>
          <a:bodyPr/>
          <a:lstStyle/>
          <a:p>
            <a:r>
              <a:rPr lang="en-GB"/>
              <a:t>Click to edit Master title style</a:t>
            </a:r>
            <a:endParaRPr lang="en-US"/>
          </a:p>
        </p:txBody>
      </p:sp>
      <p:sp>
        <p:nvSpPr>
          <p:cNvPr id="3" name="Date Placeholder 2">
            <a:extLst>
              <a:ext uri="{FF2B5EF4-FFF2-40B4-BE49-F238E27FC236}">
                <a16:creationId xmlns:a16="http://schemas.microsoft.com/office/drawing/2014/main" id="{A3DF6816-15FF-A101-4EC0-AA6222B6A892}"/>
              </a:ext>
            </a:extLst>
          </p:cNvPr>
          <p:cNvSpPr>
            <a:spLocks noGrp="1"/>
          </p:cNvSpPr>
          <p:nvPr>
            <p:ph type="dt" sz="half" idx="10"/>
          </p:nvPr>
        </p:nvSpPr>
        <p:spPr/>
        <p:txBody>
          <a:bodyPr/>
          <a:lstStyle/>
          <a:p>
            <a:fld id="{43A1BE6D-E01C-AC4C-89A3-521B80FDF940}" type="datetimeFigureOut">
              <a:rPr lang="en-US" smtClean="0"/>
              <a:t>3/10/24</a:t>
            </a:fld>
            <a:endParaRPr lang="en-US"/>
          </a:p>
        </p:txBody>
      </p:sp>
      <p:sp>
        <p:nvSpPr>
          <p:cNvPr id="4" name="Footer Placeholder 3">
            <a:extLst>
              <a:ext uri="{FF2B5EF4-FFF2-40B4-BE49-F238E27FC236}">
                <a16:creationId xmlns:a16="http://schemas.microsoft.com/office/drawing/2014/main" id="{D9435D9E-7C21-A8B5-58F0-A346D3F97F6B}"/>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EC2ADE4B-D885-53D3-8F3F-2269DDBD5401}"/>
              </a:ext>
            </a:extLst>
          </p:cNvPr>
          <p:cNvSpPr>
            <a:spLocks noGrp="1"/>
          </p:cNvSpPr>
          <p:nvPr>
            <p:ph type="sldNum" sz="quarter" idx="12"/>
          </p:nvPr>
        </p:nvSpPr>
        <p:spPr/>
        <p:txBody>
          <a:bodyPr/>
          <a:lstStyle/>
          <a:p>
            <a:fld id="{89D03E75-2683-6742-87A9-B24D9D682E91}" type="slidenum">
              <a:rPr lang="en-US" smtClean="0"/>
              <a:t>‹#›</a:t>
            </a:fld>
            <a:endParaRPr lang="en-US"/>
          </a:p>
        </p:txBody>
      </p:sp>
    </p:spTree>
    <p:extLst>
      <p:ext uri="{BB962C8B-B14F-4D97-AF65-F5344CB8AC3E}">
        <p14:creationId xmlns:p14="http://schemas.microsoft.com/office/powerpoint/2010/main" val="407362314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D7104371-ED67-5096-335A-82F5A4045C67}"/>
              </a:ext>
            </a:extLst>
          </p:cNvPr>
          <p:cNvSpPr>
            <a:spLocks noGrp="1"/>
          </p:cNvSpPr>
          <p:nvPr>
            <p:ph type="dt" sz="half" idx="10"/>
          </p:nvPr>
        </p:nvSpPr>
        <p:spPr/>
        <p:txBody>
          <a:bodyPr/>
          <a:lstStyle/>
          <a:p>
            <a:fld id="{43A1BE6D-E01C-AC4C-89A3-521B80FDF940}" type="datetimeFigureOut">
              <a:rPr lang="en-US" smtClean="0"/>
              <a:t>3/10/24</a:t>
            </a:fld>
            <a:endParaRPr lang="en-US"/>
          </a:p>
        </p:txBody>
      </p:sp>
      <p:sp>
        <p:nvSpPr>
          <p:cNvPr id="3" name="Footer Placeholder 2">
            <a:extLst>
              <a:ext uri="{FF2B5EF4-FFF2-40B4-BE49-F238E27FC236}">
                <a16:creationId xmlns:a16="http://schemas.microsoft.com/office/drawing/2014/main" id="{257E33DD-A1CE-BD22-BDB8-042CA3AE47D1}"/>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9A274533-6511-26CD-DFB8-7D8F654E693B}"/>
              </a:ext>
            </a:extLst>
          </p:cNvPr>
          <p:cNvSpPr>
            <a:spLocks noGrp="1"/>
          </p:cNvSpPr>
          <p:nvPr>
            <p:ph type="sldNum" sz="quarter" idx="12"/>
          </p:nvPr>
        </p:nvSpPr>
        <p:spPr/>
        <p:txBody>
          <a:bodyPr/>
          <a:lstStyle/>
          <a:p>
            <a:fld id="{89D03E75-2683-6742-87A9-B24D9D682E91}" type="slidenum">
              <a:rPr lang="en-US" smtClean="0"/>
              <a:t>‹#›</a:t>
            </a:fld>
            <a:endParaRPr lang="en-US"/>
          </a:p>
        </p:txBody>
      </p:sp>
    </p:spTree>
    <p:extLst>
      <p:ext uri="{BB962C8B-B14F-4D97-AF65-F5344CB8AC3E}">
        <p14:creationId xmlns:p14="http://schemas.microsoft.com/office/powerpoint/2010/main" val="212313116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E1E7C2-6A4A-2DCB-F37B-0A3CC494084C}"/>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Content Placeholder 2">
            <a:extLst>
              <a:ext uri="{FF2B5EF4-FFF2-40B4-BE49-F238E27FC236}">
                <a16:creationId xmlns:a16="http://schemas.microsoft.com/office/drawing/2014/main" id="{CBFEF198-E790-AFBA-E445-2AB7A6E243EA}"/>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a:extLst>
              <a:ext uri="{FF2B5EF4-FFF2-40B4-BE49-F238E27FC236}">
                <a16:creationId xmlns:a16="http://schemas.microsoft.com/office/drawing/2014/main" id="{D8272D7B-BF73-BADF-5668-D9369E6163B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EFDEADEA-BB96-ACDA-C299-915BB935E73A}"/>
              </a:ext>
            </a:extLst>
          </p:cNvPr>
          <p:cNvSpPr>
            <a:spLocks noGrp="1"/>
          </p:cNvSpPr>
          <p:nvPr>
            <p:ph type="dt" sz="half" idx="10"/>
          </p:nvPr>
        </p:nvSpPr>
        <p:spPr/>
        <p:txBody>
          <a:bodyPr/>
          <a:lstStyle/>
          <a:p>
            <a:fld id="{43A1BE6D-E01C-AC4C-89A3-521B80FDF940}" type="datetimeFigureOut">
              <a:rPr lang="en-US" smtClean="0"/>
              <a:t>3/10/24</a:t>
            </a:fld>
            <a:endParaRPr lang="en-US"/>
          </a:p>
        </p:txBody>
      </p:sp>
      <p:sp>
        <p:nvSpPr>
          <p:cNvPr id="6" name="Footer Placeholder 5">
            <a:extLst>
              <a:ext uri="{FF2B5EF4-FFF2-40B4-BE49-F238E27FC236}">
                <a16:creationId xmlns:a16="http://schemas.microsoft.com/office/drawing/2014/main" id="{86640591-4E87-9C8A-0DC9-D849532E5B6C}"/>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3B26E0EB-1673-B27B-C0B2-D37FC469A966}"/>
              </a:ext>
            </a:extLst>
          </p:cNvPr>
          <p:cNvSpPr>
            <a:spLocks noGrp="1"/>
          </p:cNvSpPr>
          <p:nvPr>
            <p:ph type="sldNum" sz="quarter" idx="12"/>
          </p:nvPr>
        </p:nvSpPr>
        <p:spPr/>
        <p:txBody>
          <a:bodyPr/>
          <a:lstStyle/>
          <a:p>
            <a:fld id="{89D03E75-2683-6742-87A9-B24D9D682E91}" type="slidenum">
              <a:rPr lang="en-US" smtClean="0"/>
              <a:t>‹#›</a:t>
            </a:fld>
            <a:endParaRPr lang="en-US"/>
          </a:p>
        </p:txBody>
      </p:sp>
    </p:spTree>
    <p:extLst>
      <p:ext uri="{BB962C8B-B14F-4D97-AF65-F5344CB8AC3E}">
        <p14:creationId xmlns:p14="http://schemas.microsoft.com/office/powerpoint/2010/main" val="385238417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30C442C-2FE1-6342-1357-F781279336F6}"/>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Picture Placeholder 2">
            <a:extLst>
              <a:ext uri="{FF2B5EF4-FFF2-40B4-BE49-F238E27FC236}">
                <a16:creationId xmlns:a16="http://schemas.microsoft.com/office/drawing/2014/main" id="{E95A3E54-8603-6A6F-D441-34C5990517F9}"/>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23891D83-1A1D-3CCC-6C21-BE79CD27AFD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070E5054-8EED-0531-42ED-64990EBBCB5F}"/>
              </a:ext>
            </a:extLst>
          </p:cNvPr>
          <p:cNvSpPr>
            <a:spLocks noGrp="1"/>
          </p:cNvSpPr>
          <p:nvPr>
            <p:ph type="dt" sz="half" idx="10"/>
          </p:nvPr>
        </p:nvSpPr>
        <p:spPr/>
        <p:txBody>
          <a:bodyPr/>
          <a:lstStyle/>
          <a:p>
            <a:fld id="{43A1BE6D-E01C-AC4C-89A3-521B80FDF940}" type="datetimeFigureOut">
              <a:rPr lang="en-US" smtClean="0"/>
              <a:t>3/10/24</a:t>
            </a:fld>
            <a:endParaRPr lang="en-US"/>
          </a:p>
        </p:txBody>
      </p:sp>
      <p:sp>
        <p:nvSpPr>
          <p:cNvPr id="6" name="Footer Placeholder 5">
            <a:extLst>
              <a:ext uri="{FF2B5EF4-FFF2-40B4-BE49-F238E27FC236}">
                <a16:creationId xmlns:a16="http://schemas.microsoft.com/office/drawing/2014/main" id="{7ED4518D-B275-A355-F044-80143355E9F9}"/>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DCDB2BE7-62B7-04C3-560A-1136F95A184F}"/>
              </a:ext>
            </a:extLst>
          </p:cNvPr>
          <p:cNvSpPr>
            <a:spLocks noGrp="1"/>
          </p:cNvSpPr>
          <p:nvPr>
            <p:ph type="sldNum" sz="quarter" idx="12"/>
          </p:nvPr>
        </p:nvSpPr>
        <p:spPr/>
        <p:txBody>
          <a:bodyPr/>
          <a:lstStyle/>
          <a:p>
            <a:fld id="{89D03E75-2683-6742-87A9-B24D9D682E91}" type="slidenum">
              <a:rPr lang="en-US" smtClean="0"/>
              <a:t>‹#›</a:t>
            </a:fld>
            <a:endParaRPr lang="en-US"/>
          </a:p>
        </p:txBody>
      </p:sp>
    </p:spTree>
    <p:extLst>
      <p:ext uri="{BB962C8B-B14F-4D97-AF65-F5344CB8AC3E}">
        <p14:creationId xmlns:p14="http://schemas.microsoft.com/office/powerpoint/2010/main" val="287165984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8E76DA8C-5C66-6EF8-0AAF-55617A104E5C}"/>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id="{68EEF295-43AA-3A3D-8A31-3D2BD20BA483}"/>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5D121493-7228-393E-9A83-4C9EF70D6878}"/>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3A1BE6D-E01C-AC4C-89A3-521B80FDF940}" type="datetimeFigureOut">
              <a:rPr lang="en-US" smtClean="0"/>
              <a:t>3/10/24</a:t>
            </a:fld>
            <a:endParaRPr lang="en-US"/>
          </a:p>
        </p:txBody>
      </p:sp>
      <p:sp>
        <p:nvSpPr>
          <p:cNvPr id="5" name="Footer Placeholder 4">
            <a:extLst>
              <a:ext uri="{FF2B5EF4-FFF2-40B4-BE49-F238E27FC236}">
                <a16:creationId xmlns:a16="http://schemas.microsoft.com/office/drawing/2014/main" id="{AFCFAB2B-304A-1FA5-2BA4-D9DBBD557F30}"/>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5B06B9A6-812B-4580-EBDB-1D67301EB36C}"/>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9D03E75-2683-6742-87A9-B24D9D682E91}" type="slidenum">
              <a:rPr lang="en-US" smtClean="0"/>
              <a:t>‹#›</a:t>
            </a:fld>
            <a:endParaRPr lang="en-US"/>
          </a:p>
        </p:txBody>
      </p:sp>
    </p:spTree>
    <p:extLst>
      <p:ext uri="{BB962C8B-B14F-4D97-AF65-F5344CB8AC3E}">
        <p14:creationId xmlns:p14="http://schemas.microsoft.com/office/powerpoint/2010/main" val="187898043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xml"/><Relationship Id="rId4" Type="http://schemas.openxmlformats.org/officeDocument/2006/relationships/image" Target="../media/image14.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8BE15A-FE12-8646-A9BA-CBC2D6ECDB4D}"/>
              </a:ext>
            </a:extLst>
          </p:cNvPr>
          <p:cNvSpPr>
            <a:spLocks noGrp="1"/>
          </p:cNvSpPr>
          <p:nvPr>
            <p:ph type="ctrTitle"/>
          </p:nvPr>
        </p:nvSpPr>
        <p:spPr>
          <a:xfrm>
            <a:off x="1524000" y="1122363"/>
            <a:ext cx="9144000" cy="1655762"/>
          </a:xfrm>
        </p:spPr>
        <p:txBody>
          <a:bodyPr/>
          <a:lstStyle/>
          <a:p>
            <a:r>
              <a:rPr lang="en-GB" b="1" dirty="0"/>
              <a:t>Food and War</a:t>
            </a:r>
            <a:endParaRPr lang="en-US" dirty="0"/>
          </a:p>
        </p:txBody>
      </p:sp>
      <p:sp>
        <p:nvSpPr>
          <p:cNvPr id="3" name="Subtitle 2">
            <a:extLst>
              <a:ext uri="{FF2B5EF4-FFF2-40B4-BE49-F238E27FC236}">
                <a16:creationId xmlns:a16="http://schemas.microsoft.com/office/drawing/2014/main" id="{2DFA2A0D-2E30-CD28-4CC5-64F69E83B61D}"/>
              </a:ext>
            </a:extLst>
          </p:cNvPr>
          <p:cNvSpPr>
            <a:spLocks noGrp="1"/>
          </p:cNvSpPr>
          <p:nvPr>
            <p:ph type="subTitle" idx="1"/>
          </p:nvPr>
        </p:nvSpPr>
        <p:spPr/>
        <p:txBody>
          <a:bodyPr/>
          <a:lstStyle/>
          <a:p>
            <a:r>
              <a:rPr lang="en-GB" dirty="0"/>
              <a:t>‘You cannot fight unless you can eat, and at the present moment you cannot feed your people and wage a great war.’</a:t>
            </a:r>
          </a:p>
          <a:p>
            <a:r>
              <a:rPr lang="en-GB" dirty="0"/>
              <a:t>Ivan Bloch, 1898</a:t>
            </a:r>
            <a:r>
              <a:rPr lang="en-GB" dirty="0">
                <a:effectLst/>
              </a:rPr>
              <a:t> </a:t>
            </a:r>
            <a:endParaRPr lang="en-US" dirty="0"/>
          </a:p>
        </p:txBody>
      </p:sp>
    </p:spTree>
    <p:extLst>
      <p:ext uri="{BB962C8B-B14F-4D97-AF65-F5344CB8AC3E}">
        <p14:creationId xmlns:p14="http://schemas.microsoft.com/office/powerpoint/2010/main" val="353044756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87E657-BADE-A68C-FD36-817F38AC2F0E}"/>
              </a:ext>
            </a:extLst>
          </p:cNvPr>
          <p:cNvSpPr>
            <a:spLocks noGrp="1"/>
          </p:cNvSpPr>
          <p:nvPr>
            <p:ph type="title"/>
          </p:nvPr>
        </p:nvSpPr>
        <p:spPr>
          <a:xfrm>
            <a:off x="133004" y="249383"/>
            <a:ext cx="11220796" cy="1441306"/>
          </a:xfrm>
        </p:spPr>
        <p:txBody>
          <a:bodyPr/>
          <a:lstStyle/>
          <a:p>
            <a:r>
              <a:rPr lang="en-GB" b="1" dirty="0"/>
              <a:t>1944 Dutch ‘Hunger Winter’ </a:t>
            </a:r>
            <a:endParaRPr lang="en-US" b="1" dirty="0"/>
          </a:p>
        </p:txBody>
      </p:sp>
      <p:pic>
        <p:nvPicPr>
          <p:cNvPr id="6" name="Picture 5">
            <a:extLst>
              <a:ext uri="{FF2B5EF4-FFF2-40B4-BE49-F238E27FC236}">
                <a16:creationId xmlns:a16="http://schemas.microsoft.com/office/drawing/2014/main" id="{958B4745-C4F0-E47A-811F-CFDA6EBD00F0}"/>
              </a:ext>
            </a:extLst>
          </p:cNvPr>
          <p:cNvPicPr>
            <a:picLocks noChangeAspect="1"/>
          </p:cNvPicPr>
          <p:nvPr/>
        </p:nvPicPr>
        <p:blipFill>
          <a:blip r:embed="rId2"/>
          <a:stretch>
            <a:fillRect/>
          </a:stretch>
        </p:blipFill>
        <p:spPr>
          <a:xfrm>
            <a:off x="589280" y="1690688"/>
            <a:ext cx="4064000" cy="2743200"/>
          </a:xfrm>
          <a:prstGeom prst="rect">
            <a:avLst/>
          </a:prstGeom>
        </p:spPr>
      </p:pic>
      <p:pic>
        <p:nvPicPr>
          <p:cNvPr id="7" name="Picture 6">
            <a:extLst>
              <a:ext uri="{FF2B5EF4-FFF2-40B4-BE49-F238E27FC236}">
                <a16:creationId xmlns:a16="http://schemas.microsoft.com/office/drawing/2014/main" id="{8342BECF-3E79-DB95-88BA-13EAAF09F3FD}"/>
              </a:ext>
            </a:extLst>
          </p:cNvPr>
          <p:cNvPicPr>
            <a:picLocks noChangeAspect="1"/>
          </p:cNvPicPr>
          <p:nvPr/>
        </p:nvPicPr>
        <p:blipFill>
          <a:blip r:embed="rId3"/>
          <a:stretch>
            <a:fillRect/>
          </a:stretch>
        </p:blipFill>
        <p:spPr>
          <a:xfrm>
            <a:off x="7335520" y="685800"/>
            <a:ext cx="4267200" cy="5486400"/>
          </a:xfrm>
          <a:prstGeom prst="rect">
            <a:avLst/>
          </a:prstGeom>
        </p:spPr>
      </p:pic>
      <p:sp>
        <p:nvSpPr>
          <p:cNvPr id="8" name="TextBox 7">
            <a:extLst>
              <a:ext uri="{FF2B5EF4-FFF2-40B4-BE49-F238E27FC236}">
                <a16:creationId xmlns:a16="http://schemas.microsoft.com/office/drawing/2014/main" id="{1B334C8E-6101-1E72-2840-910E06B3834D}"/>
              </a:ext>
            </a:extLst>
          </p:cNvPr>
          <p:cNvSpPr txBox="1"/>
          <p:nvPr/>
        </p:nvSpPr>
        <p:spPr>
          <a:xfrm>
            <a:off x="589280" y="5037513"/>
            <a:ext cx="6011025" cy="923330"/>
          </a:xfrm>
          <a:prstGeom prst="rect">
            <a:avLst/>
          </a:prstGeom>
          <a:noFill/>
        </p:spPr>
        <p:txBody>
          <a:bodyPr wrap="square" rtlCol="0">
            <a:spAutoFit/>
          </a:bodyPr>
          <a:lstStyle/>
          <a:p>
            <a:r>
              <a:rPr lang="en-GB" dirty="0"/>
              <a:t>LH </a:t>
            </a:r>
            <a:r>
              <a:rPr lang="en-GB" dirty="0" err="1"/>
              <a:t>Lumey</a:t>
            </a:r>
            <a:r>
              <a:rPr lang="en-GB" dirty="0"/>
              <a:t>  and FW Van </a:t>
            </a:r>
            <a:r>
              <a:rPr lang="en-GB" dirty="0" err="1"/>
              <a:t>Poppel</a:t>
            </a:r>
            <a:r>
              <a:rPr lang="en-GB" dirty="0"/>
              <a:t>, ‘The Dutch famine of 1944-45: mortality and morbidity in past and present generations’, </a:t>
            </a:r>
            <a:r>
              <a:rPr lang="en-GB" i="1" dirty="0"/>
              <a:t>Social History of Medicine </a:t>
            </a:r>
            <a:r>
              <a:rPr lang="en-GB" dirty="0"/>
              <a:t>7:2 (1994).</a:t>
            </a:r>
            <a:endParaRPr lang="en-US" dirty="0"/>
          </a:p>
        </p:txBody>
      </p:sp>
    </p:spTree>
    <p:extLst>
      <p:ext uri="{BB962C8B-B14F-4D97-AF65-F5344CB8AC3E}">
        <p14:creationId xmlns:p14="http://schemas.microsoft.com/office/powerpoint/2010/main" val="262920836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D84EC0-8E95-1CA0-8151-AEC54CB0A317}"/>
              </a:ext>
            </a:extLst>
          </p:cNvPr>
          <p:cNvSpPr>
            <a:spLocks noGrp="1"/>
          </p:cNvSpPr>
          <p:nvPr>
            <p:ph type="title"/>
          </p:nvPr>
        </p:nvSpPr>
        <p:spPr>
          <a:xfrm>
            <a:off x="182880" y="349135"/>
            <a:ext cx="4222865" cy="1341553"/>
          </a:xfrm>
        </p:spPr>
        <p:txBody>
          <a:bodyPr/>
          <a:lstStyle/>
          <a:p>
            <a:r>
              <a:rPr lang="en-GB" b="1" dirty="0"/>
              <a:t>Feeding Soldiers</a:t>
            </a:r>
            <a:endParaRPr lang="en-US" dirty="0"/>
          </a:p>
        </p:txBody>
      </p:sp>
      <p:sp>
        <p:nvSpPr>
          <p:cNvPr id="3" name="Content Placeholder 2">
            <a:extLst>
              <a:ext uri="{FF2B5EF4-FFF2-40B4-BE49-F238E27FC236}">
                <a16:creationId xmlns:a16="http://schemas.microsoft.com/office/drawing/2014/main" id="{231F7FB9-5717-FBE1-E9A0-0875A7FC606D}"/>
              </a:ext>
            </a:extLst>
          </p:cNvPr>
          <p:cNvSpPr>
            <a:spLocks noGrp="1"/>
          </p:cNvSpPr>
          <p:nvPr>
            <p:ph idx="1"/>
          </p:nvPr>
        </p:nvSpPr>
        <p:spPr>
          <a:xfrm>
            <a:off x="489065" y="2477192"/>
            <a:ext cx="4049684" cy="3564833"/>
          </a:xfrm>
        </p:spPr>
        <p:txBody>
          <a:bodyPr/>
          <a:lstStyle/>
          <a:p>
            <a:pPr marL="0" indent="0">
              <a:buNone/>
            </a:pPr>
            <a:endParaRPr lang="en-US" dirty="0"/>
          </a:p>
          <a:p>
            <a:r>
              <a:rPr lang="en-US" dirty="0"/>
              <a:t>British Royal Navy (Victualling Board, 1683-1832)</a:t>
            </a:r>
          </a:p>
          <a:p>
            <a:r>
              <a:rPr lang="en-US" dirty="0"/>
              <a:t>20</a:t>
            </a:r>
            <a:r>
              <a:rPr lang="en-US" baseline="30000" dirty="0"/>
              <a:t>th</a:t>
            </a:r>
            <a:r>
              <a:rPr lang="en-US" dirty="0"/>
              <a:t>-century Japanese armed forces</a:t>
            </a:r>
          </a:p>
          <a:p>
            <a:endParaRPr lang="en-US" dirty="0"/>
          </a:p>
        </p:txBody>
      </p:sp>
      <p:pic>
        <p:nvPicPr>
          <p:cNvPr id="5" name="Picture 4">
            <a:extLst>
              <a:ext uri="{FF2B5EF4-FFF2-40B4-BE49-F238E27FC236}">
                <a16:creationId xmlns:a16="http://schemas.microsoft.com/office/drawing/2014/main" id="{6F85D353-BD12-B72D-5475-FF80CFF9685D}"/>
              </a:ext>
            </a:extLst>
          </p:cNvPr>
          <p:cNvPicPr>
            <a:picLocks noChangeAspect="1"/>
          </p:cNvPicPr>
          <p:nvPr/>
        </p:nvPicPr>
        <p:blipFill>
          <a:blip r:embed="rId2"/>
          <a:stretch>
            <a:fillRect/>
          </a:stretch>
        </p:blipFill>
        <p:spPr>
          <a:xfrm>
            <a:off x="4862253" y="581891"/>
            <a:ext cx="6596467" cy="4058574"/>
          </a:xfrm>
          <a:prstGeom prst="rect">
            <a:avLst/>
          </a:prstGeom>
        </p:spPr>
      </p:pic>
      <p:sp>
        <p:nvSpPr>
          <p:cNvPr id="6" name="TextBox 5">
            <a:extLst>
              <a:ext uri="{FF2B5EF4-FFF2-40B4-BE49-F238E27FC236}">
                <a16:creationId xmlns:a16="http://schemas.microsoft.com/office/drawing/2014/main" id="{0C7DE024-3429-BADE-3A7A-0DC4387F32FF}"/>
              </a:ext>
            </a:extLst>
          </p:cNvPr>
          <p:cNvSpPr txBox="1"/>
          <p:nvPr/>
        </p:nvSpPr>
        <p:spPr>
          <a:xfrm>
            <a:off x="4538749" y="4821383"/>
            <a:ext cx="6919971" cy="923330"/>
          </a:xfrm>
          <a:prstGeom prst="rect">
            <a:avLst/>
          </a:prstGeom>
          <a:noFill/>
        </p:spPr>
        <p:txBody>
          <a:bodyPr wrap="square" rtlCol="0">
            <a:spAutoFit/>
          </a:bodyPr>
          <a:lstStyle/>
          <a:p>
            <a:r>
              <a:rPr lang="en-GB" b="1" dirty="0"/>
              <a:t>Copies of Victualling Board instructions, list of provisions for one month, expense of freight, London to Portsmouth and Plymouth, 1795</a:t>
            </a:r>
          </a:p>
          <a:p>
            <a:r>
              <a:rPr lang="en-GB" b="1" dirty="0"/>
              <a:t>Royal Museums Greenwich</a:t>
            </a:r>
            <a:endParaRPr lang="en-US" dirty="0"/>
          </a:p>
        </p:txBody>
      </p:sp>
    </p:spTree>
    <p:extLst>
      <p:ext uri="{BB962C8B-B14F-4D97-AF65-F5344CB8AC3E}">
        <p14:creationId xmlns:p14="http://schemas.microsoft.com/office/powerpoint/2010/main" val="105206802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D92313DE-CB0E-D356-71E9-BEEFBD1C0DBB}"/>
              </a:ext>
            </a:extLst>
          </p:cNvPr>
          <p:cNvSpPr>
            <a:spLocks noGrp="1"/>
          </p:cNvSpPr>
          <p:nvPr>
            <p:ph type="ctrTitle"/>
          </p:nvPr>
        </p:nvSpPr>
        <p:spPr/>
        <p:txBody>
          <a:bodyPr/>
          <a:lstStyle/>
          <a:p>
            <a:r>
              <a:rPr lang="en-GB" b="1" dirty="0"/>
              <a:t>Feeding Civilians</a:t>
            </a:r>
            <a:endParaRPr lang="en-US" dirty="0"/>
          </a:p>
        </p:txBody>
      </p:sp>
    </p:spTree>
    <p:extLst>
      <p:ext uri="{BB962C8B-B14F-4D97-AF65-F5344CB8AC3E}">
        <p14:creationId xmlns:p14="http://schemas.microsoft.com/office/powerpoint/2010/main" val="371708360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E2B71A-72FD-9DF5-EB30-2DFB7C4081A8}"/>
              </a:ext>
            </a:extLst>
          </p:cNvPr>
          <p:cNvSpPr>
            <a:spLocks noGrp="1"/>
          </p:cNvSpPr>
          <p:nvPr>
            <p:ph type="title"/>
          </p:nvPr>
        </p:nvSpPr>
        <p:spPr>
          <a:xfrm>
            <a:off x="340938" y="192087"/>
            <a:ext cx="4264314" cy="1447869"/>
          </a:xfrm>
        </p:spPr>
        <p:txBody>
          <a:bodyPr/>
          <a:lstStyle/>
          <a:p>
            <a:r>
              <a:rPr lang="en-GB" b="1" dirty="0"/>
              <a:t>Feeding Civilians</a:t>
            </a:r>
            <a:endParaRPr lang="en-US" dirty="0"/>
          </a:p>
        </p:txBody>
      </p:sp>
      <p:sp>
        <p:nvSpPr>
          <p:cNvPr id="3" name="Content Placeholder 2">
            <a:extLst>
              <a:ext uri="{FF2B5EF4-FFF2-40B4-BE49-F238E27FC236}">
                <a16:creationId xmlns:a16="http://schemas.microsoft.com/office/drawing/2014/main" id="{EA492B25-9E7B-DE66-09A8-5D9C2EC9F569}"/>
              </a:ext>
            </a:extLst>
          </p:cNvPr>
          <p:cNvSpPr>
            <a:spLocks noGrp="1"/>
          </p:cNvSpPr>
          <p:nvPr>
            <p:ph idx="1"/>
          </p:nvPr>
        </p:nvSpPr>
        <p:spPr>
          <a:xfrm>
            <a:off x="340938" y="1313411"/>
            <a:ext cx="3477780" cy="856047"/>
          </a:xfrm>
        </p:spPr>
        <p:txBody>
          <a:bodyPr/>
          <a:lstStyle/>
          <a:p>
            <a:r>
              <a:rPr lang="en-US" dirty="0"/>
              <a:t>20</a:t>
            </a:r>
            <a:r>
              <a:rPr lang="en-US" baseline="30000" dirty="0"/>
              <a:t>th</a:t>
            </a:r>
            <a:r>
              <a:rPr lang="en-US" dirty="0"/>
              <a:t>-century Japan</a:t>
            </a:r>
          </a:p>
        </p:txBody>
      </p:sp>
      <p:pic>
        <p:nvPicPr>
          <p:cNvPr id="4" name="Picture 3">
            <a:extLst>
              <a:ext uri="{FF2B5EF4-FFF2-40B4-BE49-F238E27FC236}">
                <a16:creationId xmlns:a16="http://schemas.microsoft.com/office/drawing/2014/main" id="{0AB79736-DDED-C55D-D403-9C21878B27BB}"/>
              </a:ext>
            </a:extLst>
          </p:cNvPr>
          <p:cNvPicPr>
            <a:picLocks noChangeAspect="1"/>
          </p:cNvPicPr>
          <p:nvPr/>
        </p:nvPicPr>
        <p:blipFill>
          <a:blip r:embed="rId2"/>
          <a:stretch>
            <a:fillRect/>
          </a:stretch>
        </p:blipFill>
        <p:spPr>
          <a:xfrm>
            <a:off x="340937" y="2877344"/>
            <a:ext cx="3263900" cy="2247900"/>
          </a:xfrm>
          <a:prstGeom prst="rect">
            <a:avLst/>
          </a:prstGeom>
        </p:spPr>
      </p:pic>
      <p:pic>
        <p:nvPicPr>
          <p:cNvPr id="5" name="Picture 4">
            <a:extLst>
              <a:ext uri="{FF2B5EF4-FFF2-40B4-BE49-F238E27FC236}">
                <a16:creationId xmlns:a16="http://schemas.microsoft.com/office/drawing/2014/main" id="{C0B17262-C2F9-520A-1E74-DEA0B41F73BC}"/>
              </a:ext>
            </a:extLst>
          </p:cNvPr>
          <p:cNvPicPr>
            <a:picLocks noChangeAspect="1"/>
          </p:cNvPicPr>
          <p:nvPr/>
        </p:nvPicPr>
        <p:blipFill>
          <a:blip r:embed="rId3"/>
          <a:stretch>
            <a:fillRect/>
          </a:stretch>
        </p:blipFill>
        <p:spPr>
          <a:xfrm>
            <a:off x="3818717" y="4317178"/>
            <a:ext cx="2222500" cy="2374900"/>
          </a:xfrm>
          <a:prstGeom prst="rect">
            <a:avLst/>
          </a:prstGeom>
        </p:spPr>
      </p:pic>
      <p:sp>
        <p:nvSpPr>
          <p:cNvPr id="6" name="TextBox 5">
            <a:extLst>
              <a:ext uri="{FF2B5EF4-FFF2-40B4-BE49-F238E27FC236}">
                <a16:creationId xmlns:a16="http://schemas.microsoft.com/office/drawing/2014/main" id="{B5A6F054-F155-036D-2273-B5FD94B39E85}"/>
              </a:ext>
            </a:extLst>
          </p:cNvPr>
          <p:cNvSpPr txBox="1"/>
          <p:nvPr/>
        </p:nvSpPr>
        <p:spPr>
          <a:xfrm>
            <a:off x="340937" y="5654746"/>
            <a:ext cx="2610197" cy="707886"/>
          </a:xfrm>
          <a:prstGeom prst="rect">
            <a:avLst/>
          </a:prstGeom>
          <a:noFill/>
        </p:spPr>
        <p:txBody>
          <a:bodyPr wrap="square" rtlCol="0">
            <a:spAutoFit/>
          </a:bodyPr>
          <a:lstStyle/>
          <a:p>
            <a:r>
              <a:rPr lang="en-US" sz="4000" dirty="0"/>
              <a:t>Korokke</a:t>
            </a:r>
          </a:p>
        </p:txBody>
      </p:sp>
      <p:pic>
        <p:nvPicPr>
          <p:cNvPr id="7" name="Picture 6">
            <a:extLst>
              <a:ext uri="{FF2B5EF4-FFF2-40B4-BE49-F238E27FC236}">
                <a16:creationId xmlns:a16="http://schemas.microsoft.com/office/drawing/2014/main" id="{731798EC-248E-ECAD-FF79-5C1EEE9B252C}"/>
              </a:ext>
            </a:extLst>
          </p:cNvPr>
          <p:cNvPicPr>
            <a:picLocks noChangeAspect="1"/>
          </p:cNvPicPr>
          <p:nvPr/>
        </p:nvPicPr>
        <p:blipFill>
          <a:blip r:embed="rId4"/>
          <a:stretch>
            <a:fillRect/>
          </a:stretch>
        </p:blipFill>
        <p:spPr>
          <a:xfrm>
            <a:off x="4498964" y="328636"/>
            <a:ext cx="7352098" cy="3681644"/>
          </a:xfrm>
          <a:prstGeom prst="rect">
            <a:avLst/>
          </a:prstGeom>
        </p:spPr>
      </p:pic>
      <p:sp>
        <p:nvSpPr>
          <p:cNvPr id="8" name="TextBox 7">
            <a:extLst>
              <a:ext uri="{FF2B5EF4-FFF2-40B4-BE49-F238E27FC236}">
                <a16:creationId xmlns:a16="http://schemas.microsoft.com/office/drawing/2014/main" id="{22B9291E-6B42-1BE0-8332-A671741C5324}"/>
              </a:ext>
            </a:extLst>
          </p:cNvPr>
          <p:cNvSpPr txBox="1"/>
          <p:nvPr/>
        </p:nvSpPr>
        <p:spPr>
          <a:xfrm>
            <a:off x="8587165" y="4638502"/>
            <a:ext cx="3263897" cy="369332"/>
          </a:xfrm>
          <a:prstGeom prst="rect">
            <a:avLst/>
          </a:prstGeom>
          <a:noFill/>
        </p:spPr>
        <p:txBody>
          <a:bodyPr wrap="square" rtlCol="0">
            <a:spAutoFit/>
          </a:bodyPr>
          <a:lstStyle/>
          <a:p>
            <a:r>
              <a:rPr lang="en-US" i="1" dirty="0"/>
              <a:t>Far East Survey </a:t>
            </a:r>
            <a:r>
              <a:rPr lang="en-US" dirty="0"/>
              <a:t>(1946) </a:t>
            </a:r>
            <a:endParaRPr lang="en-US" i="1" dirty="0"/>
          </a:p>
        </p:txBody>
      </p:sp>
      <p:sp>
        <p:nvSpPr>
          <p:cNvPr id="9" name="Up Arrow 8">
            <a:extLst>
              <a:ext uri="{FF2B5EF4-FFF2-40B4-BE49-F238E27FC236}">
                <a16:creationId xmlns:a16="http://schemas.microsoft.com/office/drawing/2014/main" id="{C64C7C9A-1BA3-B8C3-60A1-D5BCEB2830BF}"/>
              </a:ext>
            </a:extLst>
          </p:cNvPr>
          <p:cNvSpPr/>
          <p:nvPr/>
        </p:nvSpPr>
        <p:spPr>
          <a:xfrm>
            <a:off x="9443258" y="3591098"/>
            <a:ext cx="581891" cy="726080"/>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77048636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F6C3C6-9CAE-5EB4-197E-46ED0B295E35}"/>
              </a:ext>
            </a:extLst>
          </p:cNvPr>
          <p:cNvSpPr>
            <a:spLocks noGrp="1"/>
          </p:cNvSpPr>
          <p:nvPr>
            <p:ph type="title"/>
          </p:nvPr>
        </p:nvSpPr>
        <p:spPr>
          <a:xfrm>
            <a:off x="382385" y="207818"/>
            <a:ext cx="11026834" cy="1155469"/>
          </a:xfrm>
        </p:spPr>
        <p:txBody>
          <a:bodyPr/>
          <a:lstStyle/>
          <a:p>
            <a:r>
              <a:rPr lang="en-GB" b="1" dirty="0"/>
              <a:t>Feeding Civilians</a:t>
            </a:r>
            <a:endParaRPr lang="en-US" b="1" dirty="0"/>
          </a:p>
        </p:txBody>
      </p:sp>
      <p:sp>
        <p:nvSpPr>
          <p:cNvPr id="3" name="Content Placeholder 2">
            <a:extLst>
              <a:ext uri="{FF2B5EF4-FFF2-40B4-BE49-F238E27FC236}">
                <a16:creationId xmlns:a16="http://schemas.microsoft.com/office/drawing/2014/main" id="{349C89E4-6681-136B-4ADC-A926031EDA63}"/>
              </a:ext>
            </a:extLst>
          </p:cNvPr>
          <p:cNvSpPr>
            <a:spLocks noGrp="1"/>
          </p:cNvSpPr>
          <p:nvPr>
            <p:ph idx="1"/>
          </p:nvPr>
        </p:nvSpPr>
        <p:spPr>
          <a:xfrm>
            <a:off x="382385" y="1546166"/>
            <a:ext cx="11371811" cy="5104015"/>
          </a:xfrm>
        </p:spPr>
        <p:txBody>
          <a:bodyPr>
            <a:normAutofit/>
          </a:bodyPr>
          <a:lstStyle/>
          <a:p>
            <a:pPr marL="0" indent="0">
              <a:buNone/>
            </a:pPr>
            <a:r>
              <a:rPr lang="en-GB" b="1" dirty="0"/>
              <a:t>Some themes from World Wars I and II</a:t>
            </a:r>
          </a:p>
          <a:p>
            <a:r>
              <a:rPr lang="en-GB" dirty="0"/>
              <a:t>patriotic messages about the connections between individual eating habits and the war effort</a:t>
            </a:r>
          </a:p>
          <a:p>
            <a:r>
              <a:rPr lang="en-GB" dirty="0"/>
              <a:t>campaigns to increase agricultural production</a:t>
            </a:r>
          </a:p>
          <a:p>
            <a:r>
              <a:rPr lang="en-GB" dirty="0"/>
              <a:t>rationing and dietary guidelines/regulations</a:t>
            </a:r>
          </a:p>
          <a:p>
            <a:r>
              <a:rPr lang="en-GB" dirty="0"/>
              <a:t>emphasis on autarky/economic nationalism</a:t>
            </a:r>
          </a:p>
          <a:p>
            <a:r>
              <a:rPr lang="en-GB" dirty="0"/>
              <a:t>communal feeding schemes (canteens, national restaurants, school meals)</a:t>
            </a:r>
          </a:p>
          <a:p>
            <a:r>
              <a:rPr lang="en-GB" dirty="0"/>
              <a:t>Concern about the impact of hunger on morale</a:t>
            </a:r>
          </a:p>
          <a:p>
            <a:r>
              <a:rPr lang="en-GB" dirty="0"/>
              <a:t>civilian expectation that the state had a duty to feed its citizens</a:t>
            </a:r>
          </a:p>
          <a:p>
            <a:endParaRPr lang="en-US" dirty="0"/>
          </a:p>
        </p:txBody>
      </p:sp>
    </p:spTree>
    <p:extLst>
      <p:ext uri="{BB962C8B-B14F-4D97-AF65-F5344CB8AC3E}">
        <p14:creationId xmlns:p14="http://schemas.microsoft.com/office/powerpoint/2010/main" val="245756907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9C6817-2761-574E-CDDA-8F969FF86BA1}"/>
              </a:ext>
            </a:extLst>
          </p:cNvPr>
          <p:cNvSpPr>
            <a:spLocks noGrp="1"/>
          </p:cNvSpPr>
          <p:nvPr>
            <p:ph type="title"/>
          </p:nvPr>
        </p:nvSpPr>
        <p:spPr>
          <a:xfrm>
            <a:off x="206432" y="365125"/>
            <a:ext cx="10515600" cy="1325563"/>
          </a:xfrm>
        </p:spPr>
        <p:txBody>
          <a:bodyPr>
            <a:normAutofit/>
          </a:bodyPr>
          <a:lstStyle/>
          <a:p>
            <a:r>
              <a:rPr lang="en-GB" sz="3200" b="1" dirty="0"/>
              <a:t>Feeding Civilians</a:t>
            </a:r>
            <a:br>
              <a:rPr lang="en-GB" sz="3200" b="1" dirty="0"/>
            </a:br>
            <a:endParaRPr lang="en-US" sz="3200" dirty="0"/>
          </a:p>
        </p:txBody>
      </p:sp>
      <p:sp>
        <p:nvSpPr>
          <p:cNvPr id="3" name="Content Placeholder 2">
            <a:extLst>
              <a:ext uri="{FF2B5EF4-FFF2-40B4-BE49-F238E27FC236}">
                <a16:creationId xmlns:a16="http://schemas.microsoft.com/office/drawing/2014/main" id="{A83FD7B4-FD25-7DAF-5273-3DF92E587F96}"/>
              </a:ext>
            </a:extLst>
          </p:cNvPr>
          <p:cNvSpPr>
            <a:spLocks noGrp="1"/>
          </p:cNvSpPr>
          <p:nvPr>
            <p:ph idx="1"/>
          </p:nvPr>
        </p:nvSpPr>
        <p:spPr>
          <a:xfrm>
            <a:off x="206432" y="3990109"/>
            <a:ext cx="4282441" cy="2502766"/>
          </a:xfrm>
        </p:spPr>
        <p:txBody>
          <a:bodyPr>
            <a:normAutofit/>
          </a:bodyPr>
          <a:lstStyle/>
          <a:p>
            <a:r>
              <a:rPr lang="en-GB" sz="3200" dirty="0"/>
              <a:t>Prior to the war Germany had imported about a third of its overall food needs </a:t>
            </a:r>
          </a:p>
          <a:p>
            <a:pPr marL="0" indent="0">
              <a:buNone/>
            </a:pPr>
            <a:endParaRPr lang="en-US" sz="3200" dirty="0"/>
          </a:p>
        </p:txBody>
      </p:sp>
      <p:pic>
        <p:nvPicPr>
          <p:cNvPr id="4" name="Picture 3">
            <a:extLst>
              <a:ext uri="{FF2B5EF4-FFF2-40B4-BE49-F238E27FC236}">
                <a16:creationId xmlns:a16="http://schemas.microsoft.com/office/drawing/2014/main" id="{0F81204E-DEEC-959A-B5B3-91CAEB846238}"/>
              </a:ext>
            </a:extLst>
          </p:cNvPr>
          <p:cNvPicPr>
            <a:picLocks noChangeAspect="1"/>
          </p:cNvPicPr>
          <p:nvPr/>
        </p:nvPicPr>
        <p:blipFill>
          <a:blip r:embed="rId2"/>
          <a:stretch>
            <a:fillRect/>
          </a:stretch>
        </p:blipFill>
        <p:spPr>
          <a:xfrm>
            <a:off x="5468734" y="1194594"/>
            <a:ext cx="5524500" cy="4483100"/>
          </a:xfrm>
          <a:prstGeom prst="rect">
            <a:avLst/>
          </a:prstGeom>
        </p:spPr>
      </p:pic>
      <p:sp>
        <p:nvSpPr>
          <p:cNvPr id="10" name="TextBox 9">
            <a:extLst>
              <a:ext uri="{FF2B5EF4-FFF2-40B4-BE49-F238E27FC236}">
                <a16:creationId xmlns:a16="http://schemas.microsoft.com/office/drawing/2014/main" id="{315BB732-57B4-AEB7-1C83-331F8B567E6F}"/>
              </a:ext>
            </a:extLst>
          </p:cNvPr>
          <p:cNvSpPr txBox="1"/>
          <p:nvPr/>
        </p:nvSpPr>
        <p:spPr>
          <a:xfrm>
            <a:off x="206432" y="1690688"/>
            <a:ext cx="4448695" cy="1077218"/>
          </a:xfrm>
          <a:prstGeom prst="rect">
            <a:avLst/>
          </a:prstGeom>
          <a:noFill/>
        </p:spPr>
        <p:txBody>
          <a:bodyPr wrap="square">
            <a:spAutoFit/>
          </a:bodyPr>
          <a:lstStyle/>
          <a:p>
            <a:r>
              <a:rPr lang="en-US" sz="3200" dirty="0"/>
              <a:t>Germany during World War One</a:t>
            </a:r>
          </a:p>
        </p:txBody>
      </p:sp>
    </p:spTree>
    <p:extLst>
      <p:ext uri="{BB962C8B-B14F-4D97-AF65-F5344CB8AC3E}">
        <p14:creationId xmlns:p14="http://schemas.microsoft.com/office/powerpoint/2010/main" val="111209732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9C6817-2761-574E-CDDA-8F969FF86BA1}"/>
              </a:ext>
            </a:extLst>
          </p:cNvPr>
          <p:cNvSpPr>
            <a:spLocks noGrp="1"/>
          </p:cNvSpPr>
          <p:nvPr>
            <p:ph type="title"/>
          </p:nvPr>
        </p:nvSpPr>
        <p:spPr>
          <a:xfrm>
            <a:off x="838200" y="365126"/>
            <a:ext cx="4332316" cy="998162"/>
          </a:xfrm>
        </p:spPr>
        <p:txBody>
          <a:bodyPr>
            <a:normAutofit/>
          </a:bodyPr>
          <a:lstStyle/>
          <a:p>
            <a:r>
              <a:rPr lang="en-GB" b="1" dirty="0"/>
              <a:t>Feeding Civilians</a:t>
            </a:r>
            <a:endParaRPr lang="en-US" dirty="0"/>
          </a:p>
        </p:txBody>
      </p:sp>
      <p:sp>
        <p:nvSpPr>
          <p:cNvPr id="3" name="Content Placeholder 2">
            <a:extLst>
              <a:ext uri="{FF2B5EF4-FFF2-40B4-BE49-F238E27FC236}">
                <a16:creationId xmlns:a16="http://schemas.microsoft.com/office/drawing/2014/main" id="{A83FD7B4-FD25-7DAF-5273-3DF92E587F96}"/>
              </a:ext>
            </a:extLst>
          </p:cNvPr>
          <p:cNvSpPr>
            <a:spLocks noGrp="1"/>
          </p:cNvSpPr>
          <p:nvPr>
            <p:ph idx="1"/>
          </p:nvPr>
        </p:nvSpPr>
        <p:spPr>
          <a:xfrm>
            <a:off x="232756" y="1639311"/>
            <a:ext cx="3973484" cy="3165446"/>
          </a:xfrm>
        </p:spPr>
        <p:txBody>
          <a:bodyPr>
            <a:normAutofit lnSpcReduction="10000"/>
          </a:bodyPr>
          <a:lstStyle/>
          <a:p>
            <a:pPr marL="0" indent="0">
              <a:buNone/>
            </a:pPr>
            <a:r>
              <a:rPr lang="en-US" sz="3200" dirty="0"/>
              <a:t>Germany during World War One</a:t>
            </a:r>
            <a:endParaRPr lang="en-GB" sz="3200" dirty="0"/>
          </a:p>
          <a:p>
            <a:endParaRPr lang="en-GB" dirty="0"/>
          </a:p>
          <a:p>
            <a:r>
              <a:rPr lang="en-GB" dirty="0"/>
              <a:t>K-</a:t>
            </a:r>
            <a:r>
              <a:rPr lang="en-GB" dirty="0" err="1"/>
              <a:t>brot</a:t>
            </a:r>
            <a:r>
              <a:rPr lang="en-GB" dirty="0"/>
              <a:t>—</a:t>
            </a:r>
            <a:r>
              <a:rPr lang="en-GB" dirty="0" err="1"/>
              <a:t>Kriegsbrot</a:t>
            </a:r>
            <a:r>
              <a:rPr lang="en-GB" dirty="0"/>
              <a:t> or </a:t>
            </a:r>
            <a:r>
              <a:rPr lang="en-GB" dirty="0" err="1"/>
              <a:t>Kartoffelbrot</a:t>
            </a:r>
            <a:endParaRPr lang="en-GB" dirty="0"/>
          </a:p>
          <a:p>
            <a:pPr marL="0" indent="0">
              <a:buNone/>
            </a:pPr>
            <a:r>
              <a:rPr lang="en-GB" dirty="0"/>
              <a:t>(War-Bread or Potato-Bread)</a:t>
            </a:r>
          </a:p>
          <a:p>
            <a:pPr marL="0" indent="0">
              <a:buNone/>
            </a:pPr>
            <a:endParaRPr lang="en-US" dirty="0"/>
          </a:p>
        </p:txBody>
      </p:sp>
      <p:pic>
        <p:nvPicPr>
          <p:cNvPr id="4" name="Picture 3">
            <a:extLst>
              <a:ext uri="{FF2B5EF4-FFF2-40B4-BE49-F238E27FC236}">
                <a16:creationId xmlns:a16="http://schemas.microsoft.com/office/drawing/2014/main" id="{863C244C-FC2E-B63B-556F-3FD19BA4B737}"/>
              </a:ext>
            </a:extLst>
          </p:cNvPr>
          <p:cNvPicPr>
            <a:picLocks noChangeAspect="1"/>
          </p:cNvPicPr>
          <p:nvPr/>
        </p:nvPicPr>
        <p:blipFill>
          <a:blip r:embed="rId2"/>
          <a:stretch>
            <a:fillRect/>
          </a:stretch>
        </p:blipFill>
        <p:spPr>
          <a:xfrm>
            <a:off x="4206240" y="1363288"/>
            <a:ext cx="7864917" cy="4800917"/>
          </a:xfrm>
          <a:prstGeom prst="rect">
            <a:avLst/>
          </a:prstGeom>
        </p:spPr>
      </p:pic>
      <p:sp>
        <p:nvSpPr>
          <p:cNvPr id="5" name="TextBox 4">
            <a:extLst>
              <a:ext uri="{FF2B5EF4-FFF2-40B4-BE49-F238E27FC236}">
                <a16:creationId xmlns:a16="http://schemas.microsoft.com/office/drawing/2014/main" id="{FE3EA830-DAFD-4E49-BC4F-D7D1DD051171}"/>
              </a:ext>
            </a:extLst>
          </p:cNvPr>
          <p:cNvSpPr txBox="1"/>
          <p:nvPr/>
        </p:nvSpPr>
        <p:spPr>
          <a:xfrm>
            <a:off x="498765" y="5218690"/>
            <a:ext cx="2660072" cy="923330"/>
          </a:xfrm>
          <a:prstGeom prst="rect">
            <a:avLst/>
          </a:prstGeom>
          <a:noFill/>
        </p:spPr>
        <p:txBody>
          <a:bodyPr wrap="square" rtlCol="0">
            <a:spAutoFit/>
          </a:bodyPr>
          <a:lstStyle/>
          <a:p>
            <a:r>
              <a:rPr lang="en-US" dirty="0"/>
              <a:t>A piece of K-</a:t>
            </a:r>
            <a:r>
              <a:rPr lang="en-US" dirty="0" err="1"/>
              <a:t>brot</a:t>
            </a:r>
            <a:r>
              <a:rPr lang="en-US" dirty="0"/>
              <a:t> preserved in the Imperial War Museum, London</a:t>
            </a:r>
          </a:p>
        </p:txBody>
      </p:sp>
      <p:sp>
        <p:nvSpPr>
          <p:cNvPr id="6" name="Right Arrow 5">
            <a:extLst>
              <a:ext uri="{FF2B5EF4-FFF2-40B4-BE49-F238E27FC236}">
                <a16:creationId xmlns:a16="http://schemas.microsoft.com/office/drawing/2014/main" id="{79A2E022-6BB0-3729-188A-84ADED0B8009}"/>
              </a:ext>
            </a:extLst>
          </p:cNvPr>
          <p:cNvSpPr/>
          <p:nvPr/>
        </p:nvSpPr>
        <p:spPr>
          <a:xfrm>
            <a:off x="3341716" y="5669280"/>
            <a:ext cx="681644" cy="31588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73746882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9C6817-2761-574E-CDDA-8F969FF86BA1}"/>
              </a:ext>
            </a:extLst>
          </p:cNvPr>
          <p:cNvSpPr>
            <a:spLocks noGrp="1"/>
          </p:cNvSpPr>
          <p:nvPr>
            <p:ph type="title"/>
          </p:nvPr>
        </p:nvSpPr>
        <p:spPr/>
        <p:txBody>
          <a:bodyPr>
            <a:normAutofit/>
          </a:bodyPr>
          <a:lstStyle/>
          <a:p>
            <a:r>
              <a:rPr lang="en-GB" b="1" dirty="0"/>
              <a:t>Feeding Civilians</a:t>
            </a:r>
            <a:br>
              <a:rPr lang="en-GB" b="1" dirty="0"/>
            </a:br>
            <a:r>
              <a:rPr lang="en-US" dirty="0"/>
              <a:t>Germany during World War One</a:t>
            </a:r>
          </a:p>
        </p:txBody>
      </p:sp>
      <p:sp>
        <p:nvSpPr>
          <p:cNvPr id="3" name="Content Placeholder 2">
            <a:extLst>
              <a:ext uri="{FF2B5EF4-FFF2-40B4-BE49-F238E27FC236}">
                <a16:creationId xmlns:a16="http://schemas.microsoft.com/office/drawing/2014/main" id="{A83FD7B4-FD25-7DAF-5273-3DF92E587F96}"/>
              </a:ext>
            </a:extLst>
          </p:cNvPr>
          <p:cNvSpPr>
            <a:spLocks noGrp="1"/>
          </p:cNvSpPr>
          <p:nvPr>
            <p:ph idx="1"/>
          </p:nvPr>
        </p:nvSpPr>
        <p:spPr>
          <a:xfrm>
            <a:off x="548640" y="2676697"/>
            <a:ext cx="10805160" cy="3500265"/>
          </a:xfrm>
        </p:spPr>
        <p:txBody>
          <a:bodyPr/>
          <a:lstStyle/>
          <a:p>
            <a:pPr marL="0" indent="0">
              <a:buNone/>
            </a:pPr>
            <a:r>
              <a:rPr lang="en-GB" dirty="0"/>
              <a:t>‘Germany did not run out of rifles or shells. It suffered badly from shortages of food. Likewise the Allies: their agrarian resources decided the war. So not only a war or steel and gold, but a war of bread and potatoes.’</a:t>
            </a:r>
          </a:p>
          <a:p>
            <a:endParaRPr lang="en-GB" dirty="0"/>
          </a:p>
          <a:p>
            <a:pPr marL="0" indent="0">
              <a:buNone/>
            </a:pPr>
            <a:r>
              <a:rPr lang="en-GB" dirty="0"/>
              <a:t>Avner Offer, </a:t>
            </a:r>
            <a:r>
              <a:rPr lang="en-GB" i="1" dirty="0"/>
              <a:t>The First World War: An Agrarian Interpretation </a:t>
            </a:r>
            <a:r>
              <a:rPr lang="en-GB" dirty="0"/>
              <a:t>(Oxford, 1989).</a:t>
            </a:r>
          </a:p>
          <a:p>
            <a:pPr marL="0" indent="0">
              <a:buNone/>
            </a:pPr>
            <a:endParaRPr lang="en-US" dirty="0"/>
          </a:p>
        </p:txBody>
      </p:sp>
    </p:spTree>
    <p:extLst>
      <p:ext uri="{BB962C8B-B14F-4D97-AF65-F5344CB8AC3E}">
        <p14:creationId xmlns:p14="http://schemas.microsoft.com/office/powerpoint/2010/main" val="353349707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9C6817-2761-574E-CDDA-8F969FF86BA1}"/>
              </a:ext>
            </a:extLst>
          </p:cNvPr>
          <p:cNvSpPr>
            <a:spLocks noGrp="1"/>
          </p:cNvSpPr>
          <p:nvPr>
            <p:ph type="title"/>
          </p:nvPr>
        </p:nvSpPr>
        <p:spPr>
          <a:xfrm>
            <a:off x="196468" y="199505"/>
            <a:ext cx="6969103" cy="1446415"/>
          </a:xfrm>
        </p:spPr>
        <p:txBody>
          <a:bodyPr>
            <a:normAutofit fontScale="90000"/>
          </a:bodyPr>
          <a:lstStyle/>
          <a:p>
            <a:r>
              <a:rPr lang="en-GB" b="1" dirty="0"/>
              <a:t>Feeding Civilians</a:t>
            </a:r>
            <a:br>
              <a:rPr lang="en-GB" b="1" dirty="0"/>
            </a:br>
            <a:r>
              <a:rPr lang="en-US" dirty="0"/>
              <a:t>Germany during the World Wars</a:t>
            </a:r>
          </a:p>
        </p:txBody>
      </p:sp>
      <p:sp>
        <p:nvSpPr>
          <p:cNvPr id="3" name="Content Placeholder 2">
            <a:extLst>
              <a:ext uri="{FF2B5EF4-FFF2-40B4-BE49-F238E27FC236}">
                <a16:creationId xmlns:a16="http://schemas.microsoft.com/office/drawing/2014/main" id="{A83FD7B4-FD25-7DAF-5273-3DF92E587F96}"/>
              </a:ext>
            </a:extLst>
          </p:cNvPr>
          <p:cNvSpPr>
            <a:spLocks noGrp="1"/>
          </p:cNvSpPr>
          <p:nvPr>
            <p:ph idx="1"/>
          </p:nvPr>
        </p:nvSpPr>
        <p:spPr>
          <a:xfrm>
            <a:off x="415636" y="3574473"/>
            <a:ext cx="5985164" cy="2826327"/>
          </a:xfrm>
        </p:spPr>
        <p:txBody>
          <a:bodyPr>
            <a:normAutofit/>
          </a:bodyPr>
          <a:lstStyle/>
          <a:p>
            <a:pPr marL="0" indent="0">
              <a:buNone/>
            </a:pPr>
            <a:r>
              <a:rPr lang="en-GB" dirty="0"/>
              <a:t>Nazi domestic science magazines advised on how to avoid food waste, as part of the war effort, and as a duty to the fatherland</a:t>
            </a:r>
            <a:endParaRPr lang="en-US" dirty="0"/>
          </a:p>
        </p:txBody>
      </p:sp>
      <p:pic>
        <p:nvPicPr>
          <p:cNvPr id="4" name="Picture 3">
            <a:extLst>
              <a:ext uri="{FF2B5EF4-FFF2-40B4-BE49-F238E27FC236}">
                <a16:creationId xmlns:a16="http://schemas.microsoft.com/office/drawing/2014/main" id="{0FECD03C-5E5E-46AE-8998-36D350022F73}"/>
              </a:ext>
            </a:extLst>
          </p:cNvPr>
          <p:cNvPicPr>
            <a:picLocks noChangeAspect="1"/>
          </p:cNvPicPr>
          <p:nvPr/>
        </p:nvPicPr>
        <p:blipFill>
          <a:blip r:embed="rId2"/>
          <a:stretch>
            <a:fillRect/>
          </a:stretch>
        </p:blipFill>
        <p:spPr>
          <a:xfrm>
            <a:off x="7345413" y="0"/>
            <a:ext cx="4650119" cy="6858000"/>
          </a:xfrm>
          <a:prstGeom prst="rect">
            <a:avLst/>
          </a:prstGeom>
        </p:spPr>
      </p:pic>
    </p:spTree>
    <p:extLst>
      <p:ext uri="{BB962C8B-B14F-4D97-AF65-F5344CB8AC3E}">
        <p14:creationId xmlns:p14="http://schemas.microsoft.com/office/powerpoint/2010/main" val="123280684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9C6817-2761-574E-CDDA-8F969FF86BA1}"/>
              </a:ext>
            </a:extLst>
          </p:cNvPr>
          <p:cNvSpPr>
            <a:spLocks noGrp="1"/>
          </p:cNvSpPr>
          <p:nvPr>
            <p:ph type="title"/>
          </p:nvPr>
        </p:nvSpPr>
        <p:spPr>
          <a:xfrm>
            <a:off x="232756" y="365125"/>
            <a:ext cx="11787448" cy="701675"/>
          </a:xfrm>
        </p:spPr>
        <p:txBody>
          <a:bodyPr>
            <a:normAutofit fontScale="90000"/>
          </a:bodyPr>
          <a:lstStyle/>
          <a:p>
            <a:r>
              <a:rPr lang="en-GB" b="1" dirty="0"/>
              <a:t>Feeding Civilians</a:t>
            </a:r>
            <a:br>
              <a:rPr lang="en-GB" b="1" dirty="0"/>
            </a:br>
            <a:r>
              <a:rPr lang="en-US" b="1" dirty="0"/>
              <a:t>Germany during the World Wars</a:t>
            </a:r>
          </a:p>
        </p:txBody>
      </p:sp>
      <p:sp>
        <p:nvSpPr>
          <p:cNvPr id="3" name="Content Placeholder 2">
            <a:extLst>
              <a:ext uri="{FF2B5EF4-FFF2-40B4-BE49-F238E27FC236}">
                <a16:creationId xmlns:a16="http://schemas.microsoft.com/office/drawing/2014/main" id="{A83FD7B4-FD25-7DAF-5273-3DF92E587F96}"/>
              </a:ext>
            </a:extLst>
          </p:cNvPr>
          <p:cNvSpPr>
            <a:spLocks noGrp="1"/>
          </p:cNvSpPr>
          <p:nvPr>
            <p:ph idx="1"/>
          </p:nvPr>
        </p:nvSpPr>
        <p:spPr>
          <a:xfrm>
            <a:off x="232755" y="1562793"/>
            <a:ext cx="11787449" cy="4930082"/>
          </a:xfrm>
        </p:spPr>
        <p:txBody>
          <a:bodyPr>
            <a:normAutofit fontScale="85000" lnSpcReduction="10000"/>
          </a:bodyPr>
          <a:lstStyle/>
          <a:p>
            <a:pPr marL="0" indent="0">
              <a:buNone/>
            </a:pPr>
            <a:r>
              <a:rPr lang="en-GB" sz="3000" dirty="0"/>
              <a:t>‘There was little need to convince consumers to eat potatoes. But the [Nazi] Women’s Bureau was terribly concerned about how those potatoes were peeled. Sloppy peeling (where some of the inner, white part of the potato was cut off with the peel) was allegedly responsible for the wastage of tons of potatoes every year. To avoid this, Nazi women’s groups repeatedly urged consumers to eat [potatoes cooked in their peel, or] </a:t>
            </a:r>
            <a:r>
              <a:rPr lang="en-GB" sz="3000" i="1" dirty="0" err="1"/>
              <a:t>Pellkartoffeln</a:t>
            </a:r>
            <a:r>
              <a:rPr lang="en-GB" sz="3000" dirty="0"/>
              <a:t>, because peeling cooked potatoes meant that the peel came off easily (although they admitted that peeling hot potatoes stung one’s fingers). Cold unappetizing leftover bits of potatoes were another recurring problem for the Home Economics Section: not a scrap should go to waste. Nazi Party women’s agencies generated hundreds of recipe tips, offering housewives recipes (often entailing much more work than the original menu that had created the leftovers) to enable them to recycle and use up those cold remnants.’</a:t>
            </a:r>
          </a:p>
          <a:p>
            <a:pPr marL="0" indent="0">
              <a:buNone/>
            </a:pPr>
            <a:endParaRPr lang="en-GB" dirty="0"/>
          </a:p>
          <a:p>
            <a:pPr marL="0" indent="0">
              <a:buNone/>
            </a:pPr>
            <a:r>
              <a:rPr lang="en-GB" sz="2200" dirty="0"/>
              <a:t>Nancy </a:t>
            </a:r>
            <a:r>
              <a:rPr lang="en-GB" sz="2200" dirty="0" err="1"/>
              <a:t>Reagin</a:t>
            </a:r>
            <a:r>
              <a:rPr lang="en-GB" sz="2200" dirty="0"/>
              <a:t>, </a:t>
            </a:r>
            <a:r>
              <a:rPr lang="en-GB" sz="2200" i="1" dirty="0"/>
              <a:t>Sweeping the German Nation: Domesticity and National Identity in Germany, 1870-1945 </a:t>
            </a:r>
            <a:r>
              <a:rPr lang="en-GB" sz="2200" dirty="0"/>
              <a:t>(Cambridge, 2007)</a:t>
            </a:r>
          </a:p>
        </p:txBody>
      </p:sp>
    </p:spTree>
    <p:extLst>
      <p:ext uri="{BB962C8B-B14F-4D97-AF65-F5344CB8AC3E}">
        <p14:creationId xmlns:p14="http://schemas.microsoft.com/office/powerpoint/2010/main" val="99790221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6A1980A-7E3B-0427-B927-24E8E7F6CAF6}"/>
              </a:ext>
            </a:extLst>
          </p:cNvPr>
          <p:cNvSpPr>
            <a:spLocks noGrp="1"/>
          </p:cNvSpPr>
          <p:nvPr>
            <p:ph type="title"/>
          </p:nvPr>
        </p:nvSpPr>
        <p:spPr/>
        <p:txBody>
          <a:bodyPr/>
          <a:lstStyle/>
          <a:p>
            <a:r>
              <a:rPr lang="en-US" dirty="0"/>
              <a:t>Themes for the lecture</a:t>
            </a:r>
          </a:p>
        </p:txBody>
      </p:sp>
      <p:sp>
        <p:nvSpPr>
          <p:cNvPr id="3" name="Content Placeholder 2">
            <a:extLst>
              <a:ext uri="{FF2B5EF4-FFF2-40B4-BE49-F238E27FC236}">
                <a16:creationId xmlns:a16="http://schemas.microsoft.com/office/drawing/2014/main" id="{86E2B6CC-A083-1384-34BB-DD91FDD486B5}"/>
              </a:ext>
            </a:extLst>
          </p:cNvPr>
          <p:cNvSpPr>
            <a:spLocks noGrp="1"/>
          </p:cNvSpPr>
          <p:nvPr>
            <p:ph idx="1"/>
          </p:nvPr>
        </p:nvSpPr>
        <p:spPr/>
        <p:txBody>
          <a:bodyPr/>
          <a:lstStyle/>
          <a:p>
            <a:r>
              <a:rPr lang="en-GB" dirty="0"/>
              <a:t>food as a cause of war</a:t>
            </a:r>
          </a:p>
          <a:p>
            <a:r>
              <a:rPr lang="en-GB" dirty="0"/>
              <a:t>food as a policy of war</a:t>
            </a:r>
          </a:p>
          <a:p>
            <a:r>
              <a:rPr lang="en-GB" dirty="0"/>
              <a:t>feeding the military</a:t>
            </a:r>
          </a:p>
          <a:p>
            <a:r>
              <a:rPr lang="en-GB" dirty="0"/>
              <a:t>impact of war on civilian eating practices</a:t>
            </a:r>
          </a:p>
          <a:p>
            <a:pPr marL="0" indent="0">
              <a:buNone/>
            </a:pPr>
            <a:endParaRPr lang="en-GB" dirty="0"/>
          </a:p>
          <a:p>
            <a:pPr marL="0" indent="0">
              <a:buNone/>
            </a:pPr>
            <a:r>
              <a:rPr lang="en-GB" dirty="0"/>
              <a:t>. . . and some concluding comments about the effect of wartime food policies on the relationship between states and civilians.</a:t>
            </a:r>
            <a:endParaRPr lang="en-US" dirty="0"/>
          </a:p>
        </p:txBody>
      </p:sp>
    </p:spTree>
    <p:extLst>
      <p:ext uri="{BB962C8B-B14F-4D97-AF65-F5344CB8AC3E}">
        <p14:creationId xmlns:p14="http://schemas.microsoft.com/office/powerpoint/2010/main" val="354040101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210F5A-04DA-430B-6A58-1F72B4062325}"/>
              </a:ext>
            </a:extLst>
          </p:cNvPr>
          <p:cNvSpPr>
            <a:spLocks noGrp="1"/>
          </p:cNvSpPr>
          <p:nvPr>
            <p:ph type="title"/>
          </p:nvPr>
        </p:nvSpPr>
        <p:spPr>
          <a:xfrm>
            <a:off x="299258" y="332509"/>
            <a:ext cx="11054542" cy="1358179"/>
          </a:xfrm>
        </p:spPr>
        <p:txBody>
          <a:bodyPr>
            <a:normAutofit fontScale="90000"/>
          </a:bodyPr>
          <a:lstStyle/>
          <a:p>
            <a:r>
              <a:rPr lang="en-US" dirty="0"/>
              <a:t>In World War One Germany, wartime food </a:t>
            </a:r>
            <a:r>
              <a:rPr lang="en-GB" dirty="0"/>
              <a:t>experiences redefined the relationship between civilians and the state</a:t>
            </a:r>
            <a:r>
              <a:rPr lang="en-GB" dirty="0">
                <a:effectLst/>
              </a:rPr>
              <a:t> </a:t>
            </a:r>
            <a:endParaRPr lang="en-US" dirty="0"/>
          </a:p>
        </p:txBody>
      </p:sp>
      <p:sp>
        <p:nvSpPr>
          <p:cNvPr id="3" name="Content Placeholder 2">
            <a:extLst>
              <a:ext uri="{FF2B5EF4-FFF2-40B4-BE49-F238E27FC236}">
                <a16:creationId xmlns:a16="http://schemas.microsoft.com/office/drawing/2014/main" id="{B6372019-21E3-433B-D462-D96A0F9AF8D3}"/>
              </a:ext>
            </a:extLst>
          </p:cNvPr>
          <p:cNvSpPr>
            <a:spLocks noGrp="1"/>
          </p:cNvSpPr>
          <p:nvPr>
            <p:ph idx="1"/>
          </p:nvPr>
        </p:nvSpPr>
        <p:spPr>
          <a:xfrm>
            <a:off x="299258" y="2044931"/>
            <a:ext cx="11593483" cy="4813069"/>
          </a:xfrm>
        </p:spPr>
        <p:txBody>
          <a:bodyPr>
            <a:normAutofit/>
          </a:bodyPr>
          <a:lstStyle/>
          <a:p>
            <a:pPr marL="0" indent="0">
              <a:buNone/>
            </a:pPr>
            <a:r>
              <a:rPr lang="en-GB" dirty="0"/>
              <a:t>This insight ‘challenges still-dominant assumptions regarding the nature of politics itself as representing a narrow terrain of activity, largely separated from the rest of everyday life, practiced only at particular moments and often by limited segments of society. </a:t>
            </a:r>
            <a:r>
              <a:rPr lang="en-GB" b="1" dirty="0"/>
              <a:t>Contemporary documents suggest that officials interpreted bread riots in the street—and even the simple act of queuing in long lines for bread—as political by implication. </a:t>
            </a:r>
            <a:r>
              <a:rPr lang="en-GB" dirty="0"/>
              <a:t>Officials’ treatment of this activity as political set the pace for the public interpretation of the economic war and its unwilling victims. The boarder public, too—including the disenfranchised—played a role in defining politics.’</a:t>
            </a:r>
          </a:p>
          <a:p>
            <a:pPr marL="0" indent="0">
              <a:buNone/>
            </a:pPr>
            <a:r>
              <a:rPr lang="en-GB" dirty="0"/>
              <a:t>Belinda Davis, </a:t>
            </a:r>
            <a:r>
              <a:rPr lang="en-GB" i="1" dirty="0"/>
              <a:t>Home Fires Burning: Food, Politics, and Everyday Life in World War I Berlin </a:t>
            </a:r>
            <a:r>
              <a:rPr lang="en-GB" dirty="0"/>
              <a:t>(Chapel Hill, 2000).</a:t>
            </a:r>
            <a:endParaRPr lang="en-US" dirty="0"/>
          </a:p>
        </p:txBody>
      </p:sp>
    </p:spTree>
    <p:extLst>
      <p:ext uri="{BB962C8B-B14F-4D97-AF65-F5344CB8AC3E}">
        <p14:creationId xmlns:p14="http://schemas.microsoft.com/office/powerpoint/2010/main" val="258495461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FF1166-2511-EDBD-6292-BA63A42939FE}"/>
              </a:ext>
            </a:extLst>
          </p:cNvPr>
          <p:cNvSpPr>
            <a:spLocks noGrp="1"/>
          </p:cNvSpPr>
          <p:nvPr>
            <p:ph type="title"/>
          </p:nvPr>
        </p:nvSpPr>
        <p:spPr/>
        <p:txBody>
          <a:bodyPr/>
          <a:lstStyle/>
          <a:p>
            <a:r>
              <a:rPr lang="en-US" b="1" dirty="0"/>
              <a:t>Interwar Germany</a:t>
            </a:r>
          </a:p>
        </p:txBody>
      </p:sp>
      <p:sp>
        <p:nvSpPr>
          <p:cNvPr id="3" name="Content Placeholder 2">
            <a:extLst>
              <a:ext uri="{FF2B5EF4-FFF2-40B4-BE49-F238E27FC236}">
                <a16:creationId xmlns:a16="http://schemas.microsoft.com/office/drawing/2014/main" id="{C3FFE4D2-CA29-B13F-B463-6DEF8C038A75}"/>
              </a:ext>
            </a:extLst>
          </p:cNvPr>
          <p:cNvSpPr>
            <a:spLocks noGrp="1"/>
          </p:cNvSpPr>
          <p:nvPr>
            <p:ph idx="1"/>
          </p:nvPr>
        </p:nvSpPr>
        <p:spPr>
          <a:xfrm>
            <a:off x="432262" y="1828799"/>
            <a:ext cx="10921538" cy="4348163"/>
          </a:xfrm>
        </p:spPr>
        <p:txBody>
          <a:bodyPr>
            <a:normAutofit lnSpcReduction="10000"/>
          </a:bodyPr>
          <a:lstStyle/>
          <a:p>
            <a:pPr marL="0" indent="0">
              <a:buNone/>
            </a:pPr>
            <a:r>
              <a:rPr lang="en-GB" dirty="0"/>
              <a:t>‘</a:t>
            </a:r>
            <a:r>
              <a:rPr lang="en-GB" b="1" dirty="0"/>
              <a:t>Berliners began to develop a new politics of entitlement</a:t>
            </a:r>
            <a:r>
              <a:rPr lang="en-GB" dirty="0"/>
              <a:t>, though the bases for this perceived entitlement varied widely among different populations and over the course of the war. For some this entitlement related to basic human needs; for others it instead (or also) connected to one’s contribution to the war effort. Some Berliners based their demands on their identity as citizens or proto-citizens. For others this was also a question of national identity, in an inclusive and sometimes quite exclusive sense.’</a:t>
            </a:r>
          </a:p>
          <a:p>
            <a:pPr marL="0" indent="0">
              <a:buNone/>
            </a:pPr>
            <a:endParaRPr lang="en-GB" dirty="0"/>
          </a:p>
          <a:p>
            <a:pPr marL="0" indent="0">
              <a:buNone/>
            </a:pPr>
            <a:r>
              <a:rPr lang="en-GB" dirty="0"/>
              <a:t>Belinda Davis, </a:t>
            </a:r>
            <a:r>
              <a:rPr lang="en-GB" i="1" dirty="0"/>
              <a:t>Home Fires Burning: Food, Politics, and Everyday Life in World War I Berlin </a:t>
            </a:r>
            <a:r>
              <a:rPr lang="en-GB" dirty="0"/>
              <a:t>(Chapel Hill, 2000).</a:t>
            </a:r>
            <a:endParaRPr lang="en-US" dirty="0"/>
          </a:p>
        </p:txBody>
      </p:sp>
    </p:spTree>
    <p:extLst>
      <p:ext uri="{BB962C8B-B14F-4D97-AF65-F5344CB8AC3E}">
        <p14:creationId xmlns:p14="http://schemas.microsoft.com/office/powerpoint/2010/main" val="109334545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3C295F-EF0E-A6BF-38E6-AB2A683F2C28}"/>
              </a:ext>
            </a:extLst>
          </p:cNvPr>
          <p:cNvSpPr>
            <a:spLocks noGrp="1"/>
          </p:cNvSpPr>
          <p:nvPr>
            <p:ph type="title"/>
          </p:nvPr>
        </p:nvSpPr>
        <p:spPr/>
        <p:txBody>
          <a:bodyPr/>
          <a:lstStyle/>
          <a:p>
            <a:r>
              <a:rPr lang="en-GB" b="1" dirty="0"/>
              <a:t>Conclusions</a:t>
            </a:r>
            <a:endParaRPr lang="en-US" dirty="0"/>
          </a:p>
        </p:txBody>
      </p:sp>
      <p:sp>
        <p:nvSpPr>
          <p:cNvPr id="3" name="Content Placeholder 2">
            <a:extLst>
              <a:ext uri="{FF2B5EF4-FFF2-40B4-BE49-F238E27FC236}">
                <a16:creationId xmlns:a16="http://schemas.microsoft.com/office/drawing/2014/main" id="{96792770-DA2B-B244-178B-952226976285}"/>
              </a:ext>
            </a:extLst>
          </p:cNvPr>
          <p:cNvSpPr>
            <a:spLocks noGrp="1"/>
          </p:cNvSpPr>
          <p:nvPr>
            <p:ph idx="1"/>
          </p:nvPr>
        </p:nvSpPr>
        <p:spPr/>
        <p:txBody>
          <a:bodyPr/>
          <a:lstStyle/>
          <a:p>
            <a:r>
              <a:rPr lang="en-GB" dirty="0"/>
              <a:t>Histories of warfare need to pay closer attention to food. Starvation, as much as death in conflict, is a fundamental feature of all wars.</a:t>
            </a:r>
          </a:p>
          <a:p>
            <a:pPr marL="0" indent="0">
              <a:buNone/>
            </a:pPr>
            <a:endParaRPr lang="en-US" dirty="0"/>
          </a:p>
        </p:txBody>
      </p:sp>
    </p:spTree>
    <p:extLst>
      <p:ext uri="{BB962C8B-B14F-4D97-AF65-F5344CB8AC3E}">
        <p14:creationId xmlns:p14="http://schemas.microsoft.com/office/powerpoint/2010/main" val="362508090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3C295F-EF0E-A6BF-38E6-AB2A683F2C28}"/>
              </a:ext>
            </a:extLst>
          </p:cNvPr>
          <p:cNvSpPr>
            <a:spLocks noGrp="1"/>
          </p:cNvSpPr>
          <p:nvPr>
            <p:ph type="title"/>
          </p:nvPr>
        </p:nvSpPr>
        <p:spPr/>
        <p:txBody>
          <a:bodyPr/>
          <a:lstStyle/>
          <a:p>
            <a:r>
              <a:rPr lang="en-GB" b="1" dirty="0"/>
              <a:t>Conclusions</a:t>
            </a:r>
            <a:endParaRPr lang="en-US" dirty="0"/>
          </a:p>
        </p:txBody>
      </p:sp>
      <p:sp>
        <p:nvSpPr>
          <p:cNvPr id="3" name="Content Placeholder 2">
            <a:extLst>
              <a:ext uri="{FF2B5EF4-FFF2-40B4-BE49-F238E27FC236}">
                <a16:creationId xmlns:a16="http://schemas.microsoft.com/office/drawing/2014/main" id="{96792770-DA2B-B244-178B-952226976285}"/>
              </a:ext>
            </a:extLst>
          </p:cNvPr>
          <p:cNvSpPr>
            <a:spLocks noGrp="1"/>
          </p:cNvSpPr>
          <p:nvPr>
            <p:ph idx="1"/>
          </p:nvPr>
        </p:nvSpPr>
        <p:spPr/>
        <p:txBody>
          <a:bodyPr/>
          <a:lstStyle/>
          <a:p>
            <a:r>
              <a:rPr lang="en-GB" dirty="0"/>
              <a:t>Histories of warfare need to pay closer attention to food. Starvation, as much as death in conflict, is a fundamental feature of all wars.</a:t>
            </a:r>
          </a:p>
          <a:p>
            <a:r>
              <a:rPr lang="en-GB" dirty="0"/>
              <a:t>wartime experiences can change a nation’s overall dietary practices and can lead to long-term changes in health.</a:t>
            </a:r>
          </a:p>
          <a:p>
            <a:pPr marL="0" indent="0">
              <a:buNone/>
            </a:pPr>
            <a:endParaRPr lang="en-US" dirty="0"/>
          </a:p>
        </p:txBody>
      </p:sp>
    </p:spTree>
    <p:extLst>
      <p:ext uri="{BB962C8B-B14F-4D97-AF65-F5344CB8AC3E}">
        <p14:creationId xmlns:p14="http://schemas.microsoft.com/office/powerpoint/2010/main" val="359523029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3C295F-EF0E-A6BF-38E6-AB2A683F2C28}"/>
              </a:ext>
            </a:extLst>
          </p:cNvPr>
          <p:cNvSpPr>
            <a:spLocks noGrp="1"/>
          </p:cNvSpPr>
          <p:nvPr>
            <p:ph type="title"/>
          </p:nvPr>
        </p:nvSpPr>
        <p:spPr/>
        <p:txBody>
          <a:bodyPr/>
          <a:lstStyle/>
          <a:p>
            <a:r>
              <a:rPr lang="en-GB" b="1" dirty="0"/>
              <a:t>Conclusions</a:t>
            </a:r>
            <a:endParaRPr lang="en-US" dirty="0"/>
          </a:p>
        </p:txBody>
      </p:sp>
      <p:sp>
        <p:nvSpPr>
          <p:cNvPr id="3" name="Content Placeholder 2">
            <a:extLst>
              <a:ext uri="{FF2B5EF4-FFF2-40B4-BE49-F238E27FC236}">
                <a16:creationId xmlns:a16="http://schemas.microsoft.com/office/drawing/2014/main" id="{96792770-DA2B-B244-178B-952226976285}"/>
              </a:ext>
            </a:extLst>
          </p:cNvPr>
          <p:cNvSpPr>
            <a:spLocks noGrp="1"/>
          </p:cNvSpPr>
          <p:nvPr>
            <p:ph idx="1"/>
          </p:nvPr>
        </p:nvSpPr>
        <p:spPr/>
        <p:txBody>
          <a:bodyPr>
            <a:normAutofit/>
          </a:bodyPr>
          <a:lstStyle/>
          <a:p>
            <a:r>
              <a:rPr lang="en-GB" dirty="0"/>
              <a:t>Histories of warfare need to pay closer attention to food. Starvation, as much as death in conflict, is a fundamental feature of all wars.</a:t>
            </a:r>
          </a:p>
          <a:p>
            <a:r>
              <a:rPr lang="en-GB" dirty="0"/>
              <a:t>wartime experiences can change a nation’s overall dietary practices and can lead to long-term changes in health.</a:t>
            </a:r>
          </a:p>
          <a:p>
            <a:r>
              <a:rPr lang="en-GB" dirty="0"/>
              <a:t>in 20</a:t>
            </a:r>
            <a:r>
              <a:rPr lang="en-GB" baseline="30000" dirty="0"/>
              <a:t>th</a:t>
            </a:r>
            <a:r>
              <a:rPr lang="en-GB" dirty="0"/>
              <a:t>-century Western Europe war has helped develop national food policies and build the state institutions that delivered the </a:t>
            </a:r>
            <a:r>
              <a:rPr lang="en-GB" dirty="0" err="1"/>
              <a:t>postwar</a:t>
            </a:r>
            <a:r>
              <a:rPr lang="en-GB" dirty="0"/>
              <a:t> welfare state. The historian Charles Tilly argued that ‘war makes states’. In particular wartime food policies help build states. </a:t>
            </a:r>
          </a:p>
          <a:p>
            <a:endParaRPr lang="en-GB" dirty="0"/>
          </a:p>
          <a:p>
            <a:pPr marL="0" indent="0">
              <a:buNone/>
            </a:pPr>
            <a:endParaRPr lang="en-US" dirty="0"/>
          </a:p>
        </p:txBody>
      </p:sp>
    </p:spTree>
    <p:extLst>
      <p:ext uri="{BB962C8B-B14F-4D97-AF65-F5344CB8AC3E}">
        <p14:creationId xmlns:p14="http://schemas.microsoft.com/office/powerpoint/2010/main" val="417965587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3C295F-EF0E-A6BF-38E6-AB2A683F2C28}"/>
              </a:ext>
            </a:extLst>
          </p:cNvPr>
          <p:cNvSpPr>
            <a:spLocks noGrp="1"/>
          </p:cNvSpPr>
          <p:nvPr>
            <p:ph type="title"/>
          </p:nvPr>
        </p:nvSpPr>
        <p:spPr/>
        <p:txBody>
          <a:bodyPr/>
          <a:lstStyle/>
          <a:p>
            <a:r>
              <a:rPr lang="en-GB" b="1" dirty="0"/>
              <a:t>Conclusions</a:t>
            </a:r>
            <a:endParaRPr lang="en-US" dirty="0"/>
          </a:p>
        </p:txBody>
      </p:sp>
      <p:sp>
        <p:nvSpPr>
          <p:cNvPr id="3" name="Content Placeholder 2">
            <a:extLst>
              <a:ext uri="{FF2B5EF4-FFF2-40B4-BE49-F238E27FC236}">
                <a16:creationId xmlns:a16="http://schemas.microsoft.com/office/drawing/2014/main" id="{96792770-DA2B-B244-178B-952226976285}"/>
              </a:ext>
            </a:extLst>
          </p:cNvPr>
          <p:cNvSpPr>
            <a:spLocks noGrp="1"/>
          </p:cNvSpPr>
          <p:nvPr>
            <p:ph idx="1"/>
          </p:nvPr>
        </p:nvSpPr>
        <p:spPr>
          <a:xfrm>
            <a:off x="315883" y="1363286"/>
            <a:ext cx="11654443" cy="5336771"/>
          </a:xfrm>
        </p:spPr>
        <p:txBody>
          <a:bodyPr>
            <a:normAutofit/>
          </a:bodyPr>
          <a:lstStyle/>
          <a:p>
            <a:r>
              <a:rPr lang="en-GB" dirty="0"/>
              <a:t>Histories of warfare need to pay closer attention to food. Starvation, as much as death in conflict, is a fundamental feature of all wars.</a:t>
            </a:r>
          </a:p>
          <a:p>
            <a:r>
              <a:rPr lang="en-GB" dirty="0"/>
              <a:t>wartime experiences can change a nation’s overall dietary practices and can lead to long-term changes in health.</a:t>
            </a:r>
          </a:p>
          <a:p>
            <a:r>
              <a:rPr lang="en-GB" dirty="0"/>
              <a:t>in 20</a:t>
            </a:r>
            <a:r>
              <a:rPr lang="en-GB" baseline="30000" dirty="0"/>
              <a:t>th</a:t>
            </a:r>
            <a:r>
              <a:rPr lang="en-GB" dirty="0"/>
              <a:t>-century Western Europe war has helped develop national food policies and build the state institutions that delivered the </a:t>
            </a:r>
            <a:r>
              <a:rPr lang="en-GB" dirty="0" err="1"/>
              <a:t>postwar</a:t>
            </a:r>
            <a:r>
              <a:rPr lang="en-GB" dirty="0"/>
              <a:t> welfare state. The historian Charles Tilly argued that ‘war makes states’. In particular wartime food policies help build states. </a:t>
            </a:r>
          </a:p>
          <a:p>
            <a:r>
              <a:rPr lang="en-GB" dirty="0"/>
              <a:t>war can sometimes give civilians agency to influence government policies: ‘In the First World War, food was the site of a dynamic rearrangement between states and new demanding groups in society’. (</a:t>
            </a:r>
            <a:r>
              <a:rPr lang="en-GB" sz="2000" dirty="0"/>
              <a:t>Frank </a:t>
            </a:r>
            <a:r>
              <a:rPr lang="en-GB" sz="2000" dirty="0" err="1"/>
              <a:t>Trentmann</a:t>
            </a:r>
            <a:r>
              <a:rPr lang="en-GB" sz="2000" dirty="0"/>
              <a:t> and </a:t>
            </a:r>
            <a:r>
              <a:rPr lang="en-GB" sz="2000" dirty="0" err="1"/>
              <a:t>Flemming</a:t>
            </a:r>
            <a:r>
              <a:rPr lang="en-GB" sz="2000" dirty="0"/>
              <a:t> Just, ‘Introduction’, </a:t>
            </a:r>
            <a:r>
              <a:rPr lang="en-GB" sz="2000" i="1" dirty="0"/>
              <a:t>Food and Conflict in Europe in the Age of the Two World Wars</a:t>
            </a:r>
            <a:r>
              <a:rPr lang="en-GB" sz="2000" dirty="0"/>
              <a:t>, eds. Frank </a:t>
            </a:r>
            <a:r>
              <a:rPr lang="en-GB" sz="2000" dirty="0" err="1"/>
              <a:t>Trentmann</a:t>
            </a:r>
            <a:r>
              <a:rPr lang="en-GB" sz="2000" dirty="0"/>
              <a:t> and </a:t>
            </a:r>
            <a:r>
              <a:rPr lang="en-GB" sz="2000" dirty="0" err="1"/>
              <a:t>Flemming</a:t>
            </a:r>
            <a:r>
              <a:rPr lang="en-GB" sz="2000" dirty="0"/>
              <a:t> Just (2006).)</a:t>
            </a:r>
            <a:endParaRPr lang="en-GB" dirty="0"/>
          </a:p>
          <a:p>
            <a:pPr marL="0" indent="0">
              <a:buNone/>
            </a:pPr>
            <a:endParaRPr lang="en-US" dirty="0"/>
          </a:p>
        </p:txBody>
      </p:sp>
    </p:spTree>
    <p:extLst>
      <p:ext uri="{BB962C8B-B14F-4D97-AF65-F5344CB8AC3E}">
        <p14:creationId xmlns:p14="http://schemas.microsoft.com/office/powerpoint/2010/main" val="126719519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041222-1C1E-6FBF-8422-C1A8CFA335C3}"/>
              </a:ext>
            </a:extLst>
          </p:cNvPr>
          <p:cNvSpPr>
            <a:spLocks noGrp="1"/>
          </p:cNvSpPr>
          <p:nvPr>
            <p:ph type="title"/>
          </p:nvPr>
        </p:nvSpPr>
        <p:spPr/>
        <p:txBody>
          <a:bodyPr/>
          <a:lstStyle/>
          <a:p>
            <a:r>
              <a:rPr lang="en-GB" b="1" dirty="0"/>
              <a:t>Food as a Cause of War</a:t>
            </a:r>
            <a:r>
              <a:rPr lang="en-GB" dirty="0">
                <a:effectLst/>
              </a:rPr>
              <a:t> </a:t>
            </a:r>
            <a:endParaRPr lang="en-US" dirty="0"/>
          </a:p>
        </p:txBody>
      </p:sp>
      <p:sp>
        <p:nvSpPr>
          <p:cNvPr id="3" name="Content Placeholder 2">
            <a:extLst>
              <a:ext uri="{FF2B5EF4-FFF2-40B4-BE49-F238E27FC236}">
                <a16:creationId xmlns:a16="http://schemas.microsoft.com/office/drawing/2014/main" id="{4F3B0B20-4563-2353-70AB-224744A1D990}"/>
              </a:ext>
            </a:extLst>
          </p:cNvPr>
          <p:cNvSpPr>
            <a:spLocks noGrp="1"/>
          </p:cNvSpPr>
          <p:nvPr>
            <p:ph idx="1"/>
          </p:nvPr>
        </p:nvSpPr>
        <p:spPr/>
        <p:txBody>
          <a:bodyPr/>
          <a:lstStyle/>
          <a:p>
            <a:pPr marL="0" indent="0">
              <a:buNone/>
            </a:pPr>
            <a:r>
              <a:rPr lang="en-GB" u="sng" dirty="0"/>
              <a:t>desire for agricultural lands has often led to war</a:t>
            </a:r>
          </a:p>
          <a:p>
            <a:pPr marL="0" indent="0">
              <a:buNone/>
            </a:pPr>
            <a:endParaRPr lang="en-GB" u="sng" dirty="0"/>
          </a:p>
          <a:p>
            <a:r>
              <a:rPr lang="en-GB" dirty="0"/>
              <a:t>Ukraine  (e.g. work of Scott Nelson)</a:t>
            </a:r>
          </a:p>
          <a:p>
            <a:r>
              <a:rPr lang="en-GB" dirty="0"/>
              <a:t>Medieval  Tuscany  (e.g. work of George </a:t>
            </a:r>
            <a:r>
              <a:rPr lang="en-GB" dirty="0" err="1"/>
              <a:t>Demeron</a:t>
            </a:r>
            <a:r>
              <a:rPr lang="en-GB" dirty="0"/>
              <a:t>)</a:t>
            </a:r>
          </a:p>
          <a:p>
            <a:r>
              <a:rPr lang="en-GB" dirty="0"/>
              <a:t>World War Two (e.g. work of Lizzie Collingham)</a:t>
            </a:r>
          </a:p>
          <a:p>
            <a:endParaRPr lang="en-GB" dirty="0"/>
          </a:p>
          <a:p>
            <a:endParaRPr lang="en-US" dirty="0"/>
          </a:p>
        </p:txBody>
      </p:sp>
    </p:spTree>
    <p:extLst>
      <p:ext uri="{BB962C8B-B14F-4D97-AF65-F5344CB8AC3E}">
        <p14:creationId xmlns:p14="http://schemas.microsoft.com/office/powerpoint/2010/main" val="382921029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041222-1C1E-6FBF-8422-C1A8CFA335C3}"/>
              </a:ext>
            </a:extLst>
          </p:cNvPr>
          <p:cNvSpPr>
            <a:spLocks noGrp="1"/>
          </p:cNvSpPr>
          <p:nvPr>
            <p:ph type="title"/>
          </p:nvPr>
        </p:nvSpPr>
        <p:spPr/>
        <p:txBody>
          <a:bodyPr/>
          <a:lstStyle/>
          <a:p>
            <a:r>
              <a:rPr lang="en-GB" b="1" dirty="0"/>
              <a:t>Food as a Cause of War</a:t>
            </a:r>
            <a:r>
              <a:rPr lang="en-GB" dirty="0">
                <a:effectLst/>
              </a:rPr>
              <a:t> </a:t>
            </a:r>
            <a:endParaRPr lang="en-US" dirty="0"/>
          </a:p>
        </p:txBody>
      </p:sp>
      <p:sp>
        <p:nvSpPr>
          <p:cNvPr id="3" name="Content Placeholder 2">
            <a:extLst>
              <a:ext uri="{FF2B5EF4-FFF2-40B4-BE49-F238E27FC236}">
                <a16:creationId xmlns:a16="http://schemas.microsoft.com/office/drawing/2014/main" id="{4F3B0B20-4563-2353-70AB-224744A1D990}"/>
              </a:ext>
            </a:extLst>
          </p:cNvPr>
          <p:cNvSpPr>
            <a:spLocks noGrp="1"/>
          </p:cNvSpPr>
          <p:nvPr>
            <p:ph idx="1"/>
          </p:nvPr>
        </p:nvSpPr>
        <p:spPr/>
        <p:txBody>
          <a:bodyPr/>
          <a:lstStyle/>
          <a:p>
            <a:pPr marL="0" indent="0">
              <a:buNone/>
            </a:pPr>
            <a:r>
              <a:rPr lang="en-GB" u="sng" dirty="0"/>
              <a:t>desire for agricultural lands has often led to war</a:t>
            </a:r>
          </a:p>
          <a:p>
            <a:pPr marL="0" indent="0">
              <a:buNone/>
            </a:pPr>
            <a:endParaRPr lang="en-GB" dirty="0"/>
          </a:p>
          <a:p>
            <a:pPr marL="0" indent="0">
              <a:buNone/>
            </a:pPr>
            <a:r>
              <a:rPr lang="en-GB" dirty="0"/>
              <a:t>World War Two is ‘a battle for food, a battle for the basis of life, for the raw materials the earth offers’.</a:t>
            </a:r>
            <a:r>
              <a:rPr lang="en-GB" dirty="0">
                <a:effectLst/>
              </a:rPr>
              <a:t> </a:t>
            </a:r>
          </a:p>
          <a:p>
            <a:pPr marL="0" indent="0">
              <a:buNone/>
            </a:pPr>
            <a:endParaRPr lang="en-GB" dirty="0"/>
          </a:p>
          <a:p>
            <a:pPr marL="0" indent="0">
              <a:buNone/>
            </a:pPr>
            <a:r>
              <a:rPr lang="en-GB" dirty="0"/>
              <a:t>Adolf Hitler, 1942</a:t>
            </a:r>
          </a:p>
          <a:p>
            <a:endParaRPr lang="en-GB" dirty="0"/>
          </a:p>
          <a:p>
            <a:endParaRPr lang="en-US" dirty="0"/>
          </a:p>
        </p:txBody>
      </p:sp>
    </p:spTree>
    <p:extLst>
      <p:ext uri="{BB962C8B-B14F-4D97-AF65-F5344CB8AC3E}">
        <p14:creationId xmlns:p14="http://schemas.microsoft.com/office/powerpoint/2010/main" val="230208796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1DC99A-2CDA-C916-4150-54936FE43436}"/>
              </a:ext>
            </a:extLst>
          </p:cNvPr>
          <p:cNvSpPr>
            <a:spLocks noGrp="1"/>
          </p:cNvSpPr>
          <p:nvPr>
            <p:ph type="title"/>
          </p:nvPr>
        </p:nvSpPr>
        <p:spPr/>
        <p:txBody>
          <a:bodyPr>
            <a:normAutofit/>
          </a:bodyPr>
          <a:lstStyle/>
          <a:p>
            <a:r>
              <a:rPr lang="en-GB" b="1" dirty="0"/>
              <a:t>Food as a Weapon of War</a:t>
            </a:r>
            <a:endParaRPr lang="en-US" dirty="0"/>
          </a:p>
        </p:txBody>
      </p:sp>
      <p:sp>
        <p:nvSpPr>
          <p:cNvPr id="3" name="Content Placeholder 2">
            <a:extLst>
              <a:ext uri="{FF2B5EF4-FFF2-40B4-BE49-F238E27FC236}">
                <a16:creationId xmlns:a16="http://schemas.microsoft.com/office/drawing/2014/main" id="{9A19A03B-B895-9120-F154-A36E13C1BC82}"/>
              </a:ext>
            </a:extLst>
          </p:cNvPr>
          <p:cNvSpPr>
            <a:spLocks noGrp="1"/>
          </p:cNvSpPr>
          <p:nvPr>
            <p:ph idx="1"/>
          </p:nvPr>
        </p:nvSpPr>
        <p:spPr>
          <a:xfrm>
            <a:off x="272935" y="1825624"/>
            <a:ext cx="4365567" cy="4274994"/>
          </a:xfrm>
        </p:spPr>
        <p:txBody>
          <a:bodyPr>
            <a:normAutofit/>
          </a:bodyPr>
          <a:lstStyle/>
          <a:p>
            <a:pPr marL="0" indent="0">
              <a:buNone/>
            </a:pPr>
            <a:r>
              <a:rPr lang="en-GB" u="sng" dirty="0"/>
              <a:t>starving the population</a:t>
            </a:r>
          </a:p>
          <a:p>
            <a:r>
              <a:rPr lang="en-GB" dirty="0"/>
              <a:t>Ukraine</a:t>
            </a:r>
          </a:p>
          <a:p>
            <a:r>
              <a:rPr lang="en-GB" dirty="0"/>
              <a:t>Medieval Tuscany </a:t>
            </a:r>
            <a:endParaRPr lang="en-GB" dirty="0">
              <a:effectLst/>
            </a:endParaRPr>
          </a:p>
          <a:p>
            <a:r>
              <a:rPr lang="en-GB" dirty="0"/>
              <a:t>World War One (UK imported 60% of its food)</a:t>
            </a:r>
            <a:endParaRPr lang="en-GB" dirty="0">
              <a:effectLst/>
            </a:endParaRPr>
          </a:p>
          <a:p>
            <a:r>
              <a:rPr lang="en-GB" dirty="0"/>
              <a:t>World War Two</a:t>
            </a:r>
            <a:endParaRPr lang="en-GB" dirty="0">
              <a:effectLst/>
            </a:endParaRPr>
          </a:p>
        </p:txBody>
      </p:sp>
      <p:pic>
        <p:nvPicPr>
          <p:cNvPr id="4" name="Picture 3">
            <a:extLst>
              <a:ext uri="{FF2B5EF4-FFF2-40B4-BE49-F238E27FC236}">
                <a16:creationId xmlns:a16="http://schemas.microsoft.com/office/drawing/2014/main" id="{45506BE3-9B99-ACEF-8648-97628B9997D6}"/>
              </a:ext>
            </a:extLst>
          </p:cNvPr>
          <p:cNvPicPr>
            <a:picLocks noChangeAspect="1"/>
          </p:cNvPicPr>
          <p:nvPr/>
        </p:nvPicPr>
        <p:blipFill>
          <a:blip r:embed="rId2"/>
          <a:stretch>
            <a:fillRect/>
          </a:stretch>
        </p:blipFill>
        <p:spPr>
          <a:xfrm>
            <a:off x="4583585" y="1825624"/>
            <a:ext cx="7335480" cy="4820458"/>
          </a:xfrm>
          <a:prstGeom prst="rect">
            <a:avLst/>
          </a:prstGeom>
        </p:spPr>
      </p:pic>
    </p:spTree>
    <p:extLst>
      <p:ext uri="{BB962C8B-B14F-4D97-AF65-F5344CB8AC3E}">
        <p14:creationId xmlns:p14="http://schemas.microsoft.com/office/powerpoint/2010/main" val="316699125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1DC99A-2CDA-C916-4150-54936FE43436}"/>
              </a:ext>
            </a:extLst>
          </p:cNvPr>
          <p:cNvSpPr>
            <a:spLocks noGrp="1"/>
          </p:cNvSpPr>
          <p:nvPr>
            <p:ph type="title"/>
          </p:nvPr>
        </p:nvSpPr>
        <p:spPr>
          <a:xfrm>
            <a:off x="199506" y="133005"/>
            <a:ext cx="6217920" cy="947650"/>
          </a:xfrm>
        </p:spPr>
        <p:txBody>
          <a:bodyPr>
            <a:normAutofit/>
          </a:bodyPr>
          <a:lstStyle/>
          <a:p>
            <a:r>
              <a:rPr lang="en-GB" b="1" dirty="0"/>
              <a:t>Food as a Weapon of War</a:t>
            </a:r>
            <a:endParaRPr lang="en-US" dirty="0"/>
          </a:p>
        </p:txBody>
      </p:sp>
      <p:sp>
        <p:nvSpPr>
          <p:cNvPr id="3" name="Content Placeholder 2">
            <a:extLst>
              <a:ext uri="{FF2B5EF4-FFF2-40B4-BE49-F238E27FC236}">
                <a16:creationId xmlns:a16="http://schemas.microsoft.com/office/drawing/2014/main" id="{9A19A03B-B895-9120-F154-A36E13C1BC82}"/>
              </a:ext>
            </a:extLst>
          </p:cNvPr>
          <p:cNvSpPr>
            <a:spLocks noGrp="1"/>
          </p:cNvSpPr>
          <p:nvPr>
            <p:ph idx="1"/>
          </p:nvPr>
        </p:nvSpPr>
        <p:spPr>
          <a:xfrm>
            <a:off x="199506" y="1080656"/>
            <a:ext cx="4006734" cy="2011680"/>
          </a:xfrm>
        </p:spPr>
        <p:txBody>
          <a:bodyPr>
            <a:normAutofit/>
          </a:bodyPr>
          <a:lstStyle/>
          <a:p>
            <a:pPr marL="0" indent="0">
              <a:buNone/>
            </a:pPr>
            <a:r>
              <a:rPr lang="en-GB" u="sng" dirty="0"/>
              <a:t>starving the population</a:t>
            </a:r>
          </a:p>
          <a:p>
            <a:pPr marL="0" indent="0">
              <a:buNone/>
            </a:pPr>
            <a:r>
              <a:rPr lang="en-GB" dirty="0"/>
              <a:t>World War Two</a:t>
            </a:r>
          </a:p>
          <a:p>
            <a:pPr marL="0" indent="0">
              <a:buNone/>
            </a:pPr>
            <a:r>
              <a:rPr lang="en-GB" dirty="0"/>
              <a:t>Herbert </a:t>
            </a:r>
            <a:r>
              <a:rPr lang="en-GB" dirty="0" err="1"/>
              <a:t>Backe</a:t>
            </a:r>
            <a:endParaRPr lang="en-GB" dirty="0"/>
          </a:p>
          <a:p>
            <a:pPr marL="0" indent="0">
              <a:buNone/>
            </a:pPr>
            <a:r>
              <a:rPr lang="en-GB" dirty="0"/>
              <a:t>‘Hunger Plan’</a:t>
            </a:r>
            <a:r>
              <a:rPr lang="en-GB" dirty="0">
                <a:effectLst/>
              </a:rPr>
              <a:t> </a:t>
            </a:r>
          </a:p>
          <a:p>
            <a:pPr marL="0" indent="0">
              <a:buNone/>
            </a:pPr>
            <a:endParaRPr lang="en-GB" dirty="0">
              <a:effectLst/>
            </a:endParaRPr>
          </a:p>
        </p:txBody>
      </p:sp>
      <p:pic>
        <p:nvPicPr>
          <p:cNvPr id="4" name="Picture 3">
            <a:extLst>
              <a:ext uri="{FF2B5EF4-FFF2-40B4-BE49-F238E27FC236}">
                <a16:creationId xmlns:a16="http://schemas.microsoft.com/office/drawing/2014/main" id="{582C9537-D5DA-9800-D97F-37EF4957C457}"/>
              </a:ext>
            </a:extLst>
          </p:cNvPr>
          <p:cNvPicPr>
            <a:picLocks noChangeAspect="1"/>
          </p:cNvPicPr>
          <p:nvPr/>
        </p:nvPicPr>
        <p:blipFill>
          <a:blip r:embed="rId2"/>
          <a:stretch>
            <a:fillRect/>
          </a:stretch>
        </p:blipFill>
        <p:spPr>
          <a:xfrm>
            <a:off x="349135" y="3101252"/>
            <a:ext cx="2345396" cy="3623743"/>
          </a:xfrm>
          <a:prstGeom prst="rect">
            <a:avLst/>
          </a:prstGeom>
        </p:spPr>
      </p:pic>
      <p:pic>
        <p:nvPicPr>
          <p:cNvPr id="5" name="Picture 4">
            <a:extLst>
              <a:ext uri="{FF2B5EF4-FFF2-40B4-BE49-F238E27FC236}">
                <a16:creationId xmlns:a16="http://schemas.microsoft.com/office/drawing/2014/main" id="{15957660-51B3-D4EE-698A-7411BA7A483E}"/>
              </a:ext>
            </a:extLst>
          </p:cNvPr>
          <p:cNvPicPr>
            <a:picLocks noChangeAspect="1"/>
          </p:cNvPicPr>
          <p:nvPr/>
        </p:nvPicPr>
        <p:blipFill>
          <a:blip r:embed="rId3"/>
          <a:stretch>
            <a:fillRect/>
          </a:stretch>
        </p:blipFill>
        <p:spPr>
          <a:xfrm>
            <a:off x="7453746" y="0"/>
            <a:ext cx="4895152" cy="6858000"/>
          </a:xfrm>
          <a:prstGeom prst="rect">
            <a:avLst/>
          </a:prstGeom>
        </p:spPr>
      </p:pic>
      <p:sp>
        <p:nvSpPr>
          <p:cNvPr id="7" name="TextBox 6">
            <a:extLst>
              <a:ext uri="{FF2B5EF4-FFF2-40B4-BE49-F238E27FC236}">
                <a16:creationId xmlns:a16="http://schemas.microsoft.com/office/drawing/2014/main" id="{4A3ECED8-6359-ACAB-24B8-9D736A76413D}"/>
              </a:ext>
            </a:extLst>
          </p:cNvPr>
          <p:cNvSpPr txBox="1"/>
          <p:nvPr/>
        </p:nvSpPr>
        <p:spPr>
          <a:xfrm>
            <a:off x="3192087" y="2160140"/>
            <a:ext cx="4261659" cy="3416320"/>
          </a:xfrm>
          <a:prstGeom prst="rect">
            <a:avLst/>
          </a:prstGeom>
          <a:noFill/>
        </p:spPr>
        <p:txBody>
          <a:bodyPr wrap="square">
            <a:spAutoFit/>
          </a:bodyPr>
          <a:lstStyle/>
          <a:p>
            <a:r>
              <a:rPr lang="en-GB" sz="2400" dirty="0"/>
              <a:t>‘1.) The war can only be continued if the entire Wehrmacht is fed from Russia in the third year of the war.</a:t>
            </a:r>
          </a:p>
          <a:p>
            <a:endParaRPr lang="en-GB" sz="2400" dirty="0"/>
          </a:p>
          <a:p>
            <a:r>
              <a:rPr lang="en-GB" sz="2400" dirty="0"/>
              <a:t>2.) If we take what we need out of the country, there can be no doubt that many millions of people will die of starvation.’ </a:t>
            </a:r>
          </a:p>
        </p:txBody>
      </p:sp>
      <p:sp>
        <p:nvSpPr>
          <p:cNvPr id="8" name="Right Arrow 7">
            <a:extLst>
              <a:ext uri="{FF2B5EF4-FFF2-40B4-BE49-F238E27FC236}">
                <a16:creationId xmlns:a16="http://schemas.microsoft.com/office/drawing/2014/main" id="{2FDAA022-A15B-36AD-6007-1A0CDE9D5D70}"/>
              </a:ext>
            </a:extLst>
          </p:cNvPr>
          <p:cNvSpPr/>
          <p:nvPr/>
        </p:nvSpPr>
        <p:spPr>
          <a:xfrm>
            <a:off x="6780413" y="2086496"/>
            <a:ext cx="836815" cy="40655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97325077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BD0334-3630-CB8C-8CDB-D5805CA70404}"/>
              </a:ext>
            </a:extLst>
          </p:cNvPr>
          <p:cNvSpPr>
            <a:spLocks noGrp="1"/>
          </p:cNvSpPr>
          <p:nvPr>
            <p:ph type="title"/>
          </p:nvPr>
        </p:nvSpPr>
        <p:spPr/>
        <p:txBody>
          <a:bodyPr/>
          <a:lstStyle/>
          <a:p>
            <a:r>
              <a:rPr lang="en-GB" b="1" dirty="0"/>
              <a:t>Siege of Leningrad (Sept 1941-Jan 1944)</a:t>
            </a:r>
            <a:r>
              <a:rPr lang="en-GB" b="1" dirty="0">
                <a:effectLst/>
              </a:rPr>
              <a:t> </a:t>
            </a:r>
            <a:endParaRPr lang="en-US" b="1" dirty="0"/>
          </a:p>
        </p:txBody>
      </p:sp>
      <p:pic>
        <p:nvPicPr>
          <p:cNvPr id="4" name="Content Placeholder 3">
            <a:extLst>
              <a:ext uri="{FF2B5EF4-FFF2-40B4-BE49-F238E27FC236}">
                <a16:creationId xmlns:a16="http://schemas.microsoft.com/office/drawing/2014/main" id="{7A4B69BE-4F43-BA87-AFBB-92D969250187}"/>
              </a:ext>
            </a:extLst>
          </p:cNvPr>
          <p:cNvPicPr>
            <a:picLocks noGrp="1" noChangeAspect="1"/>
          </p:cNvPicPr>
          <p:nvPr>
            <p:ph idx="1"/>
          </p:nvPr>
        </p:nvPicPr>
        <p:blipFill>
          <a:blip r:embed="rId2"/>
          <a:stretch>
            <a:fillRect/>
          </a:stretch>
        </p:blipFill>
        <p:spPr>
          <a:xfrm>
            <a:off x="2981635" y="1825625"/>
            <a:ext cx="6228729" cy="4351338"/>
          </a:xfrm>
          <a:prstGeom prst="rect">
            <a:avLst/>
          </a:prstGeom>
        </p:spPr>
      </p:pic>
    </p:spTree>
    <p:extLst>
      <p:ext uri="{BB962C8B-B14F-4D97-AF65-F5344CB8AC3E}">
        <p14:creationId xmlns:p14="http://schemas.microsoft.com/office/powerpoint/2010/main" val="109880321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A268A357-BB43-ADBB-2047-1643B2380EB7}"/>
              </a:ext>
            </a:extLst>
          </p:cNvPr>
          <p:cNvPicPr>
            <a:picLocks noChangeAspect="1"/>
          </p:cNvPicPr>
          <p:nvPr/>
        </p:nvPicPr>
        <p:blipFill>
          <a:blip r:embed="rId2"/>
          <a:stretch>
            <a:fillRect/>
          </a:stretch>
        </p:blipFill>
        <p:spPr>
          <a:xfrm>
            <a:off x="1168400" y="563303"/>
            <a:ext cx="4927600" cy="4102100"/>
          </a:xfrm>
          <a:prstGeom prst="rect">
            <a:avLst/>
          </a:prstGeom>
        </p:spPr>
      </p:pic>
      <p:pic>
        <p:nvPicPr>
          <p:cNvPr id="7" name="Picture 6">
            <a:extLst>
              <a:ext uri="{FF2B5EF4-FFF2-40B4-BE49-F238E27FC236}">
                <a16:creationId xmlns:a16="http://schemas.microsoft.com/office/drawing/2014/main" id="{00952E5C-FD5F-CCC1-713B-8F82E1F11F19}"/>
              </a:ext>
            </a:extLst>
          </p:cNvPr>
          <p:cNvPicPr>
            <a:picLocks noChangeAspect="1"/>
          </p:cNvPicPr>
          <p:nvPr/>
        </p:nvPicPr>
        <p:blipFill>
          <a:blip r:embed="rId3"/>
          <a:stretch>
            <a:fillRect/>
          </a:stretch>
        </p:blipFill>
        <p:spPr>
          <a:xfrm>
            <a:off x="7166379" y="717550"/>
            <a:ext cx="3644900" cy="5422900"/>
          </a:xfrm>
          <a:prstGeom prst="rect">
            <a:avLst/>
          </a:prstGeom>
        </p:spPr>
      </p:pic>
      <p:sp>
        <p:nvSpPr>
          <p:cNvPr id="8" name="TextBox 7">
            <a:extLst>
              <a:ext uri="{FF2B5EF4-FFF2-40B4-BE49-F238E27FC236}">
                <a16:creationId xmlns:a16="http://schemas.microsoft.com/office/drawing/2014/main" id="{3AC6D01C-0C02-2723-A181-3646482A3796}"/>
              </a:ext>
            </a:extLst>
          </p:cNvPr>
          <p:cNvSpPr txBox="1"/>
          <p:nvPr/>
        </p:nvSpPr>
        <p:spPr>
          <a:xfrm>
            <a:off x="332509" y="4987635"/>
            <a:ext cx="6101542" cy="1446550"/>
          </a:xfrm>
          <a:prstGeom prst="rect">
            <a:avLst/>
          </a:prstGeom>
          <a:noFill/>
        </p:spPr>
        <p:txBody>
          <a:bodyPr wrap="square" rtlCol="0">
            <a:spAutoFit/>
          </a:bodyPr>
          <a:lstStyle/>
          <a:p>
            <a:r>
              <a:rPr lang="en-US" sz="4400" dirty="0"/>
              <a:t>The Warsaw Ghetto</a:t>
            </a:r>
          </a:p>
          <a:p>
            <a:r>
              <a:rPr lang="en-US" sz="4400" dirty="0"/>
              <a:t>(Oct. 1940-May 1943) </a:t>
            </a:r>
          </a:p>
        </p:txBody>
      </p:sp>
    </p:spTree>
    <p:extLst>
      <p:ext uri="{BB962C8B-B14F-4D97-AF65-F5344CB8AC3E}">
        <p14:creationId xmlns:p14="http://schemas.microsoft.com/office/powerpoint/2010/main" val="241624894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BBB41A-C1F0-5788-C828-87E4DF7AB3C4}"/>
              </a:ext>
            </a:extLst>
          </p:cNvPr>
          <p:cNvSpPr>
            <a:spLocks noGrp="1"/>
          </p:cNvSpPr>
          <p:nvPr>
            <p:ph type="title"/>
          </p:nvPr>
        </p:nvSpPr>
        <p:spPr/>
        <p:txBody>
          <a:bodyPr/>
          <a:lstStyle/>
          <a:p>
            <a:r>
              <a:rPr lang="en-US" b="1" dirty="0"/>
              <a:t>Greek Famine (1941-1943)</a:t>
            </a:r>
          </a:p>
        </p:txBody>
      </p:sp>
      <p:pic>
        <p:nvPicPr>
          <p:cNvPr id="4" name="Picture 3">
            <a:extLst>
              <a:ext uri="{FF2B5EF4-FFF2-40B4-BE49-F238E27FC236}">
                <a16:creationId xmlns:a16="http://schemas.microsoft.com/office/drawing/2014/main" id="{0DED3933-7F92-3CF5-E288-C149B6217C5D}"/>
              </a:ext>
            </a:extLst>
          </p:cNvPr>
          <p:cNvPicPr>
            <a:picLocks noChangeAspect="1"/>
          </p:cNvPicPr>
          <p:nvPr/>
        </p:nvPicPr>
        <p:blipFill>
          <a:blip r:embed="rId2"/>
          <a:stretch>
            <a:fillRect/>
          </a:stretch>
        </p:blipFill>
        <p:spPr>
          <a:xfrm>
            <a:off x="403975" y="1690688"/>
            <a:ext cx="6106432" cy="4351338"/>
          </a:xfrm>
          <a:prstGeom prst="rect">
            <a:avLst/>
          </a:prstGeom>
        </p:spPr>
      </p:pic>
      <p:pic>
        <p:nvPicPr>
          <p:cNvPr id="5" name="Picture 4">
            <a:extLst>
              <a:ext uri="{FF2B5EF4-FFF2-40B4-BE49-F238E27FC236}">
                <a16:creationId xmlns:a16="http://schemas.microsoft.com/office/drawing/2014/main" id="{1A20DB1C-1137-45D3-0099-3830B0130DF8}"/>
              </a:ext>
            </a:extLst>
          </p:cNvPr>
          <p:cNvPicPr>
            <a:picLocks noChangeAspect="1"/>
          </p:cNvPicPr>
          <p:nvPr/>
        </p:nvPicPr>
        <p:blipFill>
          <a:blip r:embed="rId3"/>
          <a:stretch>
            <a:fillRect/>
          </a:stretch>
        </p:blipFill>
        <p:spPr>
          <a:xfrm>
            <a:off x="6944632" y="1601499"/>
            <a:ext cx="4841190" cy="3655002"/>
          </a:xfrm>
          <a:prstGeom prst="rect">
            <a:avLst/>
          </a:prstGeom>
        </p:spPr>
      </p:pic>
    </p:spTree>
    <p:extLst>
      <p:ext uri="{BB962C8B-B14F-4D97-AF65-F5344CB8AC3E}">
        <p14:creationId xmlns:p14="http://schemas.microsoft.com/office/powerpoint/2010/main" val="302851895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295</TotalTime>
  <Words>1419</Words>
  <Application>Microsoft Macintosh PowerPoint</Application>
  <PresentationFormat>Widescreen</PresentationFormat>
  <Paragraphs>102</Paragraphs>
  <Slides>25</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25</vt:i4>
      </vt:variant>
    </vt:vector>
  </HeadingPairs>
  <TitlesOfParts>
    <vt:vector size="29" baseType="lpstr">
      <vt:lpstr>Arial</vt:lpstr>
      <vt:lpstr>Calibri</vt:lpstr>
      <vt:lpstr>Calibri Light</vt:lpstr>
      <vt:lpstr>Office Theme</vt:lpstr>
      <vt:lpstr>Food and War</vt:lpstr>
      <vt:lpstr>Themes for the lecture</vt:lpstr>
      <vt:lpstr>Food as a Cause of War </vt:lpstr>
      <vt:lpstr>Food as a Cause of War </vt:lpstr>
      <vt:lpstr>Food as a Weapon of War</vt:lpstr>
      <vt:lpstr>Food as a Weapon of War</vt:lpstr>
      <vt:lpstr>Siege of Leningrad (Sept 1941-Jan 1944) </vt:lpstr>
      <vt:lpstr>PowerPoint Presentation</vt:lpstr>
      <vt:lpstr>Greek Famine (1941-1943)</vt:lpstr>
      <vt:lpstr>1944 Dutch ‘Hunger Winter’ </vt:lpstr>
      <vt:lpstr>Feeding Soldiers</vt:lpstr>
      <vt:lpstr>Feeding Civilians</vt:lpstr>
      <vt:lpstr>Feeding Civilians</vt:lpstr>
      <vt:lpstr>Feeding Civilians</vt:lpstr>
      <vt:lpstr>Feeding Civilians </vt:lpstr>
      <vt:lpstr>Feeding Civilians</vt:lpstr>
      <vt:lpstr>Feeding Civilians Germany during World War One</vt:lpstr>
      <vt:lpstr>Feeding Civilians Germany during the World Wars</vt:lpstr>
      <vt:lpstr>Feeding Civilians Germany during the World Wars</vt:lpstr>
      <vt:lpstr>In World War One Germany, wartime food experiences redefined the relationship between civilians and the state </vt:lpstr>
      <vt:lpstr>Interwar Germany</vt:lpstr>
      <vt:lpstr>Conclusions</vt:lpstr>
      <vt:lpstr>Conclusions</vt:lpstr>
      <vt:lpstr>Conclusions</vt:lpstr>
      <vt:lpstr>Conclusions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Food and War</dc:title>
  <dc:creator>Earle, Rebecca</dc:creator>
  <cp:lastModifiedBy>Earle, Rebecca</cp:lastModifiedBy>
  <cp:revision>203</cp:revision>
  <dcterms:created xsi:type="dcterms:W3CDTF">2022-04-19T12:20:30Z</dcterms:created>
  <dcterms:modified xsi:type="dcterms:W3CDTF">2024-03-10T09:12:41Z</dcterms:modified>
</cp:coreProperties>
</file>